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4" r:id="rId6"/>
    <p:sldId id="260" r:id="rId7"/>
    <p:sldId id="261" r:id="rId8"/>
    <p:sldId id="262"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3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12/10/2024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Editar el estilo de texto del patrón</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s-ES" smtClean="0"/>
              <a:t>Haga clic para modificar el estilo de título del patrón</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s-ES" smtClean="0"/>
              <a:t>Editar el estilo de texto del patrón</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nchor="ct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12/10/2024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12/10/2024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s-ES" smtClean="0"/>
              <a:t>Haga clic para modificar el estilo de título del patrón</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Editar el estilo de texto del patrón</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12/10/2024</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12/10/2024</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751012" y="609601"/>
            <a:ext cx="8676222" cy="2400299"/>
          </a:xfrm>
        </p:spPr>
        <p:txBody>
          <a:bodyPr/>
          <a:lstStyle/>
          <a:p>
            <a:r>
              <a:rPr lang="es-ES" dirty="0" smtClean="0"/>
              <a:t>Seminario PB</a:t>
            </a:r>
            <a:endParaRPr lang="es-ES" dirty="0"/>
          </a:p>
        </p:txBody>
      </p:sp>
      <p:sp>
        <p:nvSpPr>
          <p:cNvPr id="4" name="Rectangle 1"/>
          <p:cNvSpPr>
            <a:spLocks noGrp="1" noChangeArrowheads="1"/>
          </p:cNvSpPr>
          <p:nvPr>
            <p:ph type="subTitle" idx="1"/>
          </p:nvPr>
        </p:nvSpPr>
        <p:spPr bwMode="auto">
          <a:xfrm>
            <a:off x="1918750" y="3709154"/>
            <a:ext cx="834074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s-ES" altLang="en-US" sz="1800" b="0" i="0" u="none" strike="noStrike" cap="none" normalizeH="0" baseline="0" dirty="0" smtClean="0">
                <a:ln>
                  <a:noFill/>
                </a:ln>
                <a:solidFill>
                  <a:schemeClr val="tx1"/>
                </a:solidFill>
                <a:effectLst/>
                <a:latin typeface="Arial" panose="020B0604020202020204" pitchFamily="34" charset="0"/>
              </a:rPr>
              <a:t>Los fundamentos del diseño de algoritmos y repaso de principales temas de PB</a:t>
            </a:r>
          </a:p>
        </p:txBody>
      </p:sp>
    </p:spTree>
    <p:extLst>
      <p:ext uri="{BB962C8B-B14F-4D97-AF65-F5344CB8AC3E}">
        <p14:creationId xmlns:p14="http://schemas.microsoft.com/office/powerpoint/2010/main" val="25764805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09600"/>
            <a:ext cx="9905998" cy="853440"/>
          </a:xfrm>
        </p:spPr>
        <p:txBody>
          <a:bodyPr/>
          <a:lstStyle/>
          <a:p>
            <a:r>
              <a:rPr lang="es-PE" dirty="0"/>
              <a:t>¿</a:t>
            </a:r>
            <a:r>
              <a:rPr lang="es-ES" dirty="0" smtClean="0"/>
              <a:t>Que es un programa? </a:t>
            </a:r>
            <a:endParaRPr lang="es-ES" dirty="0"/>
          </a:p>
        </p:txBody>
      </p:sp>
      <p:sp>
        <p:nvSpPr>
          <p:cNvPr id="3" name="Marcador de contenido 2"/>
          <p:cNvSpPr>
            <a:spLocks noGrp="1"/>
          </p:cNvSpPr>
          <p:nvPr>
            <p:ph idx="1"/>
          </p:nvPr>
        </p:nvSpPr>
        <p:spPr>
          <a:xfrm>
            <a:off x="1141413" y="1463041"/>
            <a:ext cx="9905998" cy="4328160"/>
          </a:xfrm>
        </p:spPr>
        <p:txBody>
          <a:bodyPr/>
          <a:lstStyle/>
          <a:p>
            <a:r>
              <a:rPr lang="es-ES" dirty="0">
                <a:effectLst/>
              </a:rPr>
              <a:t>Un programa es un conjunto de instrucciones escritas en un lenguaje de programación que una computadora puede ejecutar para realizar una tarea específica. Los programas pueden variar en complejidad, desde simples scripts que realizan cálculos básicos hasta aplicaciones complejas como procesadores de texto o videojuegos. La finalidad de un programa es automatizar tareas y resolver problemas de manera eficiente.</a:t>
            </a:r>
            <a:endParaRPr lang="es-ES" dirty="0"/>
          </a:p>
        </p:txBody>
      </p:sp>
    </p:spTree>
    <p:extLst>
      <p:ext uri="{BB962C8B-B14F-4D97-AF65-F5344CB8AC3E}">
        <p14:creationId xmlns:p14="http://schemas.microsoft.com/office/powerpoint/2010/main" val="465799337"/>
      </p:ext>
    </p:extLst>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09600"/>
            <a:ext cx="9905998" cy="899160"/>
          </a:xfrm>
        </p:spPr>
        <p:txBody>
          <a:bodyPr/>
          <a:lstStyle/>
          <a:p>
            <a:r>
              <a:rPr lang="es-ES" dirty="0" smtClean="0"/>
              <a:t>¿Que es un algoritmo?</a:t>
            </a:r>
            <a:endParaRPr lang="es-ES" dirty="0"/>
          </a:p>
        </p:txBody>
      </p:sp>
      <p:sp>
        <p:nvSpPr>
          <p:cNvPr id="3" name="Marcador de contenido 2"/>
          <p:cNvSpPr>
            <a:spLocks noGrp="1"/>
          </p:cNvSpPr>
          <p:nvPr>
            <p:ph idx="1"/>
          </p:nvPr>
        </p:nvSpPr>
        <p:spPr>
          <a:xfrm>
            <a:off x="1141413" y="1508760"/>
            <a:ext cx="9905998" cy="4282441"/>
          </a:xfrm>
        </p:spPr>
        <p:txBody>
          <a:bodyPr/>
          <a:lstStyle/>
          <a:p>
            <a:r>
              <a:rPr lang="es-ES" dirty="0">
                <a:effectLst/>
              </a:rPr>
              <a:t> Un algoritmo es una secuencia de pasos lógicos y bien definidos que se siguen para resolver un problema o realizar una tarea. Los algoritmos son independientes del lenguaje de programación y pueden ser representados de diversas formas, como diagramas de flujo, pseudocódigo o directamente en un lenguaje de programación. La eficiencia de un algoritmo se mide en términos de tiempo y espacio, es decir, cuánto tiempo tarda en ejecutarse y cuánta memoria utiliza.</a:t>
            </a:r>
            <a:endParaRPr lang="es-ES" dirty="0"/>
          </a:p>
        </p:txBody>
      </p:sp>
    </p:spTree>
    <p:extLst>
      <p:ext uri="{BB962C8B-B14F-4D97-AF65-F5344CB8AC3E}">
        <p14:creationId xmlns:p14="http://schemas.microsoft.com/office/powerpoint/2010/main" val="3242385132"/>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09601"/>
            <a:ext cx="9905998" cy="929640"/>
          </a:xfrm>
        </p:spPr>
        <p:txBody>
          <a:bodyPr/>
          <a:lstStyle/>
          <a:p>
            <a:r>
              <a:rPr lang="es-ES" dirty="0" smtClean="0"/>
              <a:t>¿Como crear algoritmos?</a:t>
            </a:r>
            <a:endParaRPr lang="es-ES" dirty="0"/>
          </a:p>
        </p:txBody>
      </p:sp>
      <p:sp>
        <p:nvSpPr>
          <p:cNvPr id="4" name="Rectangle 1"/>
          <p:cNvSpPr>
            <a:spLocks noGrp="1" noChangeArrowheads="1"/>
          </p:cNvSpPr>
          <p:nvPr>
            <p:ph idx="1"/>
          </p:nvPr>
        </p:nvSpPr>
        <p:spPr bwMode="auto">
          <a:xfrm>
            <a:off x="1141413" y="1987026"/>
            <a:ext cx="4446586"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defTabSz="914400" eaLnBrk="0" fontAlgn="base" hangingPunct="0">
              <a:spcBef>
                <a:spcPct val="0"/>
              </a:spcBef>
              <a:spcAft>
                <a:spcPct val="0"/>
              </a:spcAft>
              <a:buClrTx/>
              <a:buSzTx/>
              <a:buFont typeface="+mj-lt"/>
              <a:buAutoNum type="arabicPeriod"/>
            </a:pPr>
            <a:r>
              <a:rPr lang="es-ES" altLang="en-US" sz="1600" b="1" cap="none" dirty="0">
                <a:solidFill>
                  <a:schemeClr val="tx1"/>
                </a:solidFill>
                <a:effectLst/>
                <a:latin typeface="Segoe UI" panose="020B0502040204020203" pitchFamily="34" charset="0"/>
                <a:cs typeface="Segoe UI" panose="020B0502040204020203" pitchFamily="34" charset="0"/>
              </a:rPr>
              <a:t>Definir el problema</a:t>
            </a:r>
            <a:r>
              <a:rPr lang="es-ES" altLang="en-US" sz="1600" cap="none" dirty="0">
                <a:solidFill>
                  <a:schemeClr val="tx1"/>
                </a:solidFill>
                <a:effectLst/>
                <a:latin typeface="Segoe UI" panose="020B0502040204020203" pitchFamily="34" charset="0"/>
                <a:cs typeface="Segoe UI" panose="020B0502040204020203" pitchFamily="34" charset="0"/>
              </a:rPr>
              <a:t>: Claramente entender y especificar el problema que necesitas resolver. </a:t>
            </a:r>
            <a:endParaRPr lang="es-ES" altLang="en-US" sz="1600" cap="none" dirty="0" smtClean="0">
              <a:solidFill>
                <a:schemeClr val="tx1"/>
              </a:solidFill>
              <a:effectLst/>
              <a:latin typeface="Segoe UI" panose="020B0502040204020203" pitchFamily="34" charset="0"/>
              <a:cs typeface="Segoe UI" panose="020B0502040204020203" pitchFamily="34" charset="0"/>
            </a:endParaRPr>
          </a:p>
          <a:p>
            <a:pPr marL="342900" lvl="0" indent="-342900" defTabSz="914400" eaLnBrk="0" fontAlgn="base" hangingPunct="0">
              <a:spcBef>
                <a:spcPct val="0"/>
              </a:spcBef>
              <a:spcAft>
                <a:spcPct val="0"/>
              </a:spcAft>
              <a:buClrTx/>
              <a:buSzTx/>
              <a:buFont typeface="+mj-lt"/>
              <a:buAutoNum type="arabicPeriod"/>
            </a:pPr>
            <a:endParaRPr lang="es-ES" altLang="en-US" sz="1600" cap="none" dirty="0">
              <a:solidFill>
                <a:schemeClr val="tx1"/>
              </a:solidFill>
              <a:effectLst/>
              <a:latin typeface="Segoe UI" panose="020B0502040204020203" pitchFamily="34" charset="0"/>
              <a:cs typeface="Segoe UI" panose="020B0502040204020203" pitchFamily="34" charset="0"/>
            </a:endParaRPr>
          </a:p>
          <a:p>
            <a:pPr marL="342900" lvl="0" indent="-342900" defTabSz="914400" eaLnBrk="0" fontAlgn="base" hangingPunct="0">
              <a:spcBef>
                <a:spcPct val="0"/>
              </a:spcBef>
              <a:spcAft>
                <a:spcPct val="0"/>
              </a:spcAft>
              <a:buClrTx/>
              <a:buSzTx/>
              <a:buFont typeface="+mj-lt"/>
              <a:buAutoNum type="arabicPeriod"/>
            </a:pPr>
            <a:r>
              <a:rPr lang="es-ES" altLang="en-US" sz="1600" b="1" cap="none" dirty="0">
                <a:solidFill>
                  <a:schemeClr val="tx1"/>
                </a:solidFill>
                <a:effectLst/>
                <a:latin typeface="Segoe UI" panose="020B0502040204020203" pitchFamily="34" charset="0"/>
                <a:cs typeface="Segoe UI" panose="020B0502040204020203" pitchFamily="34" charset="0"/>
              </a:rPr>
              <a:t>Analizar el problema</a:t>
            </a:r>
            <a:r>
              <a:rPr lang="es-ES" altLang="en-US" sz="1600" cap="none" dirty="0">
                <a:solidFill>
                  <a:schemeClr val="tx1"/>
                </a:solidFill>
                <a:effectLst/>
                <a:latin typeface="Segoe UI" panose="020B0502040204020203" pitchFamily="34" charset="0"/>
                <a:cs typeface="Segoe UI" panose="020B0502040204020203" pitchFamily="34" charset="0"/>
              </a:rPr>
              <a:t>: Descomponer el problema en partes más pequeñas y manejables. </a:t>
            </a:r>
            <a:endParaRPr lang="es-ES" altLang="en-US" sz="1600" cap="none" dirty="0" smtClean="0">
              <a:solidFill>
                <a:schemeClr val="tx1"/>
              </a:solidFill>
              <a:effectLst/>
              <a:latin typeface="Segoe UI" panose="020B0502040204020203" pitchFamily="34" charset="0"/>
              <a:cs typeface="Segoe UI" panose="020B0502040204020203" pitchFamily="34" charset="0"/>
            </a:endParaRPr>
          </a:p>
          <a:p>
            <a:pPr marL="342900" lvl="0" indent="-342900" defTabSz="914400" eaLnBrk="0" fontAlgn="base" hangingPunct="0">
              <a:spcBef>
                <a:spcPct val="0"/>
              </a:spcBef>
              <a:spcAft>
                <a:spcPct val="0"/>
              </a:spcAft>
              <a:buClrTx/>
              <a:buSzTx/>
              <a:buFont typeface="+mj-lt"/>
              <a:buAutoNum type="arabicPeriod"/>
            </a:pPr>
            <a:endParaRPr lang="es-ES" altLang="en-US" sz="1600" cap="none" dirty="0">
              <a:solidFill>
                <a:schemeClr val="tx1"/>
              </a:solidFill>
              <a:effectLst/>
              <a:latin typeface="Segoe UI" panose="020B0502040204020203" pitchFamily="34" charset="0"/>
              <a:cs typeface="Segoe UI" panose="020B0502040204020203" pitchFamily="34" charset="0"/>
            </a:endParaRPr>
          </a:p>
          <a:p>
            <a:pPr marL="342900" lvl="0" indent="-342900" defTabSz="914400" eaLnBrk="0" fontAlgn="base" hangingPunct="0">
              <a:spcBef>
                <a:spcPct val="0"/>
              </a:spcBef>
              <a:spcAft>
                <a:spcPct val="0"/>
              </a:spcAft>
              <a:buClrTx/>
              <a:buSzTx/>
              <a:buFont typeface="+mj-lt"/>
              <a:buAutoNum type="arabicPeriod"/>
            </a:pPr>
            <a:r>
              <a:rPr lang="es-ES" altLang="en-US" sz="1600" b="1" cap="none" dirty="0">
                <a:solidFill>
                  <a:schemeClr val="tx1"/>
                </a:solidFill>
                <a:effectLst/>
                <a:latin typeface="Segoe UI" panose="020B0502040204020203" pitchFamily="34" charset="0"/>
                <a:cs typeface="Segoe UI" panose="020B0502040204020203" pitchFamily="34" charset="0"/>
              </a:rPr>
              <a:t>Diseñar el algoritmo</a:t>
            </a:r>
            <a:r>
              <a:rPr lang="es-ES" altLang="en-US" sz="1600" cap="none" dirty="0">
                <a:solidFill>
                  <a:schemeClr val="tx1"/>
                </a:solidFill>
                <a:effectLst/>
                <a:latin typeface="Segoe UI" panose="020B0502040204020203" pitchFamily="34" charset="0"/>
                <a:cs typeface="Segoe UI" panose="020B0502040204020203" pitchFamily="34" charset="0"/>
              </a:rPr>
              <a:t>: Escribir una secuencia de pasos lógicos para resolver cada parte del problema. </a:t>
            </a:r>
            <a:r>
              <a:rPr lang="es-ES" altLang="en-US" sz="1600" b="1" cap="none" dirty="0" smtClean="0">
                <a:solidFill>
                  <a:schemeClr val="tx1"/>
                </a:solidFill>
                <a:effectLst/>
                <a:latin typeface="Segoe UI" panose="020B0502040204020203" pitchFamily="34" charset="0"/>
                <a:cs typeface="Segoe UI" panose="020B0502040204020203" pitchFamily="34" charset="0"/>
              </a:rPr>
              <a:t>Implementar </a:t>
            </a:r>
            <a:r>
              <a:rPr lang="es-ES" altLang="en-US" sz="1600" b="1" cap="none" dirty="0">
                <a:solidFill>
                  <a:schemeClr val="tx1"/>
                </a:solidFill>
                <a:effectLst/>
                <a:latin typeface="Segoe UI" panose="020B0502040204020203" pitchFamily="34" charset="0"/>
                <a:cs typeface="Segoe UI" panose="020B0502040204020203" pitchFamily="34" charset="0"/>
              </a:rPr>
              <a:t>el algoritmo</a:t>
            </a:r>
            <a:r>
              <a:rPr lang="es-ES" altLang="en-US" sz="1600" cap="none" dirty="0">
                <a:solidFill>
                  <a:schemeClr val="tx1"/>
                </a:solidFill>
                <a:effectLst/>
                <a:latin typeface="Segoe UI" panose="020B0502040204020203" pitchFamily="34" charset="0"/>
                <a:cs typeface="Segoe UI" panose="020B0502040204020203" pitchFamily="34" charset="0"/>
              </a:rPr>
              <a:t>: Traducir el algoritmo a un lenguaje de programación específico. </a:t>
            </a:r>
          </a:p>
        </p:txBody>
      </p:sp>
      <p:pic>
        <p:nvPicPr>
          <p:cNvPr id="5" name="Imagen 4"/>
          <p:cNvPicPr>
            <a:picLocks noChangeAspect="1"/>
          </p:cNvPicPr>
          <p:nvPr/>
        </p:nvPicPr>
        <p:blipFill>
          <a:blip r:embed="rId2"/>
          <a:stretch>
            <a:fillRect/>
          </a:stretch>
        </p:blipFill>
        <p:spPr>
          <a:xfrm>
            <a:off x="5901267" y="2163212"/>
            <a:ext cx="6028266" cy="2940836"/>
          </a:xfrm>
          <a:prstGeom prst="rect">
            <a:avLst/>
          </a:prstGeom>
        </p:spPr>
      </p:pic>
    </p:spTree>
    <p:extLst>
      <p:ext uri="{BB962C8B-B14F-4D97-AF65-F5344CB8AC3E}">
        <p14:creationId xmlns:p14="http://schemas.microsoft.com/office/powerpoint/2010/main" val="1465345080"/>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141413" y="609600"/>
            <a:ext cx="9905998" cy="660400"/>
          </a:xfrm>
        </p:spPr>
        <p:txBody>
          <a:bodyPr/>
          <a:lstStyle/>
          <a:p>
            <a:r>
              <a:rPr lang="es-ES" dirty="0" smtClean="0">
                <a:effectLst/>
              </a:rPr>
              <a:t>principales detalles de la sintaxis de Python</a:t>
            </a:r>
            <a:endParaRPr lang="es-ES" dirty="0"/>
          </a:p>
        </p:txBody>
      </p:sp>
      <p:sp>
        <p:nvSpPr>
          <p:cNvPr id="3" name="Marcador de contenido 2"/>
          <p:cNvSpPr>
            <a:spLocks noGrp="1"/>
          </p:cNvSpPr>
          <p:nvPr>
            <p:ph idx="1"/>
          </p:nvPr>
        </p:nvSpPr>
        <p:spPr>
          <a:xfrm>
            <a:off x="852752" y="2125135"/>
            <a:ext cx="10483320" cy="3047998"/>
          </a:xfrm>
        </p:spPr>
        <p:txBody>
          <a:bodyPr numCol="2"/>
          <a:lstStyle/>
          <a:p>
            <a:r>
              <a:rPr lang="es-ES" dirty="0">
                <a:effectLst/>
              </a:rPr>
              <a:t>Variables: No requieren declaración explícita de tipo</a:t>
            </a:r>
            <a:r>
              <a:rPr lang="es-ES" dirty="0" smtClean="0">
                <a:effectLst/>
              </a:rPr>
              <a:t>.</a:t>
            </a:r>
          </a:p>
          <a:p>
            <a:r>
              <a:rPr lang="es-ES" dirty="0" smtClean="0">
                <a:effectLst/>
              </a:rPr>
              <a:t>Estructuras de control: Uso de </a:t>
            </a:r>
            <a:r>
              <a:rPr lang="es-ES" dirty="0" err="1" smtClean="0">
                <a:effectLst/>
              </a:rPr>
              <a:t>indentación</a:t>
            </a:r>
            <a:r>
              <a:rPr lang="es-ES" dirty="0" smtClean="0">
                <a:effectLst/>
              </a:rPr>
              <a:t> para definir bloques de código.</a:t>
            </a:r>
          </a:p>
          <a:p>
            <a:r>
              <a:rPr lang="es-ES" dirty="0"/>
              <a:t>Bucles: </a:t>
            </a:r>
            <a:r>
              <a:rPr lang="es-ES" dirty="0" err="1"/>
              <a:t>for</a:t>
            </a:r>
            <a:r>
              <a:rPr lang="es-ES" dirty="0"/>
              <a:t> y </a:t>
            </a:r>
            <a:r>
              <a:rPr lang="es-ES" dirty="0" err="1"/>
              <a:t>while</a:t>
            </a:r>
            <a:r>
              <a:rPr lang="es-ES" dirty="0"/>
              <a:t> para </a:t>
            </a:r>
            <a:r>
              <a:rPr lang="es-ES" dirty="0" smtClean="0"/>
              <a:t>iteraciones</a:t>
            </a:r>
          </a:p>
          <a:p>
            <a:r>
              <a:rPr lang="es-ES" dirty="0"/>
              <a:t>Funciones: Definidas con la palabra clave </a:t>
            </a:r>
            <a:r>
              <a:rPr lang="es-ES" dirty="0" err="1"/>
              <a:t>def</a:t>
            </a:r>
            <a:r>
              <a:rPr lang="es-ES" dirty="0" smtClean="0"/>
              <a:t>.</a:t>
            </a:r>
          </a:p>
          <a:p>
            <a:r>
              <a:rPr lang="es-ES" b="1" dirty="0" smtClean="0">
                <a:effectLst/>
              </a:rPr>
              <a:t>Listas </a:t>
            </a:r>
            <a:r>
              <a:rPr lang="es-ES" b="1" dirty="0">
                <a:effectLst/>
              </a:rPr>
              <a:t>y diccionarios</a:t>
            </a:r>
            <a:r>
              <a:rPr lang="es-ES" dirty="0">
                <a:effectLst/>
              </a:rPr>
              <a:t>: Estructuras de datos comunes.</a:t>
            </a:r>
            <a:endParaRPr lang="es-ES" dirty="0"/>
          </a:p>
        </p:txBody>
      </p:sp>
    </p:spTree>
    <p:extLst>
      <p:ext uri="{BB962C8B-B14F-4D97-AF65-F5344CB8AC3E}">
        <p14:creationId xmlns:p14="http://schemas.microsoft.com/office/powerpoint/2010/main" val="1311170702"/>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1413" y="1226821"/>
            <a:ext cx="9905998" cy="4564380"/>
          </a:xfrm>
        </p:spPr>
        <p:txBody>
          <a:bodyPr>
            <a:normAutofit/>
          </a:bodyPr>
          <a:lstStyle/>
          <a:p>
            <a:pPr marL="0" indent="0">
              <a:buNone/>
            </a:pPr>
            <a:r>
              <a:rPr lang="es-ES" b="1" dirty="0" smtClean="0"/>
              <a:t>Número </a:t>
            </a:r>
            <a:r>
              <a:rPr lang="es-ES" b="1" dirty="0"/>
              <a:t>Perfecto:</a:t>
            </a:r>
            <a:endParaRPr lang="es-ES" dirty="0"/>
          </a:p>
          <a:p>
            <a:pPr lvl="1"/>
            <a:r>
              <a:rPr lang="es-ES" dirty="0"/>
              <a:t>Escriba un programa que lea un número entero positivo y determine si es un número perfecto.</a:t>
            </a:r>
          </a:p>
          <a:p>
            <a:pPr lvl="1"/>
            <a:r>
              <a:rPr lang="es-ES" b="1" dirty="0"/>
              <a:t>Definición:</a:t>
            </a:r>
            <a:r>
              <a:rPr lang="es-ES" dirty="0"/>
              <a:t> Un número perfecto es aquel que es igual a la suma de sus divisores propios (excluyendo al propio número). Ejemplo: 6 es un número perfecto porque 1+2+3=61 + 2 + 3 = 61+2+3=6.</a:t>
            </a:r>
          </a:p>
          <a:p>
            <a:endParaRPr lang="es-ES" dirty="0">
              <a:effectLst/>
            </a:endParaRPr>
          </a:p>
        </p:txBody>
      </p:sp>
      <p:sp>
        <p:nvSpPr>
          <p:cNvPr id="7" name="Título 1"/>
          <p:cNvSpPr txBox="1">
            <a:spLocks/>
          </p:cNvSpPr>
          <p:nvPr/>
        </p:nvSpPr>
        <p:spPr>
          <a:xfrm>
            <a:off x="1141413" y="609600"/>
            <a:ext cx="9905998" cy="61722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mtClean="0"/>
              <a:t>Ejercicio 1:</a:t>
            </a:r>
            <a:endParaRPr lang="es-ES" dirty="0"/>
          </a:p>
        </p:txBody>
      </p:sp>
    </p:spTree>
    <p:extLst>
      <p:ext uri="{BB962C8B-B14F-4D97-AF65-F5344CB8AC3E}">
        <p14:creationId xmlns:p14="http://schemas.microsoft.com/office/powerpoint/2010/main" val="2454217934"/>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1413" y="1226821"/>
            <a:ext cx="9905998" cy="4564380"/>
          </a:xfrm>
        </p:spPr>
        <p:txBody>
          <a:bodyPr>
            <a:normAutofit/>
          </a:bodyPr>
          <a:lstStyle/>
          <a:p>
            <a:pPr marL="0" indent="0">
              <a:buNone/>
            </a:pPr>
            <a:r>
              <a:rPr lang="es-ES" b="1" dirty="0"/>
              <a:t>Palíndromo Numérico:</a:t>
            </a:r>
            <a:endParaRPr lang="es-ES" dirty="0"/>
          </a:p>
          <a:p>
            <a:pPr lvl="1"/>
            <a:r>
              <a:rPr lang="es-ES" dirty="0"/>
              <a:t>Escriba un programa que lea un número entero positivo y determine si es un palíndromo numérico.</a:t>
            </a:r>
          </a:p>
          <a:p>
            <a:pPr lvl="1"/>
            <a:r>
              <a:rPr lang="es-ES" b="1" dirty="0"/>
              <a:t>Definición:</a:t>
            </a:r>
            <a:r>
              <a:rPr lang="es-ES" dirty="0"/>
              <a:t> Un número es un palíndromo si se lee igual de izquierda a derecha que de derecha a izquierda. Ejemplo: 121 y 12321 son palíndromos.</a:t>
            </a:r>
          </a:p>
          <a:p>
            <a:endParaRPr lang="es-ES" dirty="0"/>
          </a:p>
          <a:p>
            <a:endParaRPr lang="es-ES" dirty="0"/>
          </a:p>
        </p:txBody>
      </p:sp>
      <p:sp>
        <p:nvSpPr>
          <p:cNvPr id="6" name="Título 1"/>
          <p:cNvSpPr txBox="1">
            <a:spLocks/>
          </p:cNvSpPr>
          <p:nvPr/>
        </p:nvSpPr>
        <p:spPr>
          <a:xfrm>
            <a:off x="1141413" y="609600"/>
            <a:ext cx="9905998" cy="617220"/>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dirty="0" smtClean="0"/>
              <a:t>Ejercicio 2:</a:t>
            </a:r>
            <a:endParaRPr lang="es-ES" dirty="0"/>
          </a:p>
        </p:txBody>
      </p:sp>
    </p:spTree>
    <p:extLst>
      <p:ext uri="{BB962C8B-B14F-4D97-AF65-F5344CB8AC3E}">
        <p14:creationId xmlns:p14="http://schemas.microsoft.com/office/powerpoint/2010/main" val="719934390"/>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1413" y="1226821"/>
            <a:ext cx="9905998" cy="4564380"/>
          </a:xfrm>
        </p:spPr>
        <p:txBody>
          <a:bodyPr>
            <a:normAutofit/>
          </a:bodyPr>
          <a:lstStyle/>
          <a:p>
            <a:pPr marL="0" indent="0">
              <a:buNone/>
            </a:pPr>
            <a:r>
              <a:rPr lang="es-ES" b="1" dirty="0"/>
              <a:t>Secuencia de </a:t>
            </a:r>
            <a:r>
              <a:rPr lang="es-ES" b="1" dirty="0" err="1"/>
              <a:t>Collatz</a:t>
            </a:r>
            <a:r>
              <a:rPr lang="es-ES" b="1" dirty="0"/>
              <a:t>:</a:t>
            </a:r>
            <a:endParaRPr lang="es-ES" dirty="0"/>
          </a:p>
          <a:p>
            <a:pPr lvl="1"/>
            <a:r>
              <a:rPr lang="es-ES" dirty="0"/>
              <a:t>Escriba un programa que reciba un número entero positivo y genere la secuencia de </a:t>
            </a:r>
            <a:r>
              <a:rPr lang="es-ES" dirty="0" err="1"/>
              <a:t>Collatz</a:t>
            </a:r>
            <a:r>
              <a:rPr lang="es-ES" dirty="0"/>
              <a:t> a partir de ese número.</a:t>
            </a:r>
          </a:p>
          <a:p>
            <a:pPr lvl="1"/>
            <a:r>
              <a:rPr lang="es-ES" b="1" dirty="0"/>
              <a:t>Reglas:</a:t>
            </a:r>
            <a:endParaRPr lang="es-ES" dirty="0"/>
          </a:p>
          <a:p>
            <a:pPr lvl="2"/>
            <a:r>
              <a:rPr lang="es-ES" dirty="0"/>
              <a:t>Si el número es par, divídalo entre 2.</a:t>
            </a:r>
          </a:p>
          <a:p>
            <a:pPr lvl="2"/>
            <a:r>
              <a:rPr lang="es-ES" dirty="0"/>
              <a:t>Si el número es impar, multiplíquelo por 3 y súmele 1.</a:t>
            </a:r>
          </a:p>
          <a:p>
            <a:pPr lvl="2"/>
            <a:r>
              <a:rPr lang="es-ES" dirty="0"/>
              <a:t>Repita hasta llegar al número 1.</a:t>
            </a:r>
          </a:p>
          <a:p>
            <a:pPr lvl="1"/>
            <a:r>
              <a:rPr lang="es-ES" dirty="0"/>
              <a:t>Imprima la secuencia generada.</a:t>
            </a:r>
          </a:p>
          <a:p>
            <a:endParaRPr lang="es-ES" dirty="0"/>
          </a:p>
        </p:txBody>
      </p:sp>
      <p:sp>
        <p:nvSpPr>
          <p:cNvPr id="4" name="Título 1"/>
          <p:cNvSpPr>
            <a:spLocks noGrp="1"/>
          </p:cNvSpPr>
          <p:nvPr>
            <p:ph type="title"/>
          </p:nvPr>
        </p:nvSpPr>
        <p:spPr>
          <a:xfrm>
            <a:off x="1141413" y="609600"/>
            <a:ext cx="9905998" cy="617220"/>
          </a:xfrm>
        </p:spPr>
        <p:txBody>
          <a:bodyPr/>
          <a:lstStyle/>
          <a:p>
            <a:r>
              <a:rPr lang="es-ES" dirty="0"/>
              <a:t>Ejercicio </a:t>
            </a:r>
            <a:r>
              <a:rPr lang="es-ES" dirty="0" smtClean="0"/>
              <a:t>3:</a:t>
            </a:r>
            <a:endParaRPr lang="es-ES" dirty="0"/>
          </a:p>
        </p:txBody>
      </p:sp>
    </p:spTree>
    <p:extLst>
      <p:ext uri="{BB962C8B-B14F-4D97-AF65-F5344CB8AC3E}">
        <p14:creationId xmlns:p14="http://schemas.microsoft.com/office/powerpoint/2010/main" val="867827373"/>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141413" y="1226821"/>
            <a:ext cx="9905998" cy="4564380"/>
          </a:xfrm>
        </p:spPr>
        <p:txBody>
          <a:bodyPr>
            <a:normAutofit/>
          </a:bodyPr>
          <a:lstStyle/>
          <a:p>
            <a:pPr marL="0" indent="0">
              <a:buNone/>
            </a:pPr>
            <a:r>
              <a:rPr lang="es-ES" b="1" dirty="0"/>
              <a:t>Conversión de Base:</a:t>
            </a:r>
            <a:endParaRPr lang="es-ES" dirty="0"/>
          </a:p>
          <a:p>
            <a:pPr lvl="1"/>
            <a:r>
              <a:rPr lang="es-ES" dirty="0"/>
              <a:t>Escriba un programa que convierta un número entero positivo dado en base 10 </a:t>
            </a:r>
            <a:r>
              <a:rPr lang="es-ES" dirty="0" smtClean="0"/>
              <a:t>a </a:t>
            </a:r>
            <a:r>
              <a:rPr lang="es-ES" dirty="0"/>
              <a:t>una </a:t>
            </a:r>
            <a:r>
              <a:rPr lang="es-ES" dirty="0" smtClean="0"/>
              <a:t>base </a:t>
            </a:r>
            <a:r>
              <a:rPr lang="en-US" dirty="0"/>
              <a:t>b</a:t>
            </a:r>
            <a:r>
              <a:rPr lang="es-ES" dirty="0" smtClean="0"/>
              <a:t> </a:t>
            </a:r>
            <a:r>
              <a:rPr lang="es-ES" dirty="0"/>
              <a:t>especificada (2 ≤ </a:t>
            </a:r>
            <a:r>
              <a:rPr lang="es-ES" dirty="0" smtClean="0"/>
              <a:t>b </a:t>
            </a:r>
            <a:r>
              <a:rPr lang="es-ES" dirty="0"/>
              <a:t>≤ </a:t>
            </a:r>
            <a:r>
              <a:rPr lang="es-ES" dirty="0" smtClean="0"/>
              <a:t>10).</a:t>
            </a:r>
            <a:endParaRPr lang="es-ES" dirty="0"/>
          </a:p>
          <a:p>
            <a:pPr lvl="1"/>
            <a:r>
              <a:rPr lang="es-ES" b="1" dirty="0"/>
              <a:t>Entrada:</a:t>
            </a:r>
            <a:r>
              <a:rPr lang="es-ES" dirty="0"/>
              <a:t> Un número entero positivo y la base </a:t>
            </a:r>
            <a:r>
              <a:rPr lang="es-ES" dirty="0" smtClean="0"/>
              <a:t>b.</a:t>
            </a:r>
            <a:endParaRPr lang="es-ES" dirty="0"/>
          </a:p>
          <a:p>
            <a:pPr lvl="1"/>
            <a:r>
              <a:rPr lang="es-ES" b="1" dirty="0"/>
              <a:t>Salida:</a:t>
            </a:r>
            <a:r>
              <a:rPr lang="es-ES" dirty="0"/>
              <a:t> El número convertido a la base </a:t>
            </a:r>
            <a:r>
              <a:rPr lang="es-ES" dirty="0" smtClean="0"/>
              <a:t>b. </a:t>
            </a:r>
            <a:r>
              <a:rPr lang="es-ES" dirty="0"/>
              <a:t>Ejemplo: Si el número es 10 y la base es 2, el resultado debe ser 1010</a:t>
            </a:r>
            <a:r>
              <a:rPr lang="es-ES" dirty="0" smtClean="0"/>
              <a:t>.</a:t>
            </a:r>
            <a:endParaRPr lang="es-ES" dirty="0"/>
          </a:p>
        </p:txBody>
      </p:sp>
      <p:sp>
        <p:nvSpPr>
          <p:cNvPr id="4" name="Título 1"/>
          <p:cNvSpPr>
            <a:spLocks noGrp="1"/>
          </p:cNvSpPr>
          <p:nvPr>
            <p:ph type="title"/>
          </p:nvPr>
        </p:nvSpPr>
        <p:spPr>
          <a:xfrm>
            <a:off x="1141413" y="609600"/>
            <a:ext cx="9905998" cy="617220"/>
          </a:xfrm>
        </p:spPr>
        <p:txBody>
          <a:bodyPr/>
          <a:lstStyle/>
          <a:p>
            <a:r>
              <a:rPr lang="es-ES" dirty="0"/>
              <a:t>Ejercicio </a:t>
            </a:r>
            <a:r>
              <a:rPr lang="es-ES" dirty="0" smtClean="0"/>
              <a:t>4:</a:t>
            </a:r>
            <a:endParaRPr lang="es-ES" dirty="0"/>
          </a:p>
        </p:txBody>
      </p:sp>
    </p:spTree>
    <p:extLst>
      <p:ext uri="{BB962C8B-B14F-4D97-AF65-F5344CB8AC3E}">
        <p14:creationId xmlns:p14="http://schemas.microsoft.com/office/powerpoint/2010/main" val="1395832764"/>
      </p:ext>
    </p:extLst>
  </p:cSld>
  <p:clrMapOvr>
    <a:masterClrMapping/>
  </p:clrMapOvr>
  <p:transition spd="slow">
    <p:cove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lla">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TM03457485[[fn=Malla]]</Template>
  <TotalTime>546</TotalTime>
  <Words>459</Words>
  <Application>Microsoft Office PowerPoint</Application>
  <PresentationFormat>Panorámica</PresentationFormat>
  <Paragraphs>39</Paragraphs>
  <Slides>9</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9</vt:i4>
      </vt:variant>
    </vt:vector>
  </HeadingPairs>
  <TitlesOfParts>
    <vt:vector size="13" baseType="lpstr">
      <vt:lpstr>Arial</vt:lpstr>
      <vt:lpstr>Century Gothic</vt:lpstr>
      <vt:lpstr>Segoe UI</vt:lpstr>
      <vt:lpstr>Malla</vt:lpstr>
      <vt:lpstr>Seminario PB</vt:lpstr>
      <vt:lpstr>¿Que es un programa? </vt:lpstr>
      <vt:lpstr>¿Que es un algoritmo?</vt:lpstr>
      <vt:lpstr>¿Como crear algoritmos?</vt:lpstr>
      <vt:lpstr>principales detalles de la sintaxis de Python</vt:lpstr>
      <vt:lpstr>Presentación de PowerPoint</vt:lpstr>
      <vt:lpstr>Presentación de PowerPoint</vt:lpstr>
      <vt:lpstr>Ejercicio 3:</vt:lpstr>
      <vt:lpstr>Ejercicio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Seminario PB</dc:title>
  <dc:creator>Usuario</dc:creator>
  <cp:lastModifiedBy>Usuario</cp:lastModifiedBy>
  <cp:revision>17</cp:revision>
  <dcterms:created xsi:type="dcterms:W3CDTF">2024-12-09T16:51:09Z</dcterms:created>
  <dcterms:modified xsi:type="dcterms:W3CDTF">2024-12-11T03:01:34Z</dcterms:modified>
</cp:coreProperties>
</file>