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Dosis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Caveat"/>
      <p:regular r:id="rId25"/>
      <p:bold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Titillium Web"/>
      <p:regular r:id="rId31"/>
      <p:bold r:id="rId32"/>
      <p:italic r:id="rId33"/>
      <p:boldItalic r:id="rId34"/>
    </p:embeddedFont>
    <p:embeddedFont>
      <p:font typeface="Dosis ExtraLight"/>
      <p:regular r:id="rId35"/>
      <p:bold r:id="rId36"/>
    </p:embeddedFont>
    <p:embeddedFont>
      <p:font typeface="Titillium Web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j/zB/4qUqBGm/HzwvN8ACaQlsX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Light-boldItalic.fntdata"/><Relationship Id="rId20" Type="http://schemas.openxmlformats.org/officeDocument/2006/relationships/font" Target="fonts/Dosis-bold.fntdata"/><Relationship Id="rId41" Type="http://customschemas.google.com/relationships/presentationmetadata" Target="meta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veat-bold.fntdata"/><Relationship Id="rId25" Type="http://schemas.openxmlformats.org/officeDocument/2006/relationships/font" Target="fonts/Caveat-regular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33" Type="http://schemas.openxmlformats.org/officeDocument/2006/relationships/font" Target="fonts/TitilliumWeb-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-bold.fntdata"/><Relationship Id="rId13" Type="http://schemas.openxmlformats.org/officeDocument/2006/relationships/slide" Target="slides/slide9.xml"/><Relationship Id="rId35" Type="http://schemas.openxmlformats.org/officeDocument/2006/relationships/font" Target="fonts/DosisExtraLight-regular.fntdata"/><Relationship Id="rId12" Type="http://schemas.openxmlformats.org/officeDocument/2006/relationships/slide" Target="slides/slide8.xml"/><Relationship Id="rId34" Type="http://schemas.openxmlformats.org/officeDocument/2006/relationships/font" Target="fonts/TitilliumWeb-boldItalic.fntdata"/><Relationship Id="rId15" Type="http://schemas.openxmlformats.org/officeDocument/2006/relationships/slide" Target="slides/slide11.xml"/><Relationship Id="rId37" Type="http://schemas.openxmlformats.org/officeDocument/2006/relationships/font" Target="fonts/TitilliumWebLight-regular.fntdata"/><Relationship Id="rId14" Type="http://schemas.openxmlformats.org/officeDocument/2006/relationships/slide" Target="slides/slide10.xml"/><Relationship Id="rId36" Type="http://schemas.openxmlformats.org/officeDocument/2006/relationships/font" Target="fonts/DosisExtraLight-bold.fntdata"/><Relationship Id="rId17" Type="http://schemas.openxmlformats.org/officeDocument/2006/relationships/slide" Target="slides/slide13.xml"/><Relationship Id="rId39" Type="http://schemas.openxmlformats.org/officeDocument/2006/relationships/font" Target="fonts/TitilliumWebLight-italic.fntdata"/><Relationship Id="rId16" Type="http://schemas.openxmlformats.org/officeDocument/2006/relationships/slide" Target="slides/slide12.xml"/><Relationship Id="rId38" Type="http://schemas.openxmlformats.org/officeDocument/2006/relationships/font" Target="fonts/TitilliumWebLight-bold.fntdata"/><Relationship Id="rId19" Type="http://schemas.openxmlformats.org/officeDocument/2006/relationships/font" Target="fonts/Dosis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4" name="Google Shape;38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2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4" name="Google Shape;39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1" name="Google Shape;39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4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6" name="Google Shape;39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3" name="Google Shape;39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8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0" name="Google Shape;39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1" name="Google Shape;38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8" name="Google Shape;38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3" name="Google Shape;38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2c41a04430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0" name="Google Shape;3860;g2c41a0443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Google Shape;3868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9" name="Google Shape;38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6" name="Google Shape;38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gf3c4b2a31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3" name="Google Shape;3883;gf3c4b2a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7" name="Google Shape;38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15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15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15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5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15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15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15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2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24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24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24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24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24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24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24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24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24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24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24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24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24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24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24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24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24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24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24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24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24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24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24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24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24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24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24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24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24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24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24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24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24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24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24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24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24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24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24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24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24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24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24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24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24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24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24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24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24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24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24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24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24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24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24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24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24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9" name="Google Shape;3289;p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24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24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24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24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24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24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24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24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24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24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24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24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24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24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24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24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24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24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24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24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24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24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24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24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24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24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24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24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24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24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24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24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24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24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24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24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24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24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24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24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24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24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24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24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24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24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24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24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24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24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24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24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24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24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24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24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24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24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24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24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24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24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2" name="Google Shape;3352;p2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24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24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24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24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24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24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24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24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24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24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24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24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24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24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24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24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24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24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24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24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24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24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24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24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24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24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24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24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24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24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24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24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24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24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24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24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24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24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24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24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24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24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24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24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24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24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24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24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24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24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24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24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24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24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24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24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24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24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24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24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24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24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24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24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24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24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24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24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24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24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24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24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24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24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24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24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24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24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24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24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24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24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24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24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24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24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24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24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24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24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24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24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24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24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24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24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24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24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24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24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24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4" name="Google Shape;3454;p24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24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24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24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24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24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24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24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24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24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24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24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24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24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24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24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24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24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24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24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24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24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24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24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24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24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24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24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24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24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24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24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24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24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24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24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24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24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24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24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24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24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24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24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24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24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24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24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24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24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24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5" name="Google Shape;3505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25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25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25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25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25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25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25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25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25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25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25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25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25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25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25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25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25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25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25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25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25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25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25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25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25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25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25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25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25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25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25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25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25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25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25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25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25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25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25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25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25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25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25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25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25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25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25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25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25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25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25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25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25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25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25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25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25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25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25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25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25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25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25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25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25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25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25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25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25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25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25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25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25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25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25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25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25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25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25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25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25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25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25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25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25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25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25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25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25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25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25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25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25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25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25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25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25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25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25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25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25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25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25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25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25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25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25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25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25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25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25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25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25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25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25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25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25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25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25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25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25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25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25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25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25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25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25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25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25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25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25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25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25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25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25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25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25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25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25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25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25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25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25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25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25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25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25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25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25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25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25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25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25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25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25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25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25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25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25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25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25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25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9" name="Google Shape;3669;p25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25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25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25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25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25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25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25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25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25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25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25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25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25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25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25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25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25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25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25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25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25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25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25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25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25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25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25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25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25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25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25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25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25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25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25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25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25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25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25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25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25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25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25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25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25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25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25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25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25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25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25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25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25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25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25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25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25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25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25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25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25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25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25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25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25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25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25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25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25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25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25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25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25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25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25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25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25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25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25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25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25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25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25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25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25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25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25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25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25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25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25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25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25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25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25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25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25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25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25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25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25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25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25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25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25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25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25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25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25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25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25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25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25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25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25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25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25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25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25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25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25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25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25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25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25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25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25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25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25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25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25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25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25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25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25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25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25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25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25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25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25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25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25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25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25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25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25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25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25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25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25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25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25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25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25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25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25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25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25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25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25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1" name="Google Shape;3831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8" name="Google Shape;528;p1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9" name="Google Shape;529;p1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530" name="Google Shape;530;p1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1" name="Google Shape;531;p1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1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9" name="Google Shape;589;p1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1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52" name="Google Shape;652;p1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Google Shape;753;p16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4" name="Google Shape;754;p1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7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7" name="Google Shape;807;p17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808" name="Google Shape;808;p1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809" name="Google Shape;809;p17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17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890" name="Google Shape;890;p17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7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7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7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7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9" name="Google Shape;1009;p17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010" name="Google Shape;1010;p17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7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7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7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7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7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7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7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7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7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7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7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7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7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7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7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7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7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7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7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7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7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7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7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7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7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7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7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7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7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7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7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7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7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7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7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7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7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7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7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7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7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7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7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7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7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7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7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7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7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7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7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7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7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7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7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7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7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7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7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7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7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7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7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7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7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7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7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7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7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7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7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7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7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7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7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7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7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7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7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7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7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7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7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7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7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7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7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7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7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7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7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7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7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7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7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7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7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7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7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7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7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7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7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7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7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7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7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7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7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7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7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7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7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7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7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7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7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7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7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7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7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7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7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7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7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7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7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7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7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7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7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7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9" name="Google Shape;1219;p17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220" name="Google Shape;1220;p17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7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7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7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7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7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7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7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7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7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7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7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7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7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7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7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7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7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7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7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7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7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7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7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7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7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7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7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7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7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7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7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7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7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7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7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7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7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7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7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7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7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7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7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7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7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7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7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7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7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7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7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7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7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7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7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7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7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7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7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7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7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7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7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7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7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7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7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7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7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7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7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7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7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7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7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7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7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7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7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7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7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7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7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0B87A1"/>
        </a:solidFill>
      </p:bgPr>
    </p:bg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8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25" name="Google Shape;1325;p18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326" name="Google Shape;1326;p18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327" name="Google Shape;1327;p18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8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8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8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8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8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8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8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8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8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8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8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8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8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8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8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8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8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8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8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8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8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8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8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8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8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8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8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8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8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8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8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8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8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8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8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8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8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8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8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8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8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8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8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8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8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8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8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8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8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8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8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8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8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8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8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8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8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8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8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8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8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8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8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8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8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7" name="Google Shape;1407;p1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408" name="Google Shape;1408;p18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8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8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8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8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8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8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8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8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7" name="Google Shape;1527;p1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528" name="Google Shape;1528;p18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8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8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8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8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8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8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8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8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8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8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8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8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8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8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8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8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8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8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8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8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8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8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8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8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8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8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8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8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8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8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8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8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8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8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8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8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8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8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8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8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8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8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8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8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8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8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8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8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8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8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8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8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8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8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8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8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8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8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8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8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8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8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8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8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8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8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8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8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8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8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8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8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8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8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8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8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8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8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8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8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8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8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8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8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8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8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8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8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8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8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8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8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8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8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8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8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8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8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8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8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8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8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8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8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8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8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8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8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8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8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8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8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8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8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8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8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8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8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8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8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8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8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8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8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8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8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8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8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8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8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8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8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8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8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8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8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8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7" name="Google Shape;1737;p1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738" name="Google Shape;1738;p18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8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8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8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8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8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8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8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8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8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8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8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8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8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1" name="Google Shape;1841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4" name="Google Shape;1844;p1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845" name="Google Shape;1845;p1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1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3" name="Google Shape;1903;p1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1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1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1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1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6" name="Google Shape;1966;p1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1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1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1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1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1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1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1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1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1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1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1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1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1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1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1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1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1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1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1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1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1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1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1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1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1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1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1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1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1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1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1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1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1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1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1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1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1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1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1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1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1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1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1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1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1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1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1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1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1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1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1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1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1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1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1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1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1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1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1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1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1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1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1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1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1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1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1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1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1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1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1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1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1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1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1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1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1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1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1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1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1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1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1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1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1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1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1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8" name="Google Shape;2068;p19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1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1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1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1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1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1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1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1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1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1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1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1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1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1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1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1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1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1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1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1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1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1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1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1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1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1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1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1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1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1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1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1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1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1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1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1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1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1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1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1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1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1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1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1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1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1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1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1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1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1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9" name="Google Shape;2119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20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20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20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2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2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2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2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3" name="Google Shape;2183;p2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2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2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2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2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2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6" name="Google Shape;2246;p2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2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2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2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8" name="Google Shape;2348;p2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2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9" name="Google Shape;2399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2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2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2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0" name="Google Shape;2460;p2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2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3" name="Google Shape;2523;p2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2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2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2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2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2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2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2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2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2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2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2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2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2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2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2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2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2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2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2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2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2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2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2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2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2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2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2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2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2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2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2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2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2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2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2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2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2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2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2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2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2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2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5" name="Google Shape;2625;p21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2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2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2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2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2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2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2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2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2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2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2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2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2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2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2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2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2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2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2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2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2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2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2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2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2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2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2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2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2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2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2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2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2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2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2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2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2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2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2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2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2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2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2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2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2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2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2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2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2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2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6" name="Google Shape;2676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22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2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22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22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22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22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22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22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22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22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22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22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22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22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22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22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22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22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22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22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22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22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22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22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22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22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22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22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22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22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22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22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22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22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22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22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22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22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22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22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22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22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22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22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22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22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22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22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22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22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22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22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22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22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22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22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22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22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22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7" name="Google Shape;2737;p22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22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22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22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22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22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22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22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22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22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22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22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22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22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22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22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22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22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22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22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22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22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22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22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22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22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22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22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22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22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22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22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22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22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22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22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22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22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22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22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22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22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22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22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22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22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22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22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22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22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22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22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22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22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22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22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22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22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22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22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22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22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22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0" name="Google Shape;2800;p2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22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22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22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22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22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22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22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22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22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22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22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22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22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22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22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22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22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22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22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22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22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22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22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22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22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22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22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22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22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22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22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22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22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22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22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22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22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22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22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22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22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22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22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22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22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22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22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22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22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22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22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22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22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22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22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22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22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22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22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22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22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22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22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22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22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22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22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22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22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22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22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22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22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22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22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22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22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22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22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22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22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22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22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22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22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22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22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22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22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22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22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22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22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22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22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22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22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22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22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22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22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2" name="Google Shape;2902;p22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22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22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22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22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22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22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22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22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22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22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22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22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22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22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22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22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22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22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22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22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22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22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22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22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22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22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22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22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22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22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22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22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22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22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22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22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22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22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22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22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22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22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22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22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22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22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22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22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22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22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3" name="Google Shape;2953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2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2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2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2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2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2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2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2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2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2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2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2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2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2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2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2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2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2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2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2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2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2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2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2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2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2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2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2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2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2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2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2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2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2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2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2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2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2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2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2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2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2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2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2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2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2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2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2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2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2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2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2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2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2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2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2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2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2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3" name="Google Shape;3013;p2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2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2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2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2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2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2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2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2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2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2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2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2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2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2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2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2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2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2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2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2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2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2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2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2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2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2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2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2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2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2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2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2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2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2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2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2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2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2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2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2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2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2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2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2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2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2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2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2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6" name="Google Shape;3076;p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2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2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2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2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2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2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2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2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2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2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2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2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2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2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2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2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2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2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2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2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2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2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2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2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2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2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2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2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2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2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2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2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2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2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2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2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2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2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2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2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2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2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2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2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2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2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2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2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2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2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2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2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2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2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2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2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2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2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2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2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2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2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2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2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2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2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2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2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2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2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2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2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2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2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2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2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2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2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2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2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2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2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2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2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2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2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2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2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2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2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2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2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2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2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2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2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2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2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2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2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2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8" name="Google Shape;3178;p2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2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2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2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2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2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2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2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2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2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2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2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2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2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2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2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2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2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2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2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2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2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2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2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2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2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2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2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2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2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2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2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2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2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2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2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2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2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2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2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2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2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2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2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2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2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2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2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2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2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2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9" name="Google Shape;3229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b="0" i="0" sz="36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"/>
          <p:cNvSpPr txBox="1"/>
          <p:nvPr>
            <p:ph type="ctrTitle"/>
          </p:nvPr>
        </p:nvSpPr>
        <p:spPr>
          <a:xfrm>
            <a:off x="143275" y="1263675"/>
            <a:ext cx="6269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600">
                <a:solidFill>
                  <a:schemeClr val="accent1"/>
                </a:solidFill>
              </a:rPr>
              <a:t>FUNCIONES PROPIAS</a:t>
            </a:r>
            <a:endParaRPr sz="5600">
              <a:solidFill>
                <a:schemeClr val="accent1"/>
              </a:solidFill>
            </a:endParaRPr>
          </a:p>
        </p:txBody>
      </p:sp>
      <p:sp>
        <p:nvSpPr>
          <p:cNvPr id="3837" name="Google Shape;3837;p1"/>
          <p:cNvSpPr txBox="1"/>
          <p:nvPr/>
        </p:nvSpPr>
        <p:spPr>
          <a:xfrm>
            <a:off x="3186150" y="3918800"/>
            <a:ext cx="32106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la Programación (11071)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Departamento de Ciencias Básicas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Universidad Nacional de Luján</a:t>
            </a:r>
            <a:endParaRPr b="0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38" name="Google Shape;383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0" y="4025800"/>
            <a:ext cx="3025250" cy="8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p9"/>
          <p:cNvSpPr txBox="1"/>
          <p:nvPr>
            <p:ph type="title"/>
          </p:nvPr>
        </p:nvSpPr>
        <p:spPr>
          <a:xfrm>
            <a:off x="463200" y="3172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EJEMPLO</a:t>
            </a:r>
            <a:endParaRPr sz="4800"/>
          </a:p>
        </p:txBody>
      </p:sp>
      <p:sp>
        <p:nvSpPr>
          <p:cNvPr id="3907" name="Google Shape;3907;p9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8" name="Google Shape;3908;p9"/>
          <p:cNvSpPr txBox="1"/>
          <p:nvPr/>
        </p:nvSpPr>
        <p:spPr>
          <a:xfrm>
            <a:off x="1264650" y="1382475"/>
            <a:ext cx="5158200" cy="254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definición</a:t>
            </a:r>
            <a:endParaRPr b="0" i="0" sz="1750" u="none" cap="none" strike="noStrike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7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que_gusto_tiene_la_sal():</a:t>
            </a:r>
            <a:endParaRPr b="0" i="0" sz="175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b="0" i="0" lang="en" sz="175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'Salado!'</a:t>
            </a:r>
            <a:r>
              <a:rPr b="0" i="0" lang="en" sz="17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75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invocación</a:t>
            </a:r>
            <a:endParaRPr b="0" i="0" sz="1750" u="none" cap="none" strike="noStrike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que_gusto_tiene_la_sal()</a:t>
            </a:r>
            <a:endParaRPr b="0" i="0" sz="175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10"/>
          <p:cNvSpPr txBox="1"/>
          <p:nvPr>
            <p:ph type="ctrTitle"/>
          </p:nvPr>
        </p:nvSpPr>
        <p:spPr>
          <a:xfrm>
            <a:off x="356325" y="1498500"/>
            <a:ext cx="5579100" cy="21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FFFFFF"/>
                </a:solidFill>
              </a:rPr>
              <a:t>EJERCICIOS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FFFFFF"/>
                </a:solidFill>
              </a:rPr>
              <a:t>GUIADOS</a:t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i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 resolución de TP V.</a:t>
            </a:r>
            <a:endParaRPr i="1" sz="5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p11"/>
          <p:cNvSpPr txBox="1"/>
          <p:nvPr>
            <p:ph type="title"/>
          </p:nvPr>
        </p:nvSpPr>
        <p:spPr>
          <a:xfrm>
            <a:off x="463200" y="3172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EJERCICIO MODELO (TP V)</a:t>
            </a:r>
            <a:endParaRPr sz="4800"/>
          </a:p>
        </p:txBody>
      </p:sp>
      <p:sp>
        <p:nvSpPr>
          <p:cNvPr id="3919" name="Google Shape;3919;p11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0" name="Google Shape;3920;p11"/>
          <p:cNvSpPr txBox="1"/>
          <p:nvPr/>
        </p:nvSpPr>
        <p:spPr>
          <a:xfrm>
            <a:off x="487825" y="1269475"/>
            <a:ext cx="69996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OBJETIVO DEL EJERCICIO</a:t>
            </a:r>
            <a:endParaRPr b="0" i="0" sz="17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Comprender y ejercitar el concepto de </a:t>
            </a:r>
            <a:r>
              <a:rPr b="1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función propia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ENUNCIADO</a:t>
            </a:r>
            <a:endParaRPr b="0" i="0" sz="17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Escriba una función que reciba dos enteros como parámetro, y luego </a:t>
            </a:r>
            <a:r>
              <a:rPr b="1" i="0" lang="en" sz="1600" u="sng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retorne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el resultado de la suma.</a:t>
            </a:r>
            <a:br>
              <a:rPr b="0" i="0" lang="en" sz="17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7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CONTINUACIÓN</a:t>
            </a:r>
            <a:endParaRPr b="0" i="0" sz="17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Modifique la función para que en lugar de retornar el resultado, </a:t>
            </a:r>
            <a:r>
              <a:rPr b="1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 muestre en pantalla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CONTINUACIÓN (2)</a:t>
            </a:r>
            <a:endParaRPr b="0" i="0" sz="17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Pruebe invocar a la función utilizando dos valores leídos desde teclado.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1" sz="17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p12"/>
          <p:cNvSpPr txBox="1"/>
          <p:nvPr>
            <p:ph type="title"/>
          </p:nvPr>
        </p:nvSpPr>
        <p:spPr>
          <a:xfrm>
            <a:off x="463200" y="3172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IMPORTANTE!</a:t>
            </a:r>
            <a:endParaRPr sz="4800"/>
          </a:p>
        </p:txBody>
      </p:sp>
      <p:sp>
        <p:nvSpPr>
          <p:cNvPr id="3926" name="Google Shape;3926;p12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7" name="Google Shape;3927;p12"/>
          <p:cNvSpPr txBox="1"/>
          <p:nvPr/>
        </p:nvSpPr>
        <p:spPr>
          <a:xfrm>
            <a:off x="487825" y="812275"/>
            <a:ext cx="69996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rgbClr val="434343"/>
                </a:solidFill>
                <a:highlight>
                  <a:srgbClr val="D0E0E3"/>
                </a:highlight>
                <a:latin typeface="Montserrat"/>
                <a:ea typeface="Montserrat"/>
                <a:cs typeface="Montserrat"/>
                <a:sym typeface="Montserrat"/>
              </a:rPr>
              <a:t>RETORNAR</a:t>
            </a:r>
            <a:r>
              <a:rPr b="0" i="0" lang="en" sz="43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57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≠</a:t>
            </a:r>
            <a:r>
              <a:rPr b="0" i="0" lang="en" sz="4300" u="none" cap="none" strike="noStrike">
                <a:solidFill>
                  <a:srgbClr val="4D515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4300" u="none" cap="none" strike="noStrike">
                <a:solidFill>
                  <a:srgbClr val="4D5156"/>
                </a:solidFill>
                <a:highlight>
                  <a:srgbClr val="D9EAD3"/>
                </a:highlight>
                <a:latin typeface="Montserrat"/>
                <a:ea typeface="Montserrat"/>
                <a:cs typeface="Montserrat"/>
                <a:sym typeface="Montserrat"/>
              </a:rPr>
              <a:t>MOSTRAR</a:t>
            </a:r>
            <a:endParaRPr b="0" i="1" sz="4300" u="none" cap="none" strike="noStrike">
              <a:solidFill>
                <a:srgbClr val="434343"/>
              </a:solidFill>
              <a:highlight>
                <a:srgbClr val="D9EAD3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13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3" name="Google Shape;3933;p13"/>
          <p:cNvPicPr preferRelativeResize="0"/>
          <p:nvPr/>
        </p:nvPicPr>
        <p:blipFill rotWithShape="1">
          <a:blip r:embed="rId3">
            <a:alphaModFix/>
          </a:blip>
          <a:srcRect b="-352" l="-5882" r="5328" t="-10155"/>
          <a:stretch/>
        </p:blipFill>
        <p:spPr>
          <a:xfrm>
            <a:off x="-1676400" y="-499500"/>
            <a:ext cx="11202401" cy="56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p2"/>
          <p:cNvSpPr txBox="1"/>
          <p:nvPr>
            <p:ph type="title"/>
          </p:nvPr>
        </p:nvSpPr>
        <p:spPr>
          <a:xfrm>
            <a:off x="463200" y="3172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MATERIAL RELACIONADO</a:t>
            </a:r>
            <a:endParaRPr sz="4800"/>
          </a:p>
        </p:txBody>
      </p:sp>
      <p:sp>
        <p:nvSpPr>
          <p:cNvPr id="3844" name="Google Shape;3844;p2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5" name="Google Shape;3845;p2"/>
          <p:cNvSpPr txBox="1"/>
          <p:nvPr/>
        </p:nvSpPr>
        <p:spPr>
          <a:xfrm>
            <a:off x="487825" y="1269475"/>
            <a:ext cx="69996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TEORIA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👩‍🏫</a:t>
            </a:r>
            <a:r>
              <a:rPr b="1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Teórica 3 (A y B) </a:t>
            </a:r>
            <a: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 Funciones</a:t>
            </a:r>
            <a:endParaRPr b="0" i="0" sz="1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📓</a:t>
            </a:r>
            <a:r>
              <a:rPr b="1" i="0" lang="en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Apunte Cap. 3</a:t>
            </a:r>
            <a: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Funciones</a:t>
            </a:r>
            <a:br>
              <a:rPr b="0" i="0" lang="en" sz="20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2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PRÁCTICA</a:t>
            </a:r>
            <a:endParaRPr b="0" i="0" sz="1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📋</a:t>
            </a:r>
            <a:r>
              <a:rPr b="1" i="0" lang="en" sz="17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TP V</a:t>
            </a:r>
            <a: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Funciones propias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💻</a:t>
            </a:r>
            <a:r>
              <a:rPr b="1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Notebook 2</a:t>
            </a:r>
            <a: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Variables y funciones</a:t>
            </a:r>
            <a:endParaRPr b="0" i="0" sz="1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ENTREGABLES</a:t>
            </a:r>
            <a:endParaRPr b="0" i="0" sz="1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💾</a:t>
            </a:r>
            <a:r>
              <a:rPr b="1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HomeWork 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Funciones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</a:rPr>
              <a:t>💾</a:t>
            </a:r>
            <a:r>
              <a:rPr b="1"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Autoevaluación 1 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 Funciones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3"/>
          <p:cNvSpPr txBox="1"/>
          <p:nvPr>
            <p:ph type="ctrTitle"/>
          </p:nvPr>
        </p:nvSpPr>
        <p:spPr>
          <a:xfrm>
            <a:off x="533950" y="1066800"/>
            <a:ext cx="53967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FFFFFF"/>
                </a:solidFill>
              </a:rPr>
              <a:t>REPASO DE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rgbClr val="FFFFFF"/>
                </a:solidFill>
              </a:rPr>
              <a:t>CONCEPTOS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4"/>
          <p:cNvSpPr txBox="1"/>
          <p:nvPr>
            <p:ph type="title"/>
          </p:nvPr>
        </p:nvSpPr>
        <p:spPr>
          <a:xfrm>
            <a:off x="463200" y="3172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FUNCIÓN</a:t>
            </a:r>
            <a:endParaRPr sz="4800"/>
          </a:p>
        </p:txBody>
      </p:sp>
      <p:sp>
        <p:nvSpPr>
          <p:cNvPr id="3856" name="Google Shape;3856;p4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7" name="Google Shape;3857;p4"/>
          <p:cNvSpPr txBox="1"/>
          <p:nvPr/>
        </p:nvSpPr>
        <p:spPr>
          <a:xfrm>
            <a:off x="463200" y="1174600"/>
            <a:ext cx="69609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DEFINICIÓN</a:t>
            </a:r>
            <a:endParaRPr b="0" i="0" sz="17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Una </a:t>
            </a:r>
            <a:r>
              <a:rPr b="1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función</a:t>
            </a: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es un bloque de código al que se le da un nombre (</a:t>
            </a:r>
            <a:r>
              <a:rPr b="1" i="1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identificador</a:t>
            </a: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), y sólo se ejecuta cuando se lo invoca. Opcionalmente, una función puede recibir </a:t>
            </a:r>
            <a:r>
              <a:rPr b="1" i="1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y/o </a:t>
            </a:r>
            <a:r>
              <a:rPr b="1" i="1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retornar valores</a:t>
            </a: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7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7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FUNCIÓN VS. PROCEDIMIENTO</a:t>
            </a:r>
            <a:br>
              <a:rPr b="0" i="0" lang="en" sz="17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Diferencia teórica (y algunos lenguajes utilizan estos conceptos por separado):</a:t>
            </a:r>
            <a:endParaRPr b="0" i="0" sz="15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-"/>
            </a:pP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Las </a:t>
            </a:r>
            <a:r>
              <a:rPr b="1" i="1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funciones</a:t>
            </a: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pueden recibir cualquier cantidad de parámetros de entrada, pero </a:t>
            </a:r>
            <a:r>
              <a:rPr b="0" i="0" lang="en" sz="1500" u="sng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deben</a:t>
            </a: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retornar un y sólo un valor.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-"/>
            </a:pP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b="1" i="1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procedimientos </a:t>
            </a: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pueden recibir cualquier cantidad de parámetros, y </a:t>
            </a:r>
            <a:r>
              <a:rPr b="0" i="0" lang="en" sz="1500" u="sng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pueden</a:t>
            </a: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retornar cero, uno, o más valores.</a:t>
            </a:r>
            <a:endParaRPr b="0" i="0" sz="15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g2c41a044305_0_0"/>
          <p:cNvSpPr txBox="1"/>
          <p:nvPr>
            <p:ph type="title"/>
          </p:nvPr>
        </p:nvSpPr>
        <p:spPr>
          <a:xfrm>
            <a:off x="463200" y="3172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FUNCIÓN</a:t>
            </a:r>
            <a:endParaRPr sz="4800"/>
          </a:p>
        </p:txBody>
      </p:sp>
      <p:sp>
        <p:nvSpPr>
          <p:cNvPr id="3863" name="Google Shape;3863;g2c41a044305_0_0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4" name="Google Shape;3864;g2c41a044305_0_0"/>
          <p:cNvSpPr txBox="1"/>
          <p:nvPr/>
        </p:nvSpPr>
        <p:spPr>
          <a:xfrm>
            <a:off x="463200" y="1174600"/>
            <a:ext cx="69609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700" u="none" cap="none" strike="noStrike">
                <a:solidFill>
                  <a:srgbClr val="D4D4D4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DEFINICIÓN</a:t>
            </a:r>
            <a:endParaRPr b="0" i="0" sz="1700" u="none" cap="none" strike="noStrike">
              <a:solidFill>
                <a:srgbClr val="D4D4D4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500" u="none" cap="none" strike="noStrike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Una </a:t>
            </a:r>
            <a:r>
              <a:rPr b="1" i="0" lang="en" sz="1500" u="none" cap="none" strike="noStrike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función</a:t>
            </a:r>
            <a:r>
              <a:rPr b="0" i="0" lang="en" sz="1500" u="none" cap="none" strike="noStrike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es un bloque de código al que se le da un nombre (</a:t>
            </a:r>
            <a:r>
              <a:rPr b="1" i="1" lang="en" sz="1500" u="none" cap="none" strike="noStrike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identificador</a:t>
            </a:r>
            <a:r>
              <a:rPr b="0" i="0" lang="en" sz="1500" u="none" cap="none" strike="noStrike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), y sólo se ejecuta cuando se lo invoca. Opcionalmente, una función puede recibir </a:t>
            </a:r>
            <a:r>
              <a:rPr b="1" i="1" lang="en" sz="1500" u="none" cap="none" strike="noStrike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b="0" i="0" lang="en" sz="1500" u="none" cap="none" strike="noStrike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 y/o </a:t>
            </a:r>
            <a:r>
              <a:rPr b="1" i="1" lang="en" sz="1500" u="none" cap="none" strike="noStrike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retornar valores</a:t>
            </a:r>
            <a:r>
              <a:rPr b="0" i="0" lang="en" sz="1500" u="none" cap="none" strike="noStrike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7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7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FUNCIÓN VS. PROCEDIMIENTO</a:t>
            </a:r>
            <a:br>
              <a:rPr b="0" i="0" lang="en" sz="17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Diferencia teórica (y algunos lenguajes utilizan estos conceptos por separado):</a:t>
            </a:r>
            <a:endParaRPr b="0" i="0" sz="15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-"/>
            </a:pP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Las </a:t>
            </a:r>
            <a:r>
              <a:rPr b="1" i="1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funciones</a:t>
            </a: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pueden recibir cualquier cantidad de parámetros de entrada, pero </a:t>
            </a:r>
            <a:r>
              <a:rPr b="0" i="0" lang="en" sz="1500" u="sng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deben</a:t>
            </a: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retornar un y sólo un valor.</a:t>
            </a:r>
            <a:endParaRPr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"/>
              <a:buChar char="-"/>
            </a:pP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b="1" i="1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procedimientos </a:t>
            </a: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pueden recibir cualquier cantidad de parámetros, y </a:t>
            </a:r>
            <a:r>
              <a:rPr b="0" i="0" lang="en" sz="1500" u="sng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pueden</a:t>
            </a:r>
            <a:r>
              <a:rPr b="0" i="0" lang="en" sz="1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retornar cero, uno, o más valores.</a:t>
            </a:r>
            <a:endParaRPr b="0" i="0" sz="15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65" name="Google Shape;3865;g2c41a04430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4341401">
            <a:off x="1170837" y="1507506"/>
            <a:ext cx="1507902" cy="1201520"/>
          </a:xfrm>
          <a:prstGeom prst="rect">
            <a:avLst/>
          </a:prstGeom>
          <a:noFill/>
          <a:ln>
            <a:noFill/>
          </a:ln>
        </p:spPr>
      </p:pic>
      <p:sp>
        <p:nvSpPr>
          <p:cNvPr id="3866" name="Google Shape;3866;g2c41a044305_0_0"/>
          <p:cNvSpPr txBox="1"/>
          <p:nvPr/>
        </p:nvSpPr>
        <p:spPr>
          <a:xfrm rot="-262940">
            <a:off x="2603397" y="1335453"/>
            <a:ext cx="5151060" cy="6156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B45F06"/>
                </a:solidFill>
                <a:latin typeface="Caveat"/>
                <a:ea typeface="Caveat"/>
                <a:cs typeface="Caveat"/>
                <a:sym typeface="Caveat"/>
              </a:rPr>
              <a:t>¡En Python sólo hay funciones!</a:t>
            </a:r>
            <a:endParaRPr b="1" i="0" sz="2800" u="none" cap="none" strike="noStrike">
              <a:solidFill>
                <a:srgbClr val="B45F06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0" name="Shape 3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" name="Google Shape;3871;p6"/>
          <p:cNvSpPr txBox="1"/>
          <p:nvPr>
            <p:ph type="title"/>
          </p:nvPr>
        </p:nvSpPr>
        <p:spPr>
          <a:xfrm>
            <a:off x="463200" y="4696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BUILT-IN VS PROPIA</a:t>
            </a:r>
            <a:endParaRPr sz="4800"/>
          </a:p>
        </p:txBody>
      </p:sp>
      <p:sp>
        <p:nvSpPr>
          <p:cNvPr id="3872" name="Google Shape;3872;p6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3" name="Google Shape;3873;p6"/>
          <p:cNvSpPr txBox="1"/>
          <p:nvPr/>
        </p:nvSpPr>
        <p:spPr>
          <a:xfrm>
            <a:off x="487825" y="1421875"/>
            <a:ext cx="69996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FUNCIONES BUILT-IN</a:t>
            </a:r>
            <a:endParaRPr b="0" i="0" sz="1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Funciones </a:t>
            </a:r>
            <a:r>
              <a:rPr b="1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provistas por el lenguaje de programación</a:t>
            </a:r>
            <a: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Roboto"/>
              <a:buChar char="●"/>
            </a:pPr>
            <a:r>
              <a:rPr b="0" i="0" lang="en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Como programadores, sólo debemos invocarlas por su nombre (identificador).</a:t>
            </a:r>
            <a:endParaRPr b="0" i="0" sz="18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FUNCIONES PROPIAS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Funciones </a:t>
            </a:r>
            <a:r>
              <a:rPr b="1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codificadas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por nosotros mismos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600"/>
              <a:buFont typeface="Roboto"/>
              <a:buChar char="●"/>
            </a:pP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Las funciones propias deben ser </a:t>
            </a:r>
            <a:r>
              <a:rPr b="1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definidas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antes </a:t>
            </a: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 </a:t>
            </a:r>
            <a:r>
              <a:rPr b="1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invocarlas</a:t>
            </a:r>
            <a:r>
              <a:rPr b="0" i="0" lang="en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7"/>
          <p:cNvSpPr txBox="1"/>
          <p:nvPr>
            <p:ph type="title"/>
          </p:nvPr>
        </p:nvSpPr>
        <p:spPr>
          <a:xfrm>
            <a:off x="463200" y="3172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FUNCIONES PROPIAS</a:t>
            </a:r>
            <a:endParaRPr sz="4800"/>
          </a:p>
        </p:txBody>
      </p:sp>
      <p:sp>
        <p:nvSpPr>
          <p:cNvPr id="3879" name="Google Shape;3879;p7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0" name="Google Shape;3880;p7"/>
          <p:cNvSpPr txBox="1"/>
          <p:nvPr/>
        </p:nvSpPr>
        <p:spPr>
          <a:xfrm>
            <a:off x="487825" y="1319925"/>
            <a:ext cx="6999600" cy="3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DEFINICIÓN</a:t>
            </a:r>
            <a:endParaRPr b="0" i="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 sintaxis para definir una función varía con el lenguaje, pero como mínimo se debe:</a:t>
            </a:r>
            <a:br>
              <a:rPr b="0" i="0" lang="en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Definir el nombre (identificador) de la función.</a:t>
            </a:r>
            <a:endParaRPr b="0" i="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400"/>
              <a:buFont typeface="Roboto"/>
              <a:buChar char="★"/>
            </a:pPr>
            <a:r>
              <a:rPr b="0" i="0" lang="en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Definir los parámetros que recibe la función.</a:t>
            </a:r>
            <a:endParaRPr b="0" i="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400"/>
              <a:buFont typeface="Roboto"/>
              <a:buChar char="★"/>
            </a:pPr>
            <a:r>
              <a:rPr b="0" i="0" lang="en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Escribir el bloque de código que conforma a la función (retornando el o los valores si es necesario).</a:t>
            </a:r>
            <a:endParaRPr b="0" i="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INVOCACIÓN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400"/>
              <a:buFont typeface="Roboto"/>
              <a:buChar char="★"/>
            </a:pPr>
            <a:r>
              <a:rPr b="0" i="0" lang="en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Una vez definida la función, la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podemos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invocar</a:t>
            </a:r>
            <a:r>
              <a:rPr b="0" i="0" lang="en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cuantas veces lo necesitemos, simplemente utilizando su identificador, y enviándole los parámetros requeridos.</a:t>
            </a:r>
            <a:endParaRPr b="0" i="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400"/>
              <a:buFont typeface="Roboto"/>
              <a:buChar char="★"/>
            </a:pPr>
            <a:r>
              <a:rPr b="0" i="0" lang="en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 la función retorna algún valor, seguramente su invocación deberá ser parte de una expresión compuesta (asignación, muestra en pantalla, cálculo, etcétera).</a:t>
            </a:r>
            <a:endParaRPr b="0" i="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gf3c4b2a31c_0_0"/>
          <p:cNvSpPr txBox="1"/>
          <p:nvPr>
            <p:ph type="title"/>
          </p:nvPr>
        </p:nvSpPr>
        <p:spPr>
          <a:xfrm>
            <a:off x="463200" y="886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/>
              <a:t>FUNCIONES: ESQUEMA Y SINTAXIS</a:t>
            </a:r>
            <a:endParaRPr sz="3800"/>
          </a:p>
        </p:txBody>
      </p:sp>
      <p:pic>
        <p:nvPicPr>
          <p:cNvPr id="3886" name="Google Shape;3886;gf3c4b2a31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613" y="3114636"/>
            <a:ext cx="3224412" cy="12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7" name="Google Shape;3887;gf3c4b2a31c_0_0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8" name="Google Shape;3888;gf3c4b2a31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058" y="1390200"/>
            <a:ext cx="6083375" cy="147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9" name="Google Shape;3889;gf3c4b2a31c_0_0"/>
          <p:cNvCxnSpPr/>
          <p:nvPr/>
        </p:nvCxnSpPr>
        <p:spPr>
          <a:xfrm>
            <a:off x="2367250" y="1759950"/>
            <a:ext cx="694800" cy="1434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90" name="Google Shape;3890;gf3c4b2a31c_0_0"/>
          <p:cNvCxnSpPr/>
          <p:nvPr/>
        </p:nvCxnSpPr>
        <p:spPr>
          <a:xfrm flipH="1">
            <a:off x="2807700" y="2067375"/>
            <a:ext cx="2597100" cy="195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91" name="Google Shape;3891;gf3c4b2a31c_0_0"/>
          <p:cNvCxnSpPr/>
          <p:nvPr/>
        </p:nvCxnSpPr>
        <p:spPr>
          <a:xfrm flipH="1">
            <a:off x="2057400" y="2311850"/>
            <a:ext cx="1690800" cy="88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92" name="Google Shape;3892;gf3c4b2a31c_0_0"/>
          <p:cNvCxnSpPr/>
          <p:nvPr/>
        </p:nvCxnSpPr>
        <p:spPr>
          <a:xfrm rot="10800000">
            <a:off x="1784250" y="4004300"/>
            <a:ext cx="3157800" cy="747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93" name="Google Shape;3893;gf3c4b2a31c_0_0"/>
          <p:cNvSpPr txBox="1"/>
          <p:nvPr/>
        </p:nvSpPr>
        <p:spPr>
          <a:xfrm>
            <a:off x="4942050" y="4431625"/>
            <a:ext cx="26859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Podremos definir variables propias de nuestras funciones</a:t>
            </a:r>
            <a:endParaRPr b="1" i="0" sz="1400" u="none" cap="none" strike="noStrike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94" name="Google Shape;3894;gf3c4b2a31c_0_0"/>
          <p:cNvSpPr txBox="1"/>
          <p:nvPr/>
        </p:nvSpPr>
        <p:spPr>
          <a:xfrm>
            <a:off x="487825" y="4637700"/>
            <a:ext cx="3426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area_rectangulo</a:t>
            </a:r>
            <a:r>
              <a:rPr lang="en" sz="17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(4, 2)</a:t>
            </a:r>
            <a:endParaRPr sz="17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p8"/>
          <p:cNvSpPr txBox="1"/>
          <p:nvPr>
            <p:ph type="title"/>
          </p:nvPr>
        </p:nvSpPr>
        <p:spPr>
          <a:xfrm>
            <a:off x="463200" y="3172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FUNCIONES EN PYTHON</a:t>
            </a:r>
            <a:endParaRPr sz="4800"/>
          </a:p>
        </p:txBody>
      </p:sp>
      <p:sp>
        <p:nvSpPr>
          <p:cNvPr id="3900" name="Google Shape;3900;p8"/>
          <p:cNvSpPr txBox="1"/>
          <p:nvPr>
            <p:ph idx="12" type="sldNum"/>
          </p:nvPr>
        </p:nvSpPr>
        <p:spPr>
          <a:xfrm>
            <a:off x="-60869" y="47964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1" name="Google Shape;3901;p8"/>
          <p:cNvSpPr txBox="1"/>
          <p:nvPr/>
        </p:nvSpPr>
        <p:spPr>
          <a:xfrm>
            <a:off x="952100" y="1465925"/>
            <a:ext cx="5616600" cy="2558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definición</a:t>
            </a:r>
            <a:endParaRPr b="0" i="0" sz="1750" u="none" cap="none" strike="noStrike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17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identificador(parámetros):</a:t>
            </a:r>
            <a:endParaRPr b="0" i="0" sz="175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75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bloque de código</a:t>
            </a:r>
            <a:endParaRPr b="0" i="0" sz="1750" u="none" cap="none" strike="noStrike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invocación</a:t>
            </a:r>
            <a:endParaRPr b="0" i="0" sz="1750" u="none" cap="none" strike="noStrike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identificador(parámetros)</a:t>
            </a:r>
            <a:endParaRPr b="0" i="0" sz="175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