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Dosis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Titillium Web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Dosis ExtraLight"/>
      <p:regular r:id="rId40"/>
      <p:bold r:id="rId41"/>
    </p:embeddedFont>
    <p:embeddedFont>
      <p:font typeface="Titillium Web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go34vhbu9SfTgDB4PeO0JyZKr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osisExtraLight-regular.fntdata"/><Relationship Id="rId20" Type="http://schemas.openxmlformats.org/officeDocument/2006/relationships/slide" Target="slides/slide16.xml"/><Relationship Id="rId42" Type="http://schemas.openxmlformats.org/officeDocument/2006/relationships/font" Target="fonts/TitilliumWebLight-regular.fntdata"/><Relationship Id="rId41" Type="http://schemas.openxmlformats.org/officeDocument/2006/relationships/font" Target="fonts/DosisExtraLight-bold.fntdata"/><Relationship Id="rId22" Type="http://schemas.openxmlformats.org/officeDocument/2006/relationships/font" Target="fonts/Dosis-regular.fntdata"/><Relationship Id="rId44" Type="http://schemas.openxmlformats.org/officeDocument/2006/relationships/font" Target="fonts/TitilliumWebLight-italic.fntdata"/><Relationship Id="rId21" Type="http://schemas.openxmlformats.org/officeDocument/2006/relationships/slide" Target="slides/slide17.xml"/><Relationship Id="rId43" Type="http://schemas.openxmlformats.org/officeDocument/2006/relationships/font" Target="fonts/TitilliumWebLight-bold.fntdata"/><Relationship Id="rId24" Type="http://schemas.openxmlformats.org/officeDocument/2006/relationships/font" Target="fonts/Roboto-regular.fntdata"/><Relationship Id="rId46" Type="http://customschemas.google.com/relationships/presentationmetadata" Target="metadata"/><Relationship Id="rId23" Type="http://schemas.openxmlformats.org/officeDocument/2006/relationships/font" Target="fonts/Dosis-bold.fntdata"/><Relationship Id="rId45" Type="http://schemas.openxmlformats.org/officeDocument/2006/relationships/font" Target="fonts/TitilliumWeb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4" name="Google Shape;38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7" name="Google Shape;39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3" name="Google Shape;39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0" name="Google Shape;39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7" name="Google Shape;39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6" name="Google Shape;39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7" name="Google Shape;39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4" name="Google Shape;39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2" name="Google Shape;39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1" name="Google Shape;38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8" name="Google Shape;38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5" name="Google Shape;38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2" name="Google Shape;38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5" name="Google Shape;38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1" name="Google Shape;38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8" name="Google Shape;38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1" name="Google Shape;39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Ejemplo en máquina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1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19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9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19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9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19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9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19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2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2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2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2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2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2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2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2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2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2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2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2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2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2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2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2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2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2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2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2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2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2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2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2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2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2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2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2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2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2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2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2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2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2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2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2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2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2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2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2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2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2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2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2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2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2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2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2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2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2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2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2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2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2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2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2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2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2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9" name="Google Shape;3289;p2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2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2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2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2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2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2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2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2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2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2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2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2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2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2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2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2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2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2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2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2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2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2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2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2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2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2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2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2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2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2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2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2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2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2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2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2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2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2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2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2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2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2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2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2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2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2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2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2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2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2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2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2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2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2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2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2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2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2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2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2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2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2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2" name="Google Shape;3352;p2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2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2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2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2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2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2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2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2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2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2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2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2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2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2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2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2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2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2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2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2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2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2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2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2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2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2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2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2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2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2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2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2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2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2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2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2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2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2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2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2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2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2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2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2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2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2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2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2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2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2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2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2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2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2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2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2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2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2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2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2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2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2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2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2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2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2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2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2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2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2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2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2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2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2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2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2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2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2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2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2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2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2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2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2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2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2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2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2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2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2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2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2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4" name="Google Shape;3454;p28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2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2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2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2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2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2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2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2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2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2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2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2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2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2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2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2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2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2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2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2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2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2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2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2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2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2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2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2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2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2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2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2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2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2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2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2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2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2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2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2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2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2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2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2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5" name="Google Shape;3505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29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2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2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2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2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2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2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2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2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2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2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2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2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2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2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2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2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2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2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2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2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2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2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2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2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2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2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2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2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2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2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2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2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2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2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2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2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2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2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2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2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2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2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2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2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2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2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2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2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2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2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2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2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2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2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2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2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2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2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2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2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2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2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2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2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2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2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2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2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2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2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2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2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2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2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2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2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2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2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2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2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2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2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2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2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2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2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2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2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2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2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2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2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2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2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2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2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2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2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2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2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2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2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2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2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2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2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2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2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2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2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2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2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2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2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2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2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2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2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2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2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2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2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2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2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2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2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2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2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2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2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2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2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2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2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2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2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2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2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2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2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2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2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2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2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2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2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2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2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2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2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2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2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2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2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2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2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9" name="Google Shape;3669;p2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2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2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2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2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2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2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2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2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2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2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2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2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2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2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2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2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2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2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2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2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2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2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2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2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2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2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2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2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2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2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2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2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2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2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2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2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2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2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2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2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2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2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2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2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2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2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2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2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2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2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2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2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2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2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2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2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2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2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2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2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2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2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2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2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2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2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2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2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2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2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2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2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2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2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2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2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2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2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2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2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2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2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2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2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2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2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2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2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2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2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2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2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2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2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2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2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2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2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2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2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2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2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2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2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2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2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2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2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2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2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2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2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2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2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2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2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2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2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2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2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2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2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2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2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2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2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2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2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2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2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2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2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2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2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2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2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2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2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2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2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2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2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2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2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2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2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2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2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2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2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2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2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2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2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2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2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Google Shape;3831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20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20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530" name="Google Shape;530;p2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Google Shape;531;p2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2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9" name="Google Shape;589;p2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2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2" name="Google Shape;652;p2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2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4" name="Google Shape;754;p2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1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7" name="Google Shape;807;p21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808" name="Google Shape;808;p2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809" name="Google Shape;809;p21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21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890" name="Google Shape;890;p21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9" name="Google Shape;1009;p21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010" name="Google Shape;1010;p21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21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220" name="Google Shape;1220;p21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B87A1"/>
        </a:solid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2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5" name="Google Shape;1325;p22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326" name="Google Shape;1326;p2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327" name="Google Shape;1327;p2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7" name="Google Shape;1407;p2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408" name="Google Shape;1408;p2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7" name="Google Shape;1527;p2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528" name="Google Shape;1528;p2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7" name="Google Shape;1737;p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738" name="Google Shape;1738;p2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1" name="Google Shape;1841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4" name="Google Shape;1844;p2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845" name="Google Shape;1845;p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2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3" name="Google Shape;1903;p2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2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6" name="Google Shape;1966;p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2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8" name="Google Shape;2068;p2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2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24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24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24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2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2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3" name="Google Shape;2183;p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2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6" name="Google Shape;2246;p2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2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8" name="Google Shape;2348;p2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2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2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0" name="Google Shape;2460;p2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2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3" name="Google Shape;2523;p2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2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5" name="Google Shape;2625;p25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2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6" name="Google Shape;2676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26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2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2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7" name="Google Shape;2737;p2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2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0" name="Google Shape;2800;p2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2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2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2" name="Google Shape;2902;p26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2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2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2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2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2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2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2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2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2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2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2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2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2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2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2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2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2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2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2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2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2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3" name="Google Shape;295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2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2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2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2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2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2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2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2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2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2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2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2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2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2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2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2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2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2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2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2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2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2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2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2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2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2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2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2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2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2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2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2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2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2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2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2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3" name="Google Shape;3013;p2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2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2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2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2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2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2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6" name="Google Shape;3076;p2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2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2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2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2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2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2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2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2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2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2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2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2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2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2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2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2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2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2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2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2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2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2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2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2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2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2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2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2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2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2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2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2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2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2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2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2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2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2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2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2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2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2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2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2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2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2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2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2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2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2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2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2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2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2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2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2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2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2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2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2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2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2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2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2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2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2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2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2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2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2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2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2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2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2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2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2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2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2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2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2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2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2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2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2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2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2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2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2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2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2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2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2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2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2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2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2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2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2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2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2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2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8" name="Google Shape;3178;p27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2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2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2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2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2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2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2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2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2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2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2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2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2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2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2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2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2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2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2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2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2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2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2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2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2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2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2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2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2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2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2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2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2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2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2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2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2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2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2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2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2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2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2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2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2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2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2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2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2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2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9" name="Google Shape;3229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"/>
          <p:cNvSpPr txBox="1"/>
          <p:nvPr>
            <p:ph type="ctrTitle"/>
          </p:nvPr>
        </p:nvSpPr>
        <p:spPr>
          <a:xfrm>
            <a:off x="238000" y="1263675"/>
            <a:ext cx="6174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>
                <a:solidFill>
                  <a:schemeClr val="accent1"/>
                </a:solidFill>
              </a:rPr>
              <a:t>FUNCIONES </a:t>
            </a:r>
            <a:endParaRPr sz="5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chemeClr val="accent1"/>
                </a:solidFill>
              </a:rPr>
              <a:t>Parte I</a:t>
            </a:r>
            <a:endParaRPr sz="4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>
                <a:solidFill>
                  <a:schemeClr val="accent1"/>
                </a:solidFill>
              </a:rPr>
              <a:t>UNIDAD 3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3837" name="Google Shape;3837;p1"/>
          <p:cNvSpPr txBox="1"/>
          <p:nvPr/>
        </p:nvSpPr>
        <p:spPr>
          <a:xfrm>
            <a:off x="3226375" y="3955925"/>
            <a:ext cx="30369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División Computación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Departamento de Ciencias Básicas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Universidad Nacional de Luján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38" name="Google Shape;38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00" y="4094574"/>
            <a:ext cx="3036902" cy="81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10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0" name="Google Shape;3930;p10"/>
          <p:cNvPicPr preferRelativeResize="0"/>
          <p:nvPr/>
        </p:nvPicPr>
        <p:blipFill rotWithShape="1">
          <a:blip r:embed="rId3">
            <a:alphaModFix/>
          </a:blip>
          <a:srcRect b="-352" l="-5882" r="5328" t="-10155"/>
          <a:stretch/>
        </p:blipFill>
        <p:spPr>
          <a:xfrm>
            <a:off x="-1676400" y="-499500"/>
            <a:ext cx="11202401" cy="5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p11"/>
          <p:cNvSpPr txBox="1"/>
          <p:nvPr>
            <p:ph type="ctrTitle"/>
          </p:nvPr>
        </p:nvSpPr>
        <p:spPr>
          <a:xfrm>
            <a:off x="238000" y="1263675"/>
            <a:ext cx="6174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>
                <a:solidFill>
                  <a:schemeClr val="accent1"/>
                </a:solidFill>
              </a:rPr>
              <a:t>FUNCIONES</a:t>
            </a:r>
            <a:endParaRPr sz="5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chemeClr val="accent1"/>
                </a:solidFill>
              </a:rPr>
              <a:t>Parte II</a:t>
            </a:r>
            <a:endParaRPr sz="4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>
                <a:solidFill>
                  <a:schemeClr val="accent1"/>
                </a:solidFill>
              </a:rPr>
              <a:t>UNIDAD 3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3936" name="Google Shape;3936;p11"/>
          <p:cNvSpPr txBox="1"/>
          <p:nvPr/>
        </p:nvSpPr>
        <p:spPr>
          <a:xfrm>
            <a:off x="3226375" y="3955925"/>
            <a:ext cx="30369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División Computación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Departamento de Ciencias Básicas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Universidad Nacional de Luján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37" name="Google Shape;39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00" y="4094574"/>
            <a:ext cx="3036902" cy="81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p12"/>
          <p:cNvSpPr txBox="1"/>
          <p:nvPr>
            <p:ph type="title"/>
          </p:nvPr>
        </p:nvSpPr>
        <p:spPr>
          <a:xfrm>
            <a:off x="310800" y="1648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ORGANIZACIÓN</a:t>
            </a:r>
            <a:endParaRPr sz="4200"/>
          </a:p>
        </p:txBody>
      </p:sp>
      <p:sp>
        <p:nvSpPr>
          <p:cNvPr id="3943" name="Google Shape;3943;p12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4" name="Google Shape;3944;p12"/>
          <p:cNvSpPr txBox="1"/>
          <p:nvPr/>
        </p:nvSpPr>
        <p:spPr>
          <a:xfrm>
            <a:off x="564025" y="1136825"/>
            <a:ext cx="69027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Ahora, vamos a trabajar los siguientes puntos relacionados con funciones: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Documentación de funciones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Devolver vs Imprimir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Devolver múltiples resultados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utilizar una función en un programa (Módulos)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9" name="Google Shape;39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25" y="3590202"/>
            <a:ext cx="6905000" cy="1471739"/>
          </a:xfrm>
          <a:prstGeom prst="rect">
            <a:avLst/>
          </a:prstGeom>
          <a:noFill/>
          <a:ln>
            <a:noFill/>
          </a:ln>
        </p:spPr>
      </p:pic>
      <p:sp>
        <p:nvSpPr>
          <p:cNvPr id="3950" name="Google Shape;3950;p13"/>
          <p:cNvSpPr txBox="1"/>
          <p:nvPr>
            <p:ph type="title"/>
          </p:nvPr>
        </p:nvSpPr>
        <p:spPr>
          <a:xfrm>
            <a:off x="310800" y="164800"/>
            <a:ext cx="700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DOCUMENTACIÓN DE FUNCIONES</a:t>
            </a:r>
            <a:endParaRPr sz="4200"/>
          </a:p>
        </p:txBody>
      </p:sp>
      <p:sp>
        <p:nvSpPr>
          <p:cNvPr id="3951" name="Google Shape;3951;p13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2" name="Google Shape;3952;p13"/>
          <p:cNvSpPr txBox="1"/>
          <p:nvPr/>
        </p:nvSpPr>
        <p:spPr>
          <a:xfrm>
            <a:off x="335425" y="755825"/>
            <a:ext cx="70014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que sea reutilizable, es muy importante documentar en nuestras funciones: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cuál es la tarea que realiza,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cuáles son los parámetros que recibe y,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qué es lo que devuelve.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documentación de una función se coloca en la primera línea del cuerpo de la misma.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3" name="Google Shape;3953;p13"/>
          <p:cNvSpPr/>
          <p:nvPr/>
        </p:nvSpPr>
        <p:spPr>
          <a:xfrm>
            <a:off x="698325" y="3773700"/>
            <a:ext cx="6781800" cy="64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14"/>
          <p:cNvSpPr txBox="1"/>
          <p:nvPr>
            <p:ph type="title"/>
          </p:nvPr>
        </p:nvSpPr>
        <p:spPr>
          <a:xfrm>
            <a:off x="310800" y="164800"/>
            <a:ext cx="700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FUNCIONES: IMPRIMIR vs. DEVOLVER</a:t>
            </a:r>
            <a:endParaRPr sz="3800"/>
          </a:p>
        </p:txBody>
      </p:sp>
      <p:sp>
        <p:nvSpPr>
          <p:cNvPr id="3959" name="Google Shape;3959;p14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0" name="Google Shape;3960;p14"/>
          <p:cNvSpPr txBox="1"/>
          <p:nvPr/>
        </p:nvSpPr>
        <p:spPr>
          <a:xfrm>
            <a:off x="335425" y="755825"/>
            <a:ext cx="70014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Cuando vayamos a diseñar nuestras funciones vamos a tomar decisiones, entre ellas: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1" name="Google Shape;3961;p14"/>
          <p:cNvSpPr txBox="1"/>
          <p:nvPr/>
        </p:nvSpPr>
        <p:spPr>
          <a:xfrm>
            <a:off x="792625" y="3998125"/>
            <a:ext cx="6786000" cy="103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 la misma manera, </a:t>
            </a:r>
            <a:r>
              <a:rPr b="1" i="0" lang="en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una función es más reutilizable si devuelve un resultado (utilizando </a:t>
            </a:r>
            <a:r>
              <a:rPr b="1" i="0" lang="en" sz="1800" u="none" cap="none" strike="noStrike">
                <a:solidFill>
                  <a:srgbClr val="0000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return</a:t>
            </a:r>
            <a:r>
              <a:rPr b="1" i="0" lang="en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) en lugar de imprimirlo (utilizando </a:t>
            </a:r>
            <a:r>
              <a:rPr b="1" i="0" lang="en" sz="1800" u="none" cap="none" strike="noStrike">
                <a:solidFill>
                  <a:srgbClr val="0000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</a:t>
            </a:r>
            <a:r>
              <a:rPr b="1" i="0" lang="en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). </a:t>
            </a:r>
            <a:endParaRPr b="1" i="0" sz="18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2" name="Google Shape;3962;p14"/>
          <p:cNvSpPr txBox="1"/>
          <p:nvPr/>
        </p:nvSpPr>
        <p:spPr>
          <a:xfrm>
            <a:off x="310800" y="1808525"/>
            <a:ext cx="7178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★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¿Realizo el ingreso de datos necesarios para la función dentro de ella?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3" name="Google Shape;3963;p14"/>
          <p:cNvSpPr txBox="1"/>
          <p:nvPr/>
        </p:nvSpPr>
        <p:spPr>
          <a:xfrm>
            <a:off x="868825" y="2428325"/>
            <a:ext cx="6709800" cy="69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 general, una función es más reutilizable si recibe parámetros en lugar de leer datos mediante la función </a:t>
            </a:r>
            <a:r>
              <a:rPr b="1" i="0" lang="en" sz="1800" u="none" cap="none" strike="noStrike">
                <a:solidFill>
                  <a:srgbClr val="0000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input</a:t>
            </a:r>
            <a:r>
              <a:rPr b="1" i="0" lang="en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b="1" i="0" sz="18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4" name="Google Shape;3964;p14"/>
          <p:cNvSpPr txBox="1"/>
          <p:nvPr/>
        </p:nvSpPr>
        <p:spPr>
          <a:xfrm>
            <a:off x="310800" y="3120650"/>
            <a:ext cx="6849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★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¿Imprimo los resultados de mi función o los devuelvo al programa principal?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p15"/>
          <p:cNvSpPr txBox="1"/>
          <p:nvPr>
            <p:ph type="title"/>
          </p:nvPr>
        </p:nvSpPr>
        <p:spPr>
          <a:xfrm>
            <a:off x="310800" y="164800"/>
            <a:ext cx="7178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FUNCIONES: DEVOLVER +1 RESULTADOS</a:t>
            </a:r>
            <a:endParaRPr/>
          </a:p>
        </p:txBody>
      </p:sp>
      <p:sp>
        <p:nvSpPr>
          <p:cNvPr id="3970" name="Google Shape;3970;p15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1" name="Google Shape;3971;p15"/>
          <p:cNvSpPr txBox="1"/>
          <p:nvPr/>
        </p:nvSpPr>
        <p:spPr>
          <a:xfrm>
            <a:off x="335425" y="755825"/>
            <a:ext cx="70014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Cuando nuestros problemas lo requieran, es posible devolver múltiples resultados, para ello tendremos que tener en cuenta dos cuestiones:</a:t>
            </a:r>
            <a:endParaRPr b="0" i="0" sz="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DEFINICIÓN DE LA FUNCIÓN</a:t>
            </a:r>
            <a:endParaRPr b="0" i="0" sz="18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Vamos a poner los valores a devolver uno a uno separados por “,” en el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return.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Por ejemplo: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x, y, z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LLAMADA A LA FUNCIÓN</a:t>
            </a:r>
            <a:endParaRPr b="0" i="0" sz="18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Vamos a invocar a la función asignando la misma a varias variables (una por cada valor a retornar separados por “,”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ejemplo: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a, b, c = nombre_funcion(m)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16"/>
          <p:cNvSpPr txBox="1"/>
          <p:nvPr>
            <p:ph type="title"/>
          </p:nvPr>
        </p:nvSpPr>
        <p:spPr>
          <a:xfrm>
            <a:off x="310800" y="164800"/>
            <a:ext cx="700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UTILIZAR UNA FUNCIÓN EN UN PROGRAMA</a:t>
            </a:r>
            <a:endParaRPr sz="3200"/>
          </a:p>
        </p:txBody>
      </p:sp>
      <p:sp>
        <p:nvSpPr>
          <p:cNvPr id="3977" name="Google Shape;3977;p16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8" name="Google Shape;3978;p16"/>
          <p:cNvSpPr txBox="1"/>
          <p:nvPr/>
        </p:nvSpPr>
        <p:spPr>
          <a:xfrm>
            <a:off x="335425" y="755825"/>
            <a:ext cx="7001400" cy="21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Existen dos formas básicamente: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★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más sencilla es definir la función en el mismo archivo en el que está mi programa.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★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otra opción,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más interesante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es crear varios módulos.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9" name="Google Shape;3979;p16"/>
          <p:cNvSpPr txBox="1"/>
          <p:nvPr/>
        </p:nvSpPr>
        <p:spPr>
          <a:xfrm>
            <a:off x="523750" y="2917075"/>
            <a:ext cx="6844500" cy="193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módulo es un archivo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(extensión .py) donde iremos definiendo nuestras funciones.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Luego, en nuestro módulo principal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importamos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módulo con la instrucción </a:t>
            </a:r>
            <a:r>
              <a:rPr b="1" i="1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el nombre del archivo.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p17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5" name="Google Shape;3985;p17"/>
          <p:cNvPicPr preferRelativeResize="0"/>
          <p:nvPr/>
        </p:nvPicPr>
        <p:blipFill rotWithShape="1">
          <a:blip r:embed="rId3">
            <a:alphaModFix/>
          </a:blip>
          <a:srcRect b="-352" l="-5882" r="5328" t="-10155"/>
          <a:stretch/>
        </p:blipFill>
        <p:spPr>
          <a:xfrm>
            <a:off x="-1676400" y="-499500"/>
            <a:ext cx="11202401" cy="5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2"/>
          <p:cNvSpPr txBox="1"/>
          <p:nvPr>
            <p:ph type="title"/>
          </p:nvPr>
        </p:nvSpPr>
        <p:spPr>
          <a:xfrm>
            <a:off x="310800" y="1648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ORGANIZACIÓN</a:t>
            </a:r>
            <a:endParaRPr sz="4200"/>
          </a:p>
        </p:txBody>
      </p:sp>
      <p:sp>
        <p:nvSpPr>
          <p:cNvPr id="3844" name="Google Shape;3844;p2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5" name="Google Shape;3845;p2"/>
          <p:cNvSpPr txBox="1"/>
          <p:nvPr/>
        </p:nvSpPr>
        <p:spPr>
          <a:xfrm>
            <a:off x="564025" y="1136825"/>
            <a:ext cx="69027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esta ocasión vamos a hablar de los siguientes puntos: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Concepto de Modularización,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Concepto de función (parámetros, resultados y operaciones),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Ámbito de las variables,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Esquema de una función y su sintaxis,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Comunicación con el programa principal,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pensar una función,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 de funciones en Python.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3"/>
          <p:cNvSpPr txBox="1"/>
          <p:nvPr>
            <p:ph type="title"/>
          </p:nvPr>
        </p:nvSpPr>
        <p:spPr>
          <a:xfrm>
            <a:off x="310800" y="1648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MODULARIZACIÓN: FUNCIONES</a:t>
            </a:r>
            <a:endParaRPr sz="4200"/>
          </a:p>
        </p:txBody>
      </p:sp>
      <p:sp>
        <p:nvSpPr>
          <p:cNvPr id="3851" name="Google Shape;3851;p3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2" name="Google Shape;3852;p3"/>
          <p:cNvSpPr txBox="1"/>
          <p:nvPr/>
        </p:nvSpPr>
        <p:spPr>
          <a:xfrm>
            <a:off x="411625" y="984425"/>
            <a:ext cx="70014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partir de ahora vamos a modularizar nuestros programas. La idea sea basa en descomponer cada problema en “subproblemas” más pequeños.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Ciencias de la Computación se conoce a esta estrategia a partir del refrán: </a:t>
            </a:r>
            <a:r>
              <a:rPr b="1" i="0" lang="en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divide y vencerás!</a:t>
            </a:r>
            <a:endParaRPr b="1" i="0" sz="18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1" i="0" sz="4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Ventajas de programar de forma modular (a través de funciones):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★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Facilita la programación y el testing,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★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Permite el desarrollo incremental,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★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Favorece el trabajo en equipo,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★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Permite la reutilización del código.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p4"/>
          <p:cNvSpPr txBox="1"/>
          <p:nvPr>
            <p:ph type="title"/>
          </p:nvPr>
        </p:nvSpPr>
        <p:spPr>
          <a:xfrm>
            <a:off x="387000" y="124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FUNCIONES</a:t>
            </a:r>
            <a:endParaRPr sz="4200"/>
          </a:p>
        </p:txBody>
      </p:sp>
      <p:sp>
        <p:nvSpPr>
          <p:cNvPr id="3858" name="Google Shape;3858;p4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9" name="Google Shape;3859;p4"/>
          <p:cNvSpPr txBox="1"/>
          <p:nvPr/>
        </p:nvSpPr>
        <p:spPr>
          <a:xfrm>
            <a:off x="463200" y="907550"/>
            <a:ext cx="6999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DEFINICIÓN</a:t>
            </a:r>
            <a:endParaRPr b="0" i="0" sz="18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★"/>
            </a:pP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Una función es un fragmento (una porción) de programa que permite </a:t>
            </a:r>
            <a:r>
              <a:rPr b="1" i="1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efectuar una operación</a:t>
            </a: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determinada.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 efectuar las operaciones, las funciones reciben datos, a los que llamaremos </a:t>
            </a:r>
            <a:r>
              <a:rPr b="1" i="1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 funciones devuelven uno o más </a:t>
            </a:r>
            <a:r>
              <a:rPr b="1" i="1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(Más adelante trabajaremos este concepto en detalle)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4" name="Google Shape;38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688" y="3224473"/>
            <a:ext cx="3224412" cy="12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5" name="Google Shape;3865;p5"/>
          <p:cNvSpPr txBox="1"/>
          <p:nvPr>
            <p:ph type="title"/>
          </p:nvPr>
        </p:nvSpPr>
        <p:spPr>
          <a:xfrm>
            <a:off x="463200" y="886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FUNCIONES: ESQUEMA Y SINTAXIS</a:t>
            </a:r>
            <a:endParaRPr sz="3800"/>
          </a:p>
        </p:txBody>
      </p:sp>
      <p:sp>
        <p:nvSpPr>
          <p:cNvPr id="3866" name="Google Shape;3866;p5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7" name="Google Shape;38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58" y="1390200"/>
            <a:ext cx="6083375" cy="147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8" name="Google Shape;3868;p5"/>
          <p:cNvCxnSpPr/>
          <p:nvPr/>
        </p:nvCxnSpPr>
        <p:spPr>
          <a:xfrm>
            <a:off x="2296450" y="1960700"/>
            <a:ext cx="1412100" cy="126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69" name="Google Shape;3869;p5"/>
          <p:cNvCxnSpPr/>
          <p:nvPr/>
        </p:nvCxnSpPr>
        <p:spPr>
          <a:xfrm flipH="1">
            <a:off x="3679925" y="2088650"/>
            <a:ext cx="1676700" cy="201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0" name="Google Shape;3870;p5"/>
          <p:cNvCxnSpPr/>
          <p:nvPr/>
        </p:nvCxnSpPr>
        <p:spPr>
          <a:xfrm flipH="1">
            <a:off x="2799950" y="2259150"/>
            <a:ext cx="936900" cy="101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1" name="Google Shape;3871;p5"/>
          <p:cNvCxnSpPr>
            <a:stCxn id="3872" idx="0"/>
          </p:cNvCxnSpPr>
          <p:nvPr/>
        </p:nvCxnSpPr>
        <p:spPr>
          <a:xfrm rot="10800000">
            <a:off x="3452700" y="3680125"/>
            <a:ext cx="2832300" cy="75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72" name="Google Shape;3872;p5"/>
          <p:cNvSpPr txBox="1"/>
          <p:nvPr/>
        </p:nvSpPr>
        <p:spPr>
          <a:xfrm>
            <a:off x="4942050" y="4431625"/>
            <a:ext cx="26859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Podremos definir variables propias de nuestras funciones</a:t>
            </a:r>
            <a:endParaRPr b="1" i="0" sz="14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6"/>
          <p:cNvSpPr txBox="1"/>
          <p:nvPr>
            <p:ph type="title"/>
          </p:nvPr>
        </p:nvSpPr>
        <p:spPr>
          <a:xfrm>
            <a:off x="463200" y="262725"/>
            <a:ext cx="6761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FUNCIONES: COMUNICACIÓN CON EL PROGRAMA PRINCIPAL</a:t>
            </a:r>
            <a:endParaRPr sz="2800"/>
          </a:p>
        </p:txBody>
      </p:sp>
      <p:sp>
        <p:nvSpPr>
          <p:cNvPr id="3878" name="Google Shape;3878;p6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79" name="Google Shape;3879;p6"/>
          <p:cNvCxnSpPr/>
          <p:nvPr/>
        </p:nvCxnSpPr>
        <p:spPr>
          <a:xfrm flipH="1" rot="10800000">
            <a:off x="2074450" y="2330050"/>
            <a:ext cx="3267900" cy="25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80" name="Google Shape;3880;p6"/>
          <p:cNvCxnSpPr/>
          <p:nvPr/>
        </p:nvCxnSpPr>
        <p:spPr>
          <a:xfrm rot="10800000">
            <a:off x="456600" y="2726400"/>
            <a:ext cx="4843200" cy="25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1" name="Google Shape;3881;p6"/>
          <p:cNvSpPr txBox="1"/>
          <p:nvPr/>
        </p:nvSpPr>
        <p:spPr>
          <a:xfrm>
            <a:off x="214850" y="1403625"/>
            <a:ext cx="2900700" cy="212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PROGRAMA PRINCIPAL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base  = 5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altura= 3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Z = area_rectangulo(base, altura)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print(Z)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print(area_rectangulo(base, altura))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82" name="Google Shape;3882;p6"/>
          <p:cNvSpPr txBox="1"/>
          <p:nvPr/>
        </p:nvSpPr>
        <p:spPr>
          <a:xfrm>
            <a:off x="5360650" y="1704350"/>
            <a:ext cx="2219100" cy="155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FUNCIÓN 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area_rectangulo(b, a):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resultado = 5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resultado = b*a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return</a:t>
            </a: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resultado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883" name="Google Shape;3883;p6"/>
          <p:cNvCxnSpPr>
            <a:endCxn id="3882" idx="2"/>
          </p:cNvCxnSpPr>
          <p:nvPr/>
        </p:nvCxnSpPr>
        <p:spPr>
          <a:xfrm flipH="1" rot="10800000">
            <a:off x="6109600" y="3262250"/>
            <a:ext cx="360600" cy="82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84" name="Google Shape;3884;p6"/>
          <p:cNvSpPr txBox="1"/>
          <p:nvPr/>
        </p:nvSpPr>
        <p:spPr>
          <a:xfrm>
            <a:off x="4982650" y="3943600"/>
            <a:ext cx="2390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La definición de la función puede estar en el mismo archivo u otro (módulo).</a:t>
            </a:r>
            <a:endParaRPr b="1" i="0" sz="14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85" name="Google Shape;3885;p6"/>
          <p:cNvCxnSpPr/>
          <p:nvPr/>
        </p:nvCxnSpPr>
        <p:spPr>
          <a:xfrm rot="10800000">
            <a:off x="1392600" y="3410100"/>
            <a:ext cx="189600" cy="82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86" name="Google Shape;3886;p6"/>
          <p:cNvSpPr txBox="1"/>
          <p:nvPr/>
        </p:nvSpPr>
        <p:spPr>
          <a:xfrm>
            <a:off x="463200" y="4160400"/>
            <a:ext cx="2390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Para que se ejecute, la función debe ser “llamada” (o instanciada) desde el Programa Principal.</a:t>
            </a:r>
            <a:endParaRPr b="1" i="0" sz="14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87" name="Google Shape;3887;p6"/>
          <p:cNvCxnSpPr/>
          <p:nvPr/>
        </p:nvCxnSpPr>
        <p:spPr>
          <a:xfrm rot="10800000">
            <a:off x="2301775" y="3083250"/>
            <a:ext cx="3296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8" name="Google Shape;3888;p6"/>
          <p:cNvSpPr txBox="1"/>
          <p:nvPr/>
        </p:nvSpPr>
        <p:spPr>
          <a:xfrm>
            <a:off x="3252450" y="1661213"/>
            <a:ext cx="1971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</a:t>
            </a: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i="0" lang="en" sz="12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toma el valor de </a:t>
            </a: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base</a:t>
            </a:r>
            <a:endParaRPr b="1" i="0" sz="12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  </a:t>
            </a:r>
            <a:r>
              <a:rPr b="1" i="0" lang="en" sz="12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toma el valor de </a:t>
            </a: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altura</a:t>
            </a:r>
            <a:endParaRPr b="1" i="0" sz="12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p7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ÁMBITO DE LAS VARIABLES</a:t>
            </a:r>
            <a:endParaRPr sz="4800"/>
          </a:p>
        </p:txBody>
      </p:sp>
      <p:sp>
        <p:nvSpPr>
          <p:cNvPr id="3894" name="Google Shape;3894;p7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5" name="Google Shape;3895;p7"/>
          <p:cNvSpPr txBox="1"/>
          <p:nvPr/>
        </p:nvSpPr>
        <p:spPr>
          <a:xfrm>
            <a:off x="487825" y="1421875"/>
            <a:ext cx="6999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Como vimos antes, podemos definir variables dentro del cuerpo de las funciones.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Las variables que se declaran dentro de una función no existen fuera de ella y por eso se las denomina </a:t>
            </a:r>
            <a:r>
              <a:rPr b="1" i="1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variables locales</a:t>
            </a: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Fuera de la función, se puede acceder únicamente a los valores que se devuelven mediante la palabra reservada </a:t>
            </a:r>
            <a:r>
              <a:rPr b="1" i="1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8"/>
          <p:cNvSpPr txBox="1"/>
          <p:nvPr>
            <p:ph type="title"/>
          </p:nvPr>
        </p:nvSpPr>
        <p:spPr>
          <a:xfrm>
            <a:off x="463200" y="886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FUNCIONES: ¿Cómo pensarlas?</a:t>
            </a:r>
            <a:endParaRPr sz="3800"/>
          </a:p>
        </p:txBody>
      </p:sp>
      <p:sp>
        <p:nvSpPr>
          <p:cNvPr id="3901" name="Google Shape;3901;p8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2" name="Google Shape;39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58" y="1390200"/>
            <a:ext cx="6083375" cy="14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3" name="Google Shape;3903;p8"/>
          <p:cNvSpPr txBox="1"/>
          <p:nvPr/>
        </p:nvSpPr>
        <p:spPr>
          <a:xfrm>
            <a:off x="5479250" y="2865950"/>
            <a:ext cx="2726100" cy="85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Primero: </a:t>
            </a: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Qué debe hacer mi función? Devuelve resultado o resultados? Cuales?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04" name="Google Shape;3904;p8"/>
          <p:cNvSpPr txBox="1"/>
          <p:nvPr/>
        </p:nvSpPr>
        <p:spPr>
          <a:xfrm>
            <a:off x="279575" y="2746100"/>
            <a:ext cx="2726100" cy="85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Segundo: </a:t>
            </a: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Qué datos necesita mi función para obtener el/los resultados esperados?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05" name="Google Shape;3905;p8"/>
          <p:cNvSpPr txBox="1"/>
          <p:nvPr/>
        </p:nvSpPr>
        <p:spPr>
          <a:xfrm>
            <a:off x="2753150" y="3603500"/>
            <a:ext cx="2726100" cy="113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Tercero: </a:t>
            </a:r>
            <a:r>
              <a:rPr b="0" i="0" lang="en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Cómo transformar los datos de entrada en el/los resultado/s mediante un proceso algorítmico?</a:t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06" name="Google Shape;3906;p8"/>
          <p:cNvCxnSpPr/>
          <p:nvPr/>
        </p:nvCxnSpPr>
        <p:spPr>
          <a:xfrm rot="10800000">
            <a:off x="5720750" y="2296250"/>
            <a:ext cx="268800" cy="55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07" name="Google Shape;3907;p8"/>
          <p:cNvCxnSpPr/>
          <p:nvPr/>
        </p:nvCxnSpPr>
        <p:spPr>
          <a:xfrm flipH="1" rot="10800000">
            <a:off x="807950" y="2215850"/>
            <a:ext cx="561900" cy="47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08" name="Google Shape;3908;p8"/>
          <p:cNvCxnSpPr>
            <a:stCxn id="3905" idx="0"/>
          </p:cNvCxnSpPr>
          <p:nvPr/>
        </p:nvCxnSpPr>
        <p:spPr>
          <a:xfrm rot="10800000">
            <a:off x="4069100" y="2618900"/>
            <a:ext cx="47100" cy="98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3" name="Google Shape;3913;p9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1153408" y="2720025"/>
            <a:ext cx="6083375" cy="14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4" name="Google Shape;3914;p9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FUNCIONES: EJEMPLO</a:t>
            </a:r>
            <a:endParaRPr sz="4800"/>
          </a:p>
        </p:txBody>
      </p:sp>
      <p:sp>
        <p:nvSpPr>
          <p:cNvPr id="3915" name="Google Shape;3915;p9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6" name="Google Shape;3916;p9"/>
          <p:cNvSpPr txBox="1"/>
          <p:nvPr/>
        </p:nvSpPr>
        <p:spPr>
          <a:xfrm>
            <a:off x="410975" y="1327000"/>
            <a:ext cx="72438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CONSIGNA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Construir una función que permita calcular el perímetro de un rectángulo.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7" name="Google Shape;3917;p9"/>
          <p:cNvSpPr txBox="1"/>
          <p:nvPr/>
        </p:nvSpPr>
        <p:spPr>
          <a:xfrm>
            <a:off x="4156775" y="4144300"/>
            <a:ext cx="42033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Veamos cómo hacerlo en Python</a:t>
            </a:r>
            <a:r>
              <a:rPr b="1" i="0" lang="en" sz="18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!</a:t>
            </a:r>
            <a:endParaRPr b="1" i="0" sz="18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18" name="Google Shape;3918;p9"/>
          <p:cNvSpPr txBox="1"/>
          <p:nvPr/>
        </p:nvSpPr>
        <p:spPr>
          <a:xfrm>
            <a:off x="487825" y="2457025"/>
            <a:ext cx="1544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ANÁLISIS</a:t>
            </a:r>
            <a:b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900" u="none" cap="none" strike="noStrike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19" name="Google Shape;3919;p9"/>
          <p:cNvSpPr txBox="1"/>
          <p:nvPr/>
        </p:nvSpPr>
        <p:spPr>
          <a:xfrm>
            <a:off x="5760575" y="2031525"/>
            <a:ext cx="1675200" cy="61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perímetro</a:t>
            </a:r>
            <a:endParaRPr b="1" i="0" sz="14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(un valor numérico)</a:t>
            </a:r>
            <a:endParaRPr b="0" i="0" sz="1400" u="none" cap="none" strike="noStrike">
              <a:solidFill>
                <a:srgbClr val="FF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20" name="Google Shape;3920;p9"/>
          <p:cNvCxnSpPr/>
          <p:nvPr/>
        </p:nvCxnSpPr>
        <p:spPr>
          <a:xfrm flipH="1">
            <a:off x="5989575" y="2672475"/>
            <a:ext cx="510300" cy="41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21" name="Google Shape;3921;p9"/>
          <p:cNvSpPr txBox="1"/>
          <p:nvPr/>
        </p:nvSpPr>
        <p:spPr>
          <a:xfrm>
            <a:off x="98675" y="4113400"/>
            <a:ext cx="2170800" cy="61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base (valor numérico)</a:t>
            </a:r>
            <a:endParaRPr b="1" i="0" sz="14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altura (valor numérico)</a:t>
            </a:r>
            <a:endParaRPr b="1" i="0" sz="14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22" name="Google Shape;3922;p9"/>
          <p:cNvCxnSpPr/>
          <p:nvPr/>
        </p:nvCxnSpPr>
        <p:spPr>
          <a:xfrm flipH="1" rot="10800000">
            <a:off x="1011875" y="3570700"/>
            <a:ext cx="801000" cy="46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23" name="Google Shape;3923;p9"/>
          <p:cNvSpPr txBox="1"/>
          <p:nvPr/>
        </p:nvSpPr>
        <p:spPr>
          <a:xfrm>
            <a:off x="2345950" y="4330900"/>
            <a:ext cx="16158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base*2 + altura*2</a:t>
            </a:r>
            <a:endParaRPr b="1" i="0" sz="14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24" name="Google Shape;3924;p9"/>
          <p:cNvCxnSpPr/>
          <p:nvPr/>
        </p:nvCxnSpPr>
        <p:spPr>
          <a:xfrm flipH="1" rot="10800000">
            <a:off x="3219000" y="3919900"/>
            <a:ext cx="460800" cy="33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