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5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6" r:id="rId20"/>
    <p:sldId id="273" r:id="rId21"/>
    <p:sldId id="274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7" r:id="rId31"/>
    <p:sldId id="285" r:id="rId32"/>
    <p:sldId id="288" r:id="rId33"/>
    <p:sldId id="289" r:id="rId34"/>
    <p:sldId id="290" r:id="rId35"/>
    <p:sldId id="291" r:id="rId36"/>
    <p:sldId id="292" r:id="rId37"/>
    <p:sldId id="293" r:id="rId38"/>
    <p:sldId id="294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BEDAB9-1D37-4F0D-A4A5-CBBC8695A619}" v="3" dt="2022-10-17T14:57:50.4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01/11/2022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1833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01/11/2022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2767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01/11/2022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9956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01/11/2022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6970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01/11/2022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0010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01/11/2022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3570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01/11/2022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64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01/11/2022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7820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01/11/2022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5806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01/11/2022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1628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01/11/2022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9475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01/11/2022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479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01/11/2022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4251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01/11/2022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68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01/11/2022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4041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01/11/2022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44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EDD3-CC31-4653-85DF-1A82825891C3}" type="datetimeFigureOut">
              <a:rPr lang="pt-BR" smtClean="0"/>
              <a:t>01/11/2022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031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F64EDD3-CC31-4653-85DF-1A82825891C3}" type="datetimeFigureOut">
              <a:rPr lang="pt-BR" smtClean="0"/>
              <a:t>01/11/2022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EA94141-9D4A-4ED5-832C-FF19659FE5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777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E237CC-F450-C4EC-54F8-F5F4BCF8E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365204"/>
          </a:xfrm>
        </p:spPr>
        <p:txBody>
          <a:bodyPr>
            <a:noAutofit/>
          </a:bodyPr>
          <a:lstStyle/>
          <a:p>
            <a:r>
              <a:rPr lang="pt-BR" sz="7200" dirty="0"/>
              <a:t>INTRODUÇÃO A FRONT-END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67EAF0-C965-BD88-670C-66F844216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159228"/>
            <a:ext cx="8689976" cy="1057013"/>
          </a:xfrm>
        </p:spPr>
        <p:txBody>
          <a:bodyPr/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pt-BR" dirty="0">
                <a:solidFill>
                  <a:schemeClr val="tx1"/>
                </a:solidFill>
              </a:rPr>
              <a:t>Tópicos especiais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pt-BR" sz="2000" dirty="0">
                <a:solidFill>
                  <a:schemeClr val="tx1"/>
                </a:solidFill>
              </a:rPr>
              <a:t>Júlio césar rodrigues de oliveira</a:t>
            </a:r>
          </a:p>
        </p:txBody>
      </p:sp>
    </p:spTree>
    <p:extLst>
      <p:ext uri="{BB962C8B-B14F-4D97-AF65-F5344CB8AC3E}">
        <p14:creationId xmlns:p14="http://schemas.microsoft.com/office/powerpoint/2010/main" val="2216845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Css</a:t>
            </a:r>
            <a:r>
              <a:rPr lang="pt-BR" sz="4800" dirty="0"/>
              <a:t>: selecionando elementos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20095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h2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</a:t>
            </a:r>
            <a:r>
              <a:rPr lang="pt-BR" sz="3200" cap="none" dirty="0" err="1"/>
              <a:t>font</a:t>
            </a:r>
            <a:r>
              <a:rPr lang="pt-BR" sz="3200" cap="none" dirty="0"/>
              <a:t>-Family: “</a:t>
            </a:r>
            <a:r>
              <a:rPr lang="pt-BR" sz="3200" cap="none" dirty="0" err="1"/>
              <a:t>verdanna</a:t>
            </a:r>
            <a:r>
              <a:rPr lang="pt-BR" sz="3200" cap="none" dirty="0"/>
              <a:t>”, “</a:t>
            </a:r>
            <a:r>
              <a:rPr lang="pt-BR" sz="3200" cap="none" dirty="0" err="1"/>
              <a:t>arial</a:t>
            </a:r>
            <a:r>
              <a:rPr lang="pt-BR" sz="3200" cap="none" dirty="0"/>
              <a:t>”;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pt-BR" sz="3200" cap="none" dirty="0"/>
          </a:p>
          <a:p>
            <a:pPr marL="0" indent="0">
              <a:lnSpc>
                <a:spcPct val="100000"/>
              </a:lnSpc>
              <a:buNone/>
            </a:pPr>
            <a:r>
              <a:rPr lang="pt-BR" sz="3200" cap="none" dirty="0"/>
              <a:t>p, </a:t>
            </a:r>
            <a:r>
              <a:rPr lang="pt-BR" sz="3200" cap="none" dirty="0" err="1"/>
              <a:t>pre</a:t>
            </a:r>
            <a:r>
              <a:rPr lang="pt-BR" sz="3200" cap="none" dirty="0"/>
              <a:t>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3200" cap="none" dirty="0"/>
              <a:t>	</a:t>
            </a:r>
            <a:r>
              <a:rPr lang="pt-BR" sz="3200" cap="none" dirty="0" err="1"/>
              <a:t>font-size</a:t>
            </a:r>
            <a:r>
              <a:rPr lang="pt-BR" sz="3200" cap="none" dirty="0"/>
              <a:t>: 20px;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3200" cap="none" dirty="0"/>
              <a:t>}</a:t>
            </a:r>
          </a:p>
          <a:p>
            <a:pPr marL="0" indent="0">
              <a:buNone/>
            </a:pPr>
            <a:endParaRPr lang="pt-BR" sz="3200" cap="none" dirty="0"/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044718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Css</a:t>
            </a:r>
            <a:r>
              <a:rPr lang="pt-BR" sz="4800" dirty="0"/>
              <a:t>: selecionando 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20095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.</a:t>
            </a:r>
            <a:r>
              <a:rPr lang="pt-BR" sz="3200" cap="none" dirty="0" err="1"/>
              <a:t>yellow</a:t>
            </a:r>
            <a:r>
              <a:rPr lang="pt-BR" sz="3200" cap="none" dirty="0"/>
              <a:t>-box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</a:t>
            </a:r>
            <a:r>
              <a:rPr lang="pt-BR" sz="3200" cap="none" dirty="0" err="1"/>
              <a:t>padding</a:t>
            </a:r>
            <a:r>
              <a:rPr lang="pt-BR" sz="3200" cap="none" dirty="0"/>
              <a:t>: 10px;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background: </a:t>
            </a:r>
            <a:r>
              <a:rPr lang="pt-BR" sz="3200" cap="none" dirty="0" err="1"/>
              <a:t>yellow</a:t>
            </a:r>
            <a:r>
              <a:rPr lang="pt-BR" sz="3200" cap="none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</a:t>
            </a:r>
            <a:r>
              <a:rPr lang="pt-BR" sz="3200" cap="none" dirty="0" err="1"/>
              <a:t>border</a:t>
            </a:r>
            <a:r>
              <a:rPr lang="pt-BR" sz="3200" cap="none" dirty="0"/>
              <a:t>: 1px </a:t>
            </a:r>
            <a:r>
              <a:rPr lang="pt-BR" sz="3200" cap="none" dirty="0" err="1"/>
              <a:t>solid</a:t>
            </a:r>
            <a:r>
              <a:rPr lang="pt-BR" sz="3200" cap="none" dirty="0"/>
              <a:t> #bbb;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box-</a:t>
            </a:r>
            <a:r>
              <a:rPr lang="pt-BR" sz="3200" cap="none" dirty="0" err="1"/>
              <a:t>shadow</a:t>
            </a:r>
            <a:r>
              <a:rPr lang="pt-BR" sz="3200" cap="none" dirty="0"/>
              <a:t>: 1px </a:t>
            </a:r>
            <a:r>
              <a:rPr lang="pt-BR" sz="3200" cap="none" dirty="0" err="1"/>
              <a:t>1px</a:t>
            </a:r>
            <a:r>
              <a:rPr lang="pt-BR" sz="3200" cap="none" dirty="0"/>
              <a:t> </a:t>
            </a:r>
            <a:r>
              <a:rPr lang="pt-BR" sz="3200" cap="none" dirty="0" err="1"/>
              <a:t>black</a:t>
            </a:r>
            <a:r>
              <a:rPr lang="pt-BR" sz="3200" cap="none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</a:t>
            </a:r>
            <a:r>
              <a:rPr lang="pt-BR" sz="3200" cap="none" dirty="0" err="1"/>
              <a:t>border-radius</a:t>
            </a:r>
            <a:r>
              <a:rPr lang="pt-BR" sz="3200" cap="none" dirty="0"/>
              <a:t>: 8px;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}</a:t>
            </a:r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429835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Css</a:t>
            </a:r>
            <a:r>
              <a:rPr lang="pt-BR" sz="4800" dirty="0"/>
              <a:t>: selecionando id</a:t>
            </a:r>
            <a:r>
              <a:rPr lang="pt-BR" sz="4800" cap="none" dirty="0"/>
              <a:t>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55522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#nav-bar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</a:t>
            </a:r>
            <a:r>
              <a:rPr lang="en-US" sz="3200" cap="none" dirty="0"/>
              <a:t>background: #5783eb;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cap="none" dirty="0"/>
              <a:t>	margin: 0px 20px;</a:t>
            </a:r>
            <a:endParaRPr lang="pt-BR" sz="3200" cap="none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</a:t>
            </a:r>
            <a:r>
              <a:rPr lang="pt-BR" sz="3200" cap="none" dirty="0" err="1"/>
              <a:t>border-radius</a:t>
            </a:r>
            <a:r>
              <a:rPr lang="pt-BR" sz="3200" cap="none" dirty="0"/>
              <a:t>: 2px;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3200" cap="none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#nav-bar </a:t>
            </a:r>
            <a:r>
              <a:rPr lang="pt-BR" sz="3200" cap="none" dirty="0" err="1"/>
              <a:t>ul</a:t>
            </a:r>
            <a:r>
              <a:rPr lang="pt-BR" sz="3200" cap="none" dirty="0"/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</a:t>
            </a:r>
            <a:r>
              <a:rPr lang="pt-BR" sz="3200" cap="none" dirty="0" err="1"/>
              <a:t>padding</a:t>
            </a:r>
            <a:r>
              <a:rPr lang="pt-BR" sz="3200" cap="none" dirty="0"/>
              <a:t>: 0px 25px;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}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028073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Css</a:t>
            </a:r>
            <a:r>
              <a:rPr lang="pt-BR" sz="4800" dirty="0"/>
              <a:t>: selecionando estados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20095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.</a:t>
            </a:r>
            <a:r>
              <a:rPr lang="pt-BR" sz="3200" cap="none" dirty="0" err="1"/>
              <a:t>yellow-box:hover</a:t>
            </a:r>
            <a:r>
              <a:rPr lang="pt-BR" sz="3200" cap="none" dirty="0"/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background: </a:t>
            </a:r>
            <a:r>
              <a:rPr lang="pt-BR" sz="3200" cap="none" dirty="0" err="1"/>
              <a:t>orange</a:t>
            </a:r>
            <a:r>
              <a:rPr lang="pt-BR" sz="3200" cap="none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}</a:t>
            </a:r>
          </a:p>
          <a:p>
            <a:pPr marL="0" indent="0">
              <a:buNone/>
            </a:pPr>
            <a:endParaRPr lang="pt-BR"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a:visited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 	color: </a:t>
            </a:r>
            <a:r>
              <a:rPr lang="pt-BR" sz="3200" cap="none" dirty="0" err="1"/>
              <a:t>green</a:t>
            </a:r>
            <a:r>
              <a:rPr lang="pt-BR" sz="3200" cap="none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}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0093733-619E-4282-A743-4AB359C7C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a:visited { color: green; }</a:t>
            </a:r>
            <a:r>
              <a:rPr kumimoji="0" lang="pt-BR" altLang="pt-B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2392883-A808-D062-32A4-9F95E5AC8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a:visited { color: green; }</a:t>
            </a:r>
            <a:r>
              <a:rPr kumimoji="0" lang="pt-BR" altLang="pt-B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746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javascript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2009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3200" dirty="0"/>
              <a:t>Criado em 1995, POR Brendan Eich A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dirty="0"/>
              <a:t>serviço da </a:t>
            </a:r>
            <a:r>
              <a:rPr lang="pt-BR" sz="3200" dirty="0" err="1"/>
              <a:t>netscape</a:t>
            </a:r>
            <a:endParaRPr lang="pt-BR" sz="3200" dirty="0"/>
          </a:p>
          <a:p>
            <a:r>
              <a:rPr lang="pt-BR" sz="3200" dirty="0"/>
              <a:t>Linguagem de programação</a:t>
            </a:r>
          </a:p>
          <a:p>
            <a:r>
              <a:rPr lang="pt-BR" sz="3200" dirty="0"/>
              <a:t>Renomeada em 1996 para </a:t>
            </a:r>
            <a:r>
              <a:rPr lang="pt-BR" sz="3200" dirty="0" err="1"/>
              <a:t>ECMAScript</a:t>
            </a:r>
            <a:endParaRPr lang="pt-BR" sz="3200" dirty="0"/>
          </a:p>
          <a:p>
            <a:r>
              <a:rPr lang="pt-BR" sz="3200" dirty="0"/>
              <a:t>VERSÃO ATUAL </a:t>
            </a:r>
            <a:r>
              <a:rPr lang="pt-BR" sz="3200" dirty="0" err="1"/>
              <a:t>ECMAScript</a:t>
            </a:r>
            <a:r>
              <a:rPr lang="pt-BR" sz="3200" dirty="0"/>
              <a:t> 2022</a:t>
            </a:r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663627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Js</a:t>
            </a:r>
            <a:r>
              <a:rPr lang="pt-BR" sz="4800" dirty="0"/>
              <a:t>: variáveis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2009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pt-BR" sz="3200" dirty="0"/>
              <a:t>As variáveis no </a:t>
            </a:r>
            <a:r>
              <a:rPr lang="pt-BR" sz="3200" dirty="0" err="1"/>
              <a:t>js</a:t>
            </a:r>
            <a:r>
              <a:rPr lang="pt-BR" sz="3200" dirty="0"/>
              <a:t> são case-</a:t>
            </a:r>
            <a:r>
              <a:rPr lang="pt-BR" sz="3200" dirty="0" err="1"/>
              <a:t>sensitive</a:t>
            </a:r>
            <a:endParaRPr lang="pt-BR" sz="3200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pt-BR" sz="3200" dirty="0"/>
              <a:t>Utilizam conjunto de caracteres </a:t>
            </a:r>
            <a:r>
              <a:rPr lang="pt-BR" sz="3200" dirty="0" err="1"/>
              <a:t>unicode</a:t>
            </a:r>
            <a:endParaRPr lang="pt-BR" sz="3200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pt-BR" sz="3200" dirty="0"/>
              <a:t>As variáveis não possuem tipo, ou melhor, aceitam qualquer tipo de valor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pt-BR" sz="3200" dirty="0"/>
              <a:t>O valor inicial quando não especificado será </a:t>
            </a:r>
            <a:r>
              <a:rPr lang="pt-BR" sz="3200" cap="none" dirty="0" err="1"/>
              <a:t>undefined</a:t>
            </a:r>
            <a:endParaRPr lang="pt-BR" sz="3200" cap="none" dirty="0"/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813348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Js</a:t>
            </a:r>
            <a:r>
              <a:rPr lang="pt-BR" sz="4800" dirty="0"/>
              <a:t>: tipos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2783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3200" cap="none" dirty="0" err="1"/>
              <a:t>Boolean</a:t>
            </a:r>
            <a:r>
              <a:rPr lang="pt-BR" sz="3200" cap="none" dirty="0"/>
              <a:t> (</a:t>
            </a:r>
            <a:r>
              <a:rPr lang="pt-BR" sz="3200" cap="none" dirty="0" err="1"/>
              <a:t>true</a:t>
            </a:r>
            <a:r>
              <a:rPr lang="pt-BR" sz="3200" cap="none" dirty="0"/>
              <a:t> e false)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3200" cap="none" dirty="0" err="1"/>
              <a:t>null</a:t>
            </a:r>
            <a:r>
              <a:rPr lang="pt-BR" sz="3200" cap="none" dirty="0"/>
              <a:t> (Uma palavra-chave que indica valor nulo)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3200" cap="none" dirty="0" err="1"/>
              <a:t>undefined</a:t>
            </a:r>
            <a:r>
              <a:rPr lang="pt-BR" sz="3200" cap="none" dirty="0"/>
              <a:t> (Uma </a:t>
            </a:r>
            <a:r>
              <a:rPr lang="pt-BR" sz="3200" cap="none" dirty="0" err="1"/>
              <a:t>propriedadecujo</a:t>
            </a:r>
            <a:r>
              <a:rPr lang="pt-BR" sz="3200" cap="none" dirty="0"/>
              <a:t> valor é indefinido)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3200" cap="none" dirty="0" err="1"/>
              <a:t>Number</a:t>
            </a:r>
            <a:r>
              <a:rPr lang="pt-BR" sz="3200" cap="none" dirty="0"/>
              <a:t> (Números inteiros e decimais)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3200" cap="none" dirty="0" err="1"/>
              <a:t>String</a:t>
            </a:r>
            <a:r>
              <a:rPr lang="pt-BR" sz="3200" cap="none" dirty="0"/>
              <a:t> (Texto)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3200" cap="none" dirty="0" err="1"/>
              <a:t>Symbol</a:t>
            </a:r>
            <a:r>
              <a:rPr lang="pt-BR" sz="3200" cap="none" dirty="0"/>
              <a:t> (Um tipo de dado cuja as instâncias são únicas e imutáveis)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3200" cap="none" dirty="0" err="1"/>
              <a:t>Object</a:t>
            </a:r>
            <a:r>
              <a:rPr lang="pt-BR" sz="3200" cap="none" dirty="0"/>
              <a:t> (Objetos)</a:t>
            </a:r>
          </a:p>
        </p:txBody>
      </p:sp>
    </p:spTree>
    <p:extLst>
      <p:ext uri="{BB962C8B-B14F-4D97-AF65-F5344CB8AC3E}">
        <p14:creationId xmlns:p14="http://schemas.microsoft.com/office/powerpoint/2010/main" val="3034660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Js</a:t>
            </a:r>
            <a:r>
              <a:rPr lang="pt-BR" sz="4800" dirty="0"/>
              <a:t>: declarando variáveis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2783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3200" cap="none" dirty="0"/>
              <a:t>Através do ‘var’. Pode ser uma variável tanto local quanto global. </a:t>
            </a:r>
            <a:r>
              <a:rPr lang="pt-BR" sz="3200" cap="none" dirty="0" err="1"/>
              <a:t>Ex</a:t>
            </a:r>
            <a:r>
              <a:rPr lang="pt-BR" sz="3200" cap="none" dirty="0"/>
              <a:t>: </a:t>
            </a:r>
            <a:r>
              <a:rPr lang="pt-BR" sz="3200" cap="none" dirty="0">
                <a:highlight>
                  <a:srgbClr val="C0C0C0"/>
                </a:highlight>
              </a:rPr>
              <a:t>var número = 50;</a:t>
            </a:r>
          </a:p>
          <a:p>
            <a:pPr>
              <a:lnSpc>
                <a:spcPct val="100000"/>
              </a:lnSpc>
            </a:pPr>
            <a:r>
              <a:rPr lang="pt-BR" sz="3200" cap="none" dirty="0"/>
              <a:t>Através do ‘</a:t>
            </a:r>
            <a:r>
              <a:rPr lang="pt-BR" sz="3200" cap="none" dirty="0" err="1"/>
              <a:t>let</a:t>
            </a:r>
            <a:r>
              <a:rPr lang="pt-BR" sz="3200" cap="none" dirty="0"/>
              <a:t>’. Usada para declarar variáveis de escopo de bloco. </a:t>
            </a:r>
            <a:r>
              <a:rPr lang="pt-BR" sz="3200" cap="none" dirty="0" err="1"/>
              <a:t>Ex</a:t>
            </a:r>
            <a:r>
              <a:rPr lang="pt-BR" sz="3200" cap="none" dirty="0"/>
              <a:t>: </a:t>
            </a:r>
            <a:r>
              <a:rPr lang="pt-BR" sz="3200" cap="none" dirty="0" err="1">
                <a:highlight>
                  <a:srgbClr val="C0C0C0"/>
                </a:highlight>
              </a:rPr>
              <a:t>if</a:t>
            </a:r>
            <a:r>
              <a:rPr lang="pt-BR" sz="3200" cap="none" dirty="0">
                <a:highlight>
                  <a:srgbClr val="C0C0C0"/>
                </a:highlight>
              </a:rPr>
              <a:t> (</a:t>
            </a:r>
            <a:r>
              <a:rPr lang="pt-BR" sz="3200" cap="none" dirty="0" err="1">
                <a:highlight>
                  <a:srgbClr val="C0C0C0"/>
                </a:highlight>
              </a:rPr>
              <a:t>isTrue</a:t>
            </a:r>
            <a:r>
              <a:rPr lang="pt-BR" sz="3200" cap="none" dirty="0">
                <a:highlight>
                  <a:srgbClr val="C0C0C0"/>
                </a:highlight>
              </a:rPr>
              <a:t>) { </a:t>
            </a:r>
            <a:r>
              <a:rPr lang="pt-BR" sz="3200" cap="none" dirty="0" err="1">
                <a:highlight>
                  <a:srgbClr val="C0C0C0"/>
                </a:highlight>
              </a:rPr>
              <a:t>let</a:t>
            </a:r>
            <a:r>
              <a:rPr lang="pt-BR" sz="3200" cap="none" dirty="0">
                <a:highlight>
                  <a:srgbClr val="C0C0C0"/>
                </a:highlight>
              </a:rPr>
              <a:t> número = 19.5; };</a:t>
            </a:r>
            <a:r>
              <a:rPr lang="pt-BR" sz="3200" cap="none" dirty="0"/>
              <a:t> ou </a:t>
            </a:r>
            <a:r>
              <a:rPr lang="pt-BR" sz="3200" cap="none" dirty="0">
                <a:highlight>
                  <a:srgbClr val="C0C0C0"/>
                </a:highlight>
              </a:rPr>
              <a:t>for ( </a:t>
            </a:r>
            <a:r>
              <a:rPr lang="pt-BR" sz="3200" cap="none" dirty="0" err="1">
                <a:highlight>
                  <a:srgbClr val="C0C0C0"/>
                </a:highlight>
              </a:rPr>
              <a:t>let</a:t>
            </a:r>
            <a:r>
              <a:rPr lang="pt-BR" sz="3200" cap="none" dirty="0">
                <a:highlight>
                  <a:srgbClr val="C0C0C0"/>
                </a:highlight>
              </a:rPr>
              <a:t> i = 0, i &lt; 10, i++) {...};</a:t>
            </a:r>
          </a:p>
          <a:p>
            <a:pPr>
              <a:lnSpc>
                <a:spcPct val="100000"/>
              </a:lnSpc>
            </a:pPr>
            <a:r>
              <a:rPr lang="pt-BR" sz="3200" cap="none" dirty="0"/>
              <a:t>Por simples adição do valor. </a:t>
            </a:r>
            <a:r>
              <a:rPr lang="pt-BR" sz="3200" cap="none" dirty="0" err="1"/>
              <a:t>Ex</a:t>
            </a:r>
            <a:r>
              <a:rPr lang="pt-BR" sz="3200" cap="none" dirty="0"/>
              <a:t>: </a:t>
            </a:r>
            <a:r>
              <a:rPr lang="pt-BR" sz="3200" cap="none" dirty="0">
                <a:highlight>
                  <a:srgbClr val="C0C0C0"/>
                </a:highlight>
              </a:rPr>
              <a:t>nome = “João”;</a:t>
            </a:r>
            <a:r>
              <a:rPr lang="pt-BR" sz="3200" cap="none" dirty="0"/>
              <a:t> Isso declara uma variável global e por boas práticas não deve ser utilizado.</a:t>
            </a:r>
          </a:p>
        </p:txBody>
      </p:sp>
    </p:spTree>
    <p:extLst>
      <p:ext uri="{BB962C8B-B14F-4D97-AF65-F5344CB8AC3E}">
        <p14:creationId xmlns:p14="http://schemas.microsoft.com/office/powerpoint/2010/main" val="2257170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Js</a:t>
            </a:r>
            <a:r>
              <a:rPr lang="pt-BR" sz="4800" dirty="0"/>
              <a:t>: constantes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2783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não podem alterar seu valor por meio de uma atribuição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Não podem ser declarada novamente enquanto o script está em execução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Deve ser inicializada com um valor.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Exemplo de declaração. </a:t>
            </a:r>
            <a:r>
              <a:rPr lang="pt-BR" sz="3200" cap="none" dirty="0" err="1">
                <a:highlight>
                  <a:srgbClr val="C0C0C0"/>
                </a:highlight>
              </a:rPr>
              <a:t>const</a:t>
            </a:r>
            <a:r>
              <a:rPr lang="pt-BR" sz="3200" cap="none" dirty="0">
                <a:highlight>
                  <a:srgbClr val="C0C0C0"/>
                </a:highlight>
              </a:rPr>
              <a:t> PI = 3.14;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1185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Js</a:t>
            </a:r>
            <a:r>
              <a:rPr lang="pt-BR" sz="4800" dirty="0"/>
              <a:t>: </a:t>
            </a:r>
            <a:r>
              <a:rPr lang="pt-BR" sz="4800" dirty="0" err="1"/>
              <a:t>arrays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27838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var nomes = new </a:t>
            </a:r>
            <a:r>
              <a:rPr lang="pt-BR" sz="3200" cap="none" dirty="0" err="1"/>
              <a:t>Array</a:t>
            </a:r>
            <a:r>
              <a:rPr lang="pt-BR" sz="3200" cap="none" dirty="0"/>
              <a:t>(“Maria”, “Bruno”, 54);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OU var nomes = [“Maria”, “Bruno”, 54];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pt-BR" sz="3200" cap="none" dirty="0"/>
              <a:t>nomes[0] // retorna “Maria”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pt-BR" sz="3200" cap="none" dirty="0"/>
              <a:t>nomes[4] = “João” // insere “João” em nomes[4] e ‘</a:t>
            </a:r>
            <a:r>
              <a:rPr lang="pt-BR" sz="3200" cap="none" dirty="0" err="1"/>
              <a:t>undefined</a:t>
            </a:r>
            <a:r>
              <a:rPr lang="pt-BR" sz="3200" cap="none" dirty="0"/>
              <a:t>’ em nomes[3]</a:t>
            </a: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pt-BR" sz="3200" cap="none" dirty="0" err="1"/>
              <a:t>nomes.push</a:t>
            </a:r>
            <a:r>
              <a:rPr lang="pt-BR" sz="3200" cap="none" dirty="0"/>
              <a:t>(“Ana”) // insere “Ana” em nomes[5]</a:t>
            </a:r>
          </a:p>
        </p:txBody>
      </p:sp>
    </p:spTree>
    <p:extLst>
      <p:ext uri="{BB962C8B-B14F-4D97-AF65-F5344CB8AC3E}">
        <p14:creationId xmlns:p14="http://schemas.microsoft.com/office/powerpoint/2010/main" val="2738119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/>
              <a:t>conteúdos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200957"/>
          </a:xfrm>
        </p:spPr>
        <p:txBody>
          <a:bodyPr>
            <a:normAutofit/>
          </a:bodyPr>
          <a:lstStyle/>
          <a:p>
            <a:r>
              <a:rPr lang="pt-BR" sz="3200" dirty="0"/>
              <a:t>HTML</a:t>
            </a:r>
          </a:p>
          <a:p>
            <a:r>
              <a:rPr lang="pt-BR" sz="3200" dirty="0"/>
              <a:t>CSS</a:t>
            </a:r>
          </a:p>
          <a:p>
            <a:r>
              <a:rPr lang="pt-BR" sz="3200" dirty="0"/>
              <a:t>JAVASCRIPT</a:t>
            </a:r>
          </a:p>
          <a:p>
            <a:r>
              <a:rPr lang="pt-BR" sz="3200" dirty="0"/>
              <a:t>JQUERY</a:t>
            </a:r>
          </a:p>
          <a:p>
            <a:r>
              <a:rPr lang="pt-BR" sz="3200" dirty="0"/>
              <a:t>TYPESCRIPT</a:t>
            </a:r>
          </a:p>
        </p:txBody>
      </p:sp>
    </p:spTree>
    <p:extLst>
      <p:ext uri="{BB962C8B-B14F-4D97-AF65-F5344CB8AC3E}">
        <p14:creationId xmlns:p14="http://schemas.microsoft.com/office/powerpoint/2010/main" val="3653109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Js</a:t>
            </a:r>
            <a:r>
              <a:rPr lang="pt-BR" sz="4800" dirty="0"/>
              <a:t>: declarando funções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3"/>
            <a:ext cx="9205519" cy="447133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 err="1"/>
              <a:t>function</a:t>
            </a:r>
            <a:r>
              <a:rPr lang="pt-BR" sz="3200" cap="none" dirty="0"/>
              <a:t> somar(a, b)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</a:t>
            </a:r>
            <a:r>
              <a:rPr lang="pt-BR" sz="3200" cap="none" dirty="0" err="1"/>
              <a:t>return</a:t>
            </a:r>
            <a:r>
              <a:rPr lang="pt-BR" sz="3200" cap="none" dirty="0"/>
              <a:t> a + 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3200" cap="none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var </a:t>
            </a:r>
            <a:r>
              <a:rPr lang="pt-BR" sz="3200" cap="none" dirty="0" err="1"/>
              <a:t>minhaFunção</a:t>
            </a:r>
            <a:r>
              <a:rPr lang="pt-BR" sz="3200" cap="none" dirty="0"/>
              <a:t> = </a:t>
            </a:r>
            <a:r>
              <a:rPr lang="pt-BR" sz="3200" cap="none" dirty="0" err="1"/>
              <a:t>function</a:t>
            </a:r>
            <a:r>
              <a:rPr lang="pt-BR" sz="3200" cap="none" dirty="0"/>
              <a:t>(nome)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console.log(“Olá, ” + nome);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0522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Js</a:t>
            </a:r>
            <a:r>
              <a:rPr lang="pt-BR" sz="4800" dirty="0"/>
              <a:t>: chamando funções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3"/>
            <a:ext cx="9205519" cy="447133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pt-BR" sz="3200" cap="none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pt-BR" sz="3200" cap="none" dirty="0"/>
              <a:t>somar(50, 20);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pt-BR" sz="3200" cap="none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pt-BR" sz="3200" cap="none" dirty="0" err="1"/>
              <a:t>minhaFunção</a:t>
            </a:r>
            <a:r>
              <a:rPr lang="pt-BR" sz="3200" cap="none" dirty="0"/>
              <a:t>(“Fulano”);</a:t>
            </a:r>
          </a:p>
        </p:txBody>
      </p:sp>
    </p:spTree>
    <p:extLst>
      <p:ext uri="{BB962C8B-B14F-4D97-AF65-F5344CB8AC3E}">
        <p14:creationId xmlns:p14="http://schemas.microsoft.com/office/powerpoint/2010/main" val="3250882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Js</a:t>
            </a:r>
            <a:r>
              <a:rPr lang="pt-BR" sz="4800" dirty="0"/>
              <a:t>: 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3"/>
            <a:ext cx="9205519" cy="447133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var pessoa =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	nome: “Érica”,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	idade: 23,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	</a:t>
            </a:r>
            <a:r>
              <a:rPr lang="pt-BR" sz="3200" cap="none" dirty="0" err="1"/>
              <a:t>info</a:t>
            </a:r>
            <a:r>
              <a:rPr lang="pt-BR" sz="3200" cap="none" dirty="0"/>
              <a:t>: </a:t>
            </a:r>
            <a:r>
              <a:rPr lang="pt-BR" sz="3200" cap="none" dirty="0" err="1"/>
              <a:t>function</a:t>
            </a:r>
            <a:r>
              <a:rPr lang="pt-BR" sz="3200" cap="none" dirty="0"/>
              <a:t>()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		</a:t>
            </a:r>
            <a:r>
              <a:rPr lang="pt-BR" sz="3200" cap="none" dirty="0" err="1"/>
              <a:t>returm</a:t>
            </a:r>
            <a:r>
              <a:rPr lang="pt-BR" sz="3200" cap="none" dirty="0"/>
              <a:t> nome + “, idade “ + idade;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	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1749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Js</a:t>
            </a:r>
            <a:r>
              <a:rPr lang="pt-BR" sz="4800" dirty="0"/>
              <a:t>: 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3"/>
            <a:ext cx="9205519" cy="447133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var pessoa =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	nome: “Érica”,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	idade: 23,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	</a:t>
            </a:r>
            <a:r>
              <a:rPr lang="pt-BR" sz="3200" cap="none" dirty="0" err="1"/>
              <a:t>info</a:t>
            </a:r>
            <a:r>
              <a:rPr lang="pt-BR" sz="3200" cap="none" dirty="0"/>
              <a:t>: </a:t>
            </a:r>
            <a:r>
              <a:rPr lang="pt-BR" sz="3200" cap="none" dirty="0" err="1"/>
              <a:t>function</a:t>
            </a:r>
            <a:r>
              <a:rPr lang="pt-BR" sz="3200" cap="none" dirty="0"/>
              <a:t>()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		</a:t>
            </a:r>
            <a:r>
              <a:rPr lang="pt-BR" sz="3200" cap="none" dirty="0" err="1"/>
              <a:t>returm</a:t>
            </a:r>
            <a:r>
              <a:rPr lang="pt-BR" sz="3200" cap="none" dirty="0"/>
              <a:t> nome + “, idade “ + idade;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	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sz="3200" cap="none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6281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5300" dirty="0"/>
              <a:t>Carregando </a:t>
            </a:r>
            <a:r>
              <a:rPr lang="pt-BR" sz="5300" dirty="0" err="1"/>
              <a:t>js</a:t>
            </a:r>
            <a:r>
              <a:rPr lang="pt-BR" sz="5300" dirty="0"/>
              <a:t> dentro do </a:t>
            </a:r>
            <a:r>
              <a:rPr lang="pt-BR" sz="5300" dirty="0" err="1"/>
              <a:t>html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399251"/>
            <a:ext cx="12192000" cy="38402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dirty="0"/>
              <a:t>&lt;</a:t>
            </a:r>
            <a:r>
              <a:rPr lang="pt-BR" sz="3200" cap="none" dirty="0"/>
              <a:t>script </a:t>
            </a:r>
            <a:r>
              <a:rPr lang="pt-BR" sz="3200" cap="none" dirty="0" err="1"/>
              <a:t>type</a:t>
            </a:r>
            <a:r>
              <a:rPr lang="pt-BR" sz="3200" cap="none" dirty="0"/>
              <a:t>="</a:t>
            </a:r>
            <a:r>
              <a:rPr lang="pt-BR" sz="3200" cap="none" dirty="0" err="1"/>
              <a:t>text</a:t>
            </a:r>
            <a:r>
              <a:rPr lang="pt-BR" sz="3200" cap="none" dirty="0"/>
              <a:t>/</a:t>
            </a:r>
            <a:r>
              <a:rPr lang="pt-BR" sz="3200" cap="none" dirty="0" err="1"/>
              <a:t>javascript</a:t>
            </a:r>
            <a:r>
              <a:rPr lang="pt-BR" sz="3200" cap="none" dirty="0"/>
              <a:t>" </a:t>
            </a:r>
            <a:r>
              <a:rPr lang="pt-BR" sz="3200" cap="none" dirty="0" err="1"/>
              <a:t>src</a:t>
            </a:r>
            <a:r>
              <a:rPr lang="pt-BR" sz="3200" cap="none" dirty="0"/>
              <a:t>="</a:t>
            </a:r>
            <a:r>
              <a:rPr lang="pt-BR" sz="3200" cap="none" dirty="0" err="1"/>
              <a:t>js</a:t>
            </a:r>
            <a:r>
              <a:rPr lang="pt-BR" sz="3200" cap="none" dirty="0"/>
              <a:t>/jquery-3.6.1.min.js"&gt;&lt;/script&gt;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4900820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jquery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2009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Criado em 2006, POR John </a:t>
            </a:r>
            <a:r>
              <a:rPr lang="pt-BR" sz="3200" dirty="0" err="1"/>
              <a:t>Resig</a:t>
            </a:r>
            <a:endParaRPr lang="pt-BR" sz="32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Biblioteca para </a:t>
            </a:r>
            <a:r>
              <a:rPr lang="pt-BR" sz="3200" dirty="0" err="1"/>
              <a:t>javascript</a:t>
            </a:r>
            <a:endParaRPr lang="pt-BR" sz="3200" dirty="0"/>
          </a:p>
          <a:p>
            <a:pPr>
              <a:spcBef>
                <a:spcPts val="1200"/>
              </a:spcBef>
            </a:pPr>
            <a:r>
              <a:rPr lang="pt-BR" sz="3200" dirty="0"/>
              <a:t>VERSÃO ATUAL </a:t>
            </a:r>
            <a:r>
              <a:rPr lang="pt-BR" sz="3200" dirty="0" err="1"/>
              <a:t>jquery</a:t>
            </a:r>
            <a:r>
              <a:rPr lang="pt-BR" sz="3200" dirty="0"/>
              <a:t> 3.6.1</a:t>
            </a:r>
          </a:p>
          <a:p>
            <a:r>
              <a:rPr lang="pt-BR" sz="3200" dirty="0"/>
              <a:t>Usado em 68,6% dos top 1m sites mais acessados e 74,8 dos 100k</a:t>
            </a:r>
          </a:p>
        </p:txBody>
      </p:sp>
    </p:spTree>
    <p:extLst>
      <p:ext uri="{BB962C8B-B14F-4D97-AF65-F5344CB8AC3E}">
        <p14:creationId xmlns:p14="http://schemas.microsoft.com/office/powerpoint/2010/main" val="2158089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/>
              <a:t>Finalidades do </a:t>
            </a:r>
            <a:r>
              <a:rPr lang="pt-BR" sz="4800" dirty="0" err="1"/>
              <a:t>jquery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4293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Simplifica e facilita interações a elementos dom, manipulação de eventos, animações e eventos </a:t>
            </a:r>
            <a:r>
              <a:rPr lang="pt-BR" sz="3200" dirty="0" err="1"/>
              <a:t>ajax</a:t>
            </a:r>
            <a:endParaRPr lang="pt-BR" sz="3200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Resoluções de compatibilidade entre navegadores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Integração de uma vasta quantidade de plugins criados por terceiros</a:t>
            </a:r>
          </a:p>
        </p:txBody>
      </p:sp>
    </p:spTree>
    <p:extLst>
      <p:ext uri="{BB962C8B-B14F-4D97-AF65-F5344CB8AC3E}">
        <p14:creationId xmlns:p14="http://schemas.microsoft.com/office/powerpoint/2010/main" val="23786245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/>
              <a:t>Selecionando elementos dom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4293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Javascript: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</a:t>
            </a:r>
            <a:r>
              <a:rPr lang="pt-BR" sz="3200" cap="none" dirty="0" err="1">
                <a:highlight>
                  <a:srgbClr val="C0C0C0"/>
                </a:highlight>
              </a:rPr>
              <a:t>document.querySelector</a:t>
            </a:r>
            <a:r>
              <a:rPr lang="pt-BR" sz="3200" cap="none" dirty="0">
                <a:highlight>
                  <a:srgbClr val="C0C0C0"/>
                </a:highlight>
              </a:rPr>
              <a:t>(“#div1”);</a:t>
            </a:r>
            <a:r>
              <a:rPr lang="pt-BR" sz="3200" cap="none" dirty="0"/>
              <a:t> ou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</a:t>
            </a:r>
            <a:r>
              <a:rPr lang="pt-BR" sz="3200" cap="none" dirty="0" err="1">
                <a:highlight>
                  <a:srgbClr val="C0C0C0"/>
                </a:highlight>
              </a:rPr>
              <a:t>document.getElementById</a:t>
            </a:r>
            <a:r>
              <a:rPr lang="pt-BR" sz="3200" cap="none" dirty="0">
                <a:highlight>
                  <a:srgbClr val="C0C0C0"/>
                </a:highlight>
              </a:rPr>
              <a:t>(“div1”);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3200" cap="none" dirty="0">
              <a:highlight>
                <a:srgbClr val="C0C0C0"/>
              </a:highlight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 err="1"/>
              <a:t>jquery</a:t>
            </a:r>
            <a:r>
              <a:rPr lang="pt-BR" sz="3200" dirty="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</a:t>
            </a:r>
            <a:r>
              <a:rPr lang="pt-BR" sz="3200" cap="none" dirty="0">
                <a:highlight>
                  <a:srgbClr val="C0C0C0"/>
                </a:highlight>
              </a:rPr>
              <a:t>$(“#div1”)</a:t>
            </a:r>
          </a:p>
        </p:txBody>
      </p:sp>
    </p:spTree>
    <p:extLst>
      <p:ext uri="{BB962C8B-B14F-4D97-AF65-F5344CB8AC3E}">
        <p14:creationId xmlns:p14="http://schemas.microsoft.com/office/powerpoint/2010/main" val="23151112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/>
              <a:t>Adicionando estilos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618" y="1895912"/>
            <a:ext cx="11747382" cy="4706224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pt-BR" sz="3000" dirty="0"/>
              <a:t>Javascript: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 cap="none" dirty="0"/>
              <a:t>	</a:t>
            </a:r>
            <a:r>
              <a:rPr lang="pt-BR" sz="3200" cap="none" dirty="0" err="1">
                <a:highlight>
                  <a:srgbClr val="C0C0C0"/>
                </a:highlight>
              </a:rPr>
              <a:t>document.getElementById</a:t>
            </a:r>
            <a:r>
              <a:rPr lang="pt-BR" sz="3200" cap="none" dirty="0">
                <a:highlight>
                  <a:srgbClr val="C0C0C0"/>
                </a:highlight>
              </a:rPr>
              <a:t>('</a:t>
            </a:r>
            <a:r>
              <a:rPr lang="pt-BR" sz="3200" cap="none" dirty="0" err="1">
                <a:highlight>
                  <a:srgbClr val="C0C0C0"/>
                </a:highlight>
              </a:rPr>
              <a:t>myDiv</a:t>
            </a:r>
            <a:r>
              <a:rPr lang="pt-BR" sz="3200" cap="none" dirty="0">
                <a:highlight>
                  <a:srgbClr val="C0C0C0"/>
                </a:highlight>
              </a:rPr>
              <a:t>’).</a:t>
            </a:r>
            <a:r>
              <a:rPr lang="pt-BR" sz="3200" cap="none" dirty="0" err="1">
                <a:highlight>
                  <a:srgbClr val="C0C0C0"/>
                </a:highlight>
              </a:rPr>
              <a:t>style.background</a:t>
            </a:r>
            <a:r>
              <a:rPr lang="pt-BR" sz="3200" cap="none" dirty="0">
                <a:highlight>
                  <a:srgbClr val="C0C0C0"/>
                </a:highlight>
              </a:rPr>
              <a:t>="#FFF“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pt-BR" sz="3200" cap="none" dirty="0"/>
              <a:t>	</a:t>
            </a:r>
            <a:r>
              <a:rPr lang="pt-BR" sz="3200" cap="none" dirty="0" err="1">
                <a:highlight>
                  <a:srgbClr val="C0C0C0"/>
                </a:highlight>
              </a:rPr>
              <a:t>document.getElementById</a:t>
            </a:r>
            <a:r>
              <a:rPr lang="pt-BR" sz="3200" cap="none" dirty="0">
                <a:highlight>
                  <a:srgbClr val="C0C0C0"/>
                </a:highlight>
              </a:rPr>
              <a:t>(‘</a:t>
            </a:r>
            <a:r>
              <a:rPr lang="pt-BR" sz="3200" cap="none" dirty="0" err="1">
                <a:highlight>
                  <a:srgbClr val="C0C0C0"/>
                </a:highlight>
              </a:rPr>
              <a:t>myDiv</a:t>
            </a:r>
            <a:r>
              <a:rPr lang="pt-BR" sz="3200" cap="none" dirty="0">
                <a:highlight>
                  <a:srgbClr val="C0C0C0"/>
                </a:highlight>
              </a:rPr>
              <a:t>’).</a:t>
            </a:r>
            <a:r>
              <a:rPr lang="pt-BR" sz="3200" cap="none" dirty="0" err="1">
                <a:highlight>
                  <a:srgbClr val="C0C0C0"/>
                </a:highlight>
              </a:rPr>
              <a:t>style.cssText</a:t>
            </a:r>
            <a:r>
              <a:rPr lang="pt-BR" sz="3200" cap="none" dirty="0">
                <a:highlight>
                  <a:srgbClr val="C0C0C0"/>
                </a:highlight>
              </a:rPr>
              <a:t> += `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pt-BR" sz="3200" cap="none" dirty="0"/>
              <a:t>					</a:t>
            </a:r>
            <a:r>
              <a:rPr lang="pt-BR" sz="3200" cap="none" dirty="0" err="1">
                <a:highlight>
                  <a:srgbClr val="C0C0C0"/>
                </a:highlight>
              </a:rPr>
              <a:t>font-size</a:t>
            </a:r>
            <a:r>
              <a:rPr lang="pt-BR" sz="3200" cap="none" dirty="0">
                <a:highlight>
                  <a:srgbClr val="C0C0C0"/>
                </a:highlight>
              </a:rPr>
              <a:t>: 30px, color: </a:t>
            </a:r>
            <a:r>
              <a:rPr lang="pt-BR" sz="3200" cap="none" dirty="0" err="1">
                <a:highlight>
                  <a:srgbClr val="C0C0C0"/>
                </a:highlight>
              </a:rPr>
              <a:t>red</a:t>
            </a:r>
            <a:r>
              <a:rPr lang="pt-BR" sz="3200" cap="none" dirty="0">
                <a:highlight>
                  <a:srgbClr val="C0C0C0"/>
                </a:highlight>
              </a:rPr>
              <a:t>`;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pt-BR" sz="3000" dirty="0" err="1"/>
              <a:t>jquery</a:t>
            </a:r>
            <a:r>
              <a:rPr lang="pt-BR" sz="3000" dirty="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 cap="none" dirty="0"/>
              <a:t>	</a:t>
            </a:r>
            <a:r>
              <a:rPr lang="pt-BR" sz="3200" cap="none" dirty="0">
                <a:highlight>
                  <a:srgbClr val="C0C0C0"/>
                </a:highlight>
              </a:rPr>
              <a:t>$('#myDiv').</a:t>
            </a:r>
            <a:r>
              <a:rPr lang="pt-BR" sz="3200" cap="none" dirty="0" err="1">
                <a:highlight>
                  <a:srgbClr val="C0C0C0"/>
                </a:highlight>
              </a:rPr>
              <a:t>css</a:t>
            </a:r>
            <a:r>
              <a:rPr lang="pt-BR" sz="3200" cap="none" dirty="0">
                <a:highlight>
                  <a:srgbClr val="C0C0C0"/>
                </a:highlight>
              </a:rPr>
              <a:t>(‘</a:t>
            </a:r>
            <a:r>
              <a:rPr lang="pt-BR" sz="3200" cap="none" dirty="0" err="1">
                <a:highlight>
                  <a:srgbClr val="C0C0C0"/>
                </a:highlight>
              </a:rPr>
              <a:t>background','#FFF</a:t>
            </a:r>
            <a:r>
              <a:rPr lang="pt-BR" sz="3200" cap="none" dirty="0">
                <a:highlight>
                  <a:srgbClr val="C0C0C0"/>
                </a:highlight>
              </a:rPr>
              <a:t>’);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>
                <a:highlight>
                  <a:srgbClr val="C0C0C0"/>
                </a:highlight>
              </a:rPr>
              <a:t>	$(‘#</a:t>
            </a:r>
            <a:r>
              <a:rPr lang="pt-BR" sz="3200" cap="none" dirty="0" err="1">
                <a:highlight>
                  <a:srgbClr val="C0C0C0"/>
                </a:highlight>
              </a:rPr>
              <a:t>myDiv</a:t>
            </a:r>
            <a:r>
              <a:rPr lang="pt-BR" sz="3200" cap="none" dirty="0">
                <a:highlight>
                  <a:srgbClr val="C0C0C0"/>
                </a:highlight>
              </a:rPr>
              <a:t>’).</a:t>
            </a:r>
            <a:r>
              <a:rPr lang="pt-BR" sz="3200" cap="none" dirty="0" err="1">
                <a:highlight>
                  <a:srgbClr val="C0C0C0"/>
                </a:highlight>
              </a:rPr>
              <a:t>css</a:t>
            </a:r>
            <a:r>
              <a:rPr lang="pt-BR" sz="3200" cap="none" dirty="0">
                <a:highlight>
                  <a:srgbClr val="C0C0C0"/>
                </a:highlight>
              </a:rPr>
              <a:t>({</a:t>
            </a:r>
            <a:r>
              <a:rPr lang="pt-BR" sz="3200" cap="none" dirty="0" err="1">
                <a:highlight>
                  <a:srgbClr val="C0C0C0"/>
                </a:highlight>
              </a:rPr>
              <a:t>font-size</a:t>
            </a:r>
            <a:r>
              <a:rPr lang="pt-BR" sz="3200" cap="none" dirty="0">
                <a:highlight>
                  <a:srgbClr val="C0C0C0"/>
                </a:highlight>
              </a:rPr>
              <a:t>: ‘30px’, color: ‘</a:t>
            </a:r>
            <a:r>
              <a:rPr lang="pt-BR" sz="3200" cap="none" dirty="0" err="1">
                <a:highlight>
                  <a:srgbClr val="C0C0C0"/>
                </a:highlight>
              </a:rPr>
              <a:t>red</a:t>
            </a:r>
            <a:r>
              <a:rPr lang="pt-BR" sz="3200" cap="none" dirty="0">
                <a:highlight>
                  <a:srgbClr val="C0C0C0"/>
                </a:highlight>
              </a:rPr>
              <a:t>’});</a:t>
            </a:r>
          </a:p>
        </p:txBody>
      </p:sp>
    </p:spTree>
    <p:extLst>
      <p:ext uri="{BB962C8B-B14F-4D97-AF65-F5344CB8AC3E}">
        <p14:creationId xmlns:p14="http://schemas.microsoft.com/office/powerpoint/2010/main" val="5003166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/>
              <a:t>Chamada de eventos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1686188"/>
            <a:ext cx="12192000" cy="4915948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pt-BR" sz="3000" dirty="0"/>
              <a:t>Javascript:</a:t>
            </a:r>
          </a:p>
          <a:p>
            <a:pPr marL="914400" lvl="2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pt-BR" sz="3000" cap="none" dirty="0" err="1">
                <a:highlight>
                  <a:srgbClr val="C0C0C0"/>
                </a:highlight>
              </a:rPr>
              <a:t>document.getElementById</a:t>
            </a:r>
            <a:r>
              <a:rPr lang="pt-BR" sz="3000" cap="none" dirty="0">
                <a:highlight>
                  <a:srgbClr val="C0C0C0"/>
                </a:highlight>
              </a:rPr>
              <a:t>(“</a:t>
            </a:r>
            <a:r>
              <a:rPr lang="pt-BR" sz="3000" cap="none" dirty="0" err="1">
                <a:highlight>
                  <a:srgbClr val="C0C0C0"/>
                </a:highlight>
              </a:rPr>
              <a:t>btnOK</a:t>
            </a:r>
            <a:r>
              <a:rPr lang="pt-BR" sz="3000" cap="none" dirty="0">
                <a:highlight>
                  <a:srgbClr val="C0C0C0"/>
                </a:highlight>
              </a:rPr>
              <a:t>").</a:t>
            </a:r>
            <a:r>
              <a:rPr lang="pt-BR" sz="3000" cap="none" dirty="0" err="1">
                <a:highlight>
                  <a:srgbClr val="C0C0C0"/>
                </a:highlight>
              </a:rPr>
              <a:t>addEventListener</a:t>
            </a:r>
            <a:r>
              <a:rPr lang="pt-BR" sz="3000" cap="none" dirty="0">
                <a:highlight>
                  <a:srgbClr val="C0C0C0"/>
                </a:highlight>
              </a:rPr>
              <a:t>("click”, </a:t>
            </a:r>
            <a:r>
              <a:rPr lang="pt-BR" sz="3000" cap="none" dirty="0" err="1">
                <a:highlight>
                  <a:srgbClr val="C0C0C0"/>
                </a:highlight>
              </a:rPr>
              <a:t>function</a:t>
            </a:r>
            <a:r>
              <a:rPr lang="pt-BR" sz="3000" cap="none" dirty="0">
                <a:highlight>
                  <a:srgbClr val="C0C0C0"/>
                </a:highlight>
              </a:rPr>
              <a:t> () {   </a:t>
            </a:r>
          </a:p>
          <a:p>
            <a:pPr marL="914400" lvl="2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pt-BR" sz="3000" cap="none" dirty="0">
                <a:highlight>
                  <a:srgbClr val="C0C0C0"/>
                </a:highlight>
              </a:rPr>
              <a:t>	//chama a ação do evento	</a:t>
            </a:r>
          </a:p>
          <a:p>
            <a:pPr marL="914400" lvl="2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pt-BR" sz="3000" cap="none" dirty="0">
                <a:highlight>
                  <a:srgbClr val="C0C0C0"/>
                </a:highlight>
              </a:rPr>
              <a:t>});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pt-BR" sz="3000" dirty="0" err="1"/>
              <a:t>jquery</a:t>
            </a:r>
            <a:r>
              <a:rPr lang="pt-BR" sz="3000" dirty="0"/>
              <a:t>: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pt-BR" sz="3200" cap="none" dirty="0"/>
              <a:t>	</a:t>
            </a:r>
            <a:r>
              <a:rPr lang="pt-BR" sz="3000" cap="none" dirty="0">
                <a:highlight>
                  <a:srgbClr val="C0C0C0"/>
                </a:highlight>
              </a:rPr>
              <a:t>$(“#</a:t>
            </a:r>
            <a:r>
              <a:rPr lang="pt-BR" sz="3000" cap="none" dirty="0" err="1">
                <a:highlight>
                  <a:srgbClr val="C0C0C0"/>
                </a:highlight>
              </a:rPr>
              <a:t>btnOK</a:t>
            </a:r>
            <a:r>
              <a:rPr lang="pt-BR" sz="3000" cap="none" dirty="0">
                <a:highlight>
                  <a:srgbClr val="C0C0C0"/>
                </a:highlight>
              </a:rPr>
              <a:t>”).click(</a:t>
            </a:r>
            <a:r>
              <a:rPr lang="pt-BR" sz="3000" cap="none" dirty="0" err="1">
                <a:highlight>
                  <a:srgbClr val="C0C0C0"/>
                </a:highlight>
              </a:rPr>
              <a:t>function</a:t>
            </a:r>
            <a:r>
              <a:rPr lang="pt-BR" sz="3000" cap="none" dirty="0">
                <a:highlight>
                  <a:srgbClr val="C0C0C0"/>
                </a:highlight>
              </a:rPr>
              <a:t>() {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pt-BR" sz="3000" cap="none" dirty="0"/>
              <a:t>	</a:t>
            </a:r>
            <a:r>
              <a:rPr lang="pt-BR" sz="3000" cap="none" dirty="0">
                <a:highlight>
                  <a:srgbClr val="C0C0C0"/>
                </a:highlight>
              </a:rPr>
              <a:t>	//chama a ação do evento</a:t>
            </a:r>
          </a:p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pt-BR" sz="3000" cap="none" dirty="0"/>
              <a:t>	</a:t>
            </a:r>
            <a:r>
              <a:rPr lang="pt-BR" sz="3000" cap="none" dirty="0">
                <a:highlight>
                  <a:srgbClr val="C0C0C0"/>
                </a:highlight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640735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 fontScale="90000"/>
          </a:bodyPr>
          <a:lstStyle/>
          <a:p>
            <a:r>
              <a:rPr lang="pt-BR" sz="5300" dirty="0"/>
              <a:t>HTML</a:t>
            </a:r>
            <a:r>
              <a:rPr lang="pt-BR" sz="4800" dirty="0"/>
              <a:t> </a:t>
            </a:r>
            <a:br>
              <a:rPr lang="pt-BR" sz="4800" dirty="0"/>
            </a:br>
            <a:r>
              <a:rPr lang="pt-BR" dirty="0"/>
              <a:t>(</a:t>
            </a:r>
            <a:r>
              <a:rPr lang="pt-BR" dirty="0" err="1"/>
              <a:t>HyperText</a:t>
            </a:r>
            <a:r>
              <a:rPr lang="pt-BR" dirty="0"/>
              <a:t> Markup </a:t>
            </a:r>
            <a:r>
              <a:rPr lang="pt-BR" dirty="0" err="1"/>
              <a:t>Language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399251"/>
            <a:ext cx="9205519" cy="3840230"/>
          </a:xfrm>
        </p:spPr>
        <p:txBody>
          <a:bodyPr>
            <a:normAutofit/>
          </a:bodyPr>
          <a:lstStyle/>
          <a:p>
            <a:r>
              <a:rPr lang="pt-BR" sz="3200" dirty="0"/>
              <a:t>CRIADA EM 1991, POR Tim Berners-Lee</a:t>
            </a:r>
          </a:p>
          <a:p>
            <a:r>
              <a:rPr lang="pt-BR" sz="3200" dirty="0"/>
              <a:t>LINGUAGEM DE MARCAÇÃO</a:t>
            </a:r>
          </a:p>
          <a:p>
            <a:r>
              <a:rPr lang="pt-BR" sz="3200" dirty="0"/>
              <a:t>VERSÃO ATUAL HTML 5.3</a:t>
            </a:r>
          </a:p>
        </p:txBody>
      </p:sp>
    </p:spTree>
    <p:extLst>
      <p:ext uri="{BB962C8B-B14F-4D97-AF65-F5344CB8AC3E}">
        <p14:creationId xmlns:p14="http://schemas.microsoft.com/office/powerpoint/2010/main" val="31701314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491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/>
              <a:t>Animações com </a:t>
            </a:r>
            <a:r>
              <a:rPr lang="pt-BR" sz="4800" dirty="0" err="1"/>
              <a:t>jquery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661021" y="1686188"/>
            <a:ext cx="4231780" cy="4781724"/>
          </a:xfrm>
        </p:spPr>
        <p:txBody>
          <a:bodyPr>
            <a:normAutofit/>
          </a:bodyPr>
          <a:lstStyle/>
          <a:p>
            <a:pPr>
              <a:lnSpc>
                <a:spcPts val="3200"/>
              </a:lnSpc>
              <a:spcBef>
                <a:spcPts val="0"/>
              </a:spcBef>
              <a:spcAft>
                <a:spcPts val="1200"/>
              </a:spcAft>
            </a:pPr>
            <a:r>
              <a:rPr lang="pt-BR" sz="3200" cap="none" dirty="0"/>
              <a:t>TIPOS DE ANIMAÇÕES</a:t>
            </a:r>
          </a:p>
          <a:p>
            <a:pPr lvl="1">
              <a:lnSpc>
                <a:spcPts val="32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3000" cap="none" dirty="0" err="1"/>
              <a:t>animate</a:t>
            </a:r>
            <a:r>
              <a:rPr lang="pt-BR" sz="3000" cap="none" dirty="0"/>
              <a:t>()</a:t>
            </a:r>
          </a:p>
          <a:p>
            <a:pPr lvl="1">
              <a:lnSpc>
                <a:spcPts val="32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3000" cap="none" dirty="0" err="1"/>
              <a:t>queue</a:t>
            </a:r>
            <a:r>
              <a:rPr lang="pt-BR" sz="3000" cap="none" dirty="0"/>
              <a:t>()</a:t>
            </a:r>
          </a:p>
          <a:p>
            <a:pPr lvl="1">
              <a:lnSpc>
                <a:spcPts val="32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3000" cap="none" dirty="0"/>
              <a:t>stop()</a:t>
            </a:r>
          </a:p>
          <a:p>
            <a:pPr lvl="1">
              <a:lnSpc>
                <a:spcPts val="32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3000" cap="none" dirty="0" err="1"/>
              <a:t>fadeIn</a:t>
            </a:r>
            <a:r>
              <a:rPr lang="pt-BR" sz="3000" cap="none" dirty="0"/>
              <a:t>()</a:t>
            </a:r>
          </a:p>
          <a:p>
            <a:pPr lvl="1">
              <a:lnSpc>
                <a:spcPts val="32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3000" cap="none" dirty="0" err="1"/>
              <a:t>fadeOut</a:t>
            </a:r>
            <a:r>
              <a:rPr lang="pt-BR" sz="3000" cap="none" dirty="0"/>
              <a:t>()</a:t>
            </a:r>
          </a:p>
          <a:p>
            <a:pPr lvl="1">
              <a:lnSpc>
                <a:spcPts val="32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3000" cap="none" dirty="0" err="1"/>
              <a:t>fadeTo</a:t>
            </a:r>
            <a:r>
              <a:rPr lang="pt-BR" sz="3000" cap="none" dirty="0"/>
              <a:t>()</a:t>
            </a:r>
          </a:p>
          <a:p>
            <a:pPr lvl="1">
              <a:lnSpc>
                <a:spcPts val="32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3000" cap="none" dirty="0" err="1"/>
              <a:t>fadeToggle</a:t>
            </a:r>
            <a:r>
              <a:rPr lang="pt-BR" sz="3000" cap="none" dirty="0"/>
              <a:t>()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D371ED5E-E12A-8DF5-BD9C-8C3D26A0AF9E}"/>
              </a:ext>
            </a:extLst>
          </p:cNvPr>
          <p:cNvSpPr txBox="1">
            <a:spLocks/>
          </p:cNvSpPr>
          <p:nvPr/>
        </p:nvSpPr>
        <p:spPr>
          <a:xfrm>
            <a:off x="6469623" y="1686188"/>
            <a:ext cx="4231780" cy="44293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ts val="32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pt-BR" sz="3000" cap="none" dirty="0"/>
          </a:p>
          <a:p>
            <a:pPr lvl="1">
              <a:lnSpc>
                <a:spcPts val="32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3000" cap="none" dirty="0" err="1"/>
              <a:t>hide</a:t>
            </a:r>
            <a:r>
              <a:rPr lang="pt-BR" sz="3000" cap="none" dirty="0"/>
              <a:t>()</a:t>
            </a:r>
          </a:p>
          <a:p>
            <a:pPr lvl="1">
              <a:lnSpc>
                <a:spcPts val="32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3000" cap="none" dirty="0"/>
              <a:t>show()</a:t>
            </a:r>
          </a:p>
          <a:p>
            <a:pPr lvl="1">
              <a:lnSpc>
                <a:spcPts val="32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3000" cap="none" dirty="0" err="1"/>
              <a:t>toggle</a:t>
            </a:r>
            <a:r>
              <a:rPr lang="pt-BR" sz="3000" cap="none" dirty="0"/>
              <a:t>()</a:t>
            </a:r>
          </a:p>
          <a:p>
            <a:pPr lvl="1">
              <a:lnSpc>
                <a:spcPts val="32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3000" cap="none" dirty="0" err="1"/>
              <a:t>slideUp</a:t>
            </a:r>
            <a:r>
              <a:rPr lang="pt-BR" sz="3000" cap="none" dirty="0"/>
              <a:t>()</a:t>
            </a:r>
          </a:p>
          <a:p>
            <a:pPr lvl="1">
              <a:lnSpc>
                <a:spcPts val="32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3000" cap="none" dirty="0" err="1"/>
              <a:t>slideDown</a:t>
            </a:r>
            <a:r>
              <a:rPr lang="pt-BR" sz="3000" cap="none" dirty="0"/>
              <a:t>()</a:t>
            </a:r>
          </a:p>
          <a:p>
            <a:pPr lvl="1">
              <a:lnSpc>
                <a:spcPts val="32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pt-BR" sz="3000" cap="none" dirty="0" err="1"/>
              <a:t>slideToggle</a:t>
            </a:r>
            <a:r>
              <a:rPr lang="pt-BR" sz="3000" cap="none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378594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/>
              <a:t>Animações com </a:t>
            </a:r>
            <a:r>
              <a:rPr lang="pt-BR" sz="4800" dirty="0" err="1"/>
              <a:t>jquery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661020" y="2038524"/>
            <a:ext cx="9616579" cy="4429388"/>
          </a:xfrm>
        </p:spPr>
        <p:txBody>
          <a:bodyPr>
            <a:normAutofit/>
          </a:bodyPr>
          <a:lstStyle/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sz="3200" cap="none" dirty="0"/>
              <a:t>$(</a:t>
            </a:r>
            <a:r>
              <a:rPr lang="en-US" sz="3200" i="1" cap="none" dirty="0"/>
              <a:t>element</a:t>
            </a:r>
            <a:r>
              <a:rPr lang="en-US" sz="3200" cap="none" dirty="0"/>
              <a:t>).animate({ height : ‘200px'},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sz="3200" cap="none" dirty="0"/>
              <a:t>                                350,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sz="3200" cap="none" dirty="0"/>
              <a:t>                                ‘swing’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sz="3200" cap="none" dirty="0"/>
              <a:t>				/*, callback*/);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endParaRPr lang="en-US" sz="3200" cap="none" dirty="0"/>
          </a:p>
          <a:p>
            <a:pPr marL="0" indent="0">
              <a:lnSpc>
                <a:spcPts val="3200"/>
              </a:lnSpc>
              <a:spcBef>
                <a:spcPts val="0"/>
              </a:spcBef>
              <a:buNone/>
            </a:pPr>
            <a:r>
              <a:rPr lang="en-US" sz="3200" cap="none" dirty="0"/>
              <a:t>$(</a:t>
            </a:r>
            <a:r>
              <a:rPr lang="en-US" sz="3200" i="1" cap="none" dirty="0"/>
              <a:t>element</a:t>
            </a:r>
            <a:r>
              <a:rPr lang="en-US" sz="3200" cap="none" dirty="0"/>
              <a:t>).</a:t>
            </a:r>
            <a:r>
              <a:rPr lang="en-US" sz="3200" cap="none" dirty="0" err="1"/>
              <a:t>fadeIn</a:t>
            </a:r>
            <a:r>
              <a:rPr lang="en-US" sz="3200" cap="none" dirty="0"/>
              <a:t>(500);</a:t>
            </a:r>
            <a:endParaRPr lang="pt-BR" sz="3200" cap="none" dirty="0"/>
          </a:p>
        </p:txBody>
      </p:sp>
    </p:spTree>
    <p:extLst>
      <p:ext uri="{BB962C8B-B14F-4D97-AF65-F5344CB8AC3E}">
        <p14:creationId xmlns:p14="http://schemas.microsoft.com/office/powerpoint/2010/main" val="40422444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2918"/>
            <a:ext cx="12192002" cy="1984982"/>
          </a:xfrm>
        </p:spPr>
        <p:txBody>
          <a:bodyPr>
            <a:normAutofit/>
          </a:bodyPr>
          <a:lstStyle/>
          <a:p>
            <a:r>
              <a:rPr lang="pt-BR" sz="4800" dirty="0"/>
              <a:t>Ajax</a:t>
            </a:r>
            <a:br>
              <a:rPr lang="pt-BR" sz="4800" dirty="0"/>
            </a:br>
            <a:r>
              <a:rPr lang="pt-BR" sz="4000" dirty="0"/>
              <a:t>(</a:t>
            </a:r>
            <a:r>
              <a:rPr lang="pt-BR" sz="4000" dirty="0" err="1"/>
              <a:t>Asynchronous</a:t>
            </a:r>
            <a:r>
              <a:rPr lang="pt-BR" sz="4000" dirty="0"/>
              <a:t> </a:t>
            </a:r>
            <a:r>
              <a:rPr lang="pt-BR" sz="4000" dirty="0" err="1"/>
              <a:t>JavaScript</a:t>
            </a:r>
            <a:r>
              <a:rPr lang="pt-BR" sz="4000" dirty="0"/>
              <a:t> </a:t>
            </a:r>
            <a:r>
              <a:rPr lang="pt-BR" sz="4000" dirty="0" err="1"/>
              <a:t>And</a:t>
            </a:r>
            <a:r>
              <a:rPr lang="pt-BR" sz="4000" dirty="0"/>
              <a:t> XML)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122881" y="2394125"/>
            <a:ext cx="9192820" cy="42009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Permite troca de dados com um servidor sem a necessidade de recarregar toda a página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Diminui trafego entre o servidor, aumentando o desempenho e a velocidade de resposta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5605919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/>
              <a:t>Vantagens do </a:t>
            </a:r>
            <a:r>
              <a:rPr lang="pt-BR" sz="4800" dirty="0" err="1"/>
              <a:t>jquery</a:t>
            </a:r>
            <a:r>
              <a:rPr lang="pt-BR" sz="4800" dirty="0"/>
              <a:t> </a:t>
            </a:r>
            <a:r>
              <a:rPr lang="pt-BR" sz="4800" dirty="0" err="1"/>
              <a:t>ajax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4293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sz="3200" dirty="0"/>
              <a:t>Suporte entre browsers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sz="3200" dirty="0"/>
              <a:t>Métodos simples e fáceis de usar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sz="3200" dirty="0"/>
              <a:t>Diminui a quantidade de código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</a:pPr>
            <a:r>
              <a:rPr lang="pt-BR" sz="3200" dirty="0"/>
              <a:t>Facilita a compreensão do código</a:t>
            </a:r>
          </a:p>
        </p:txBody>
      </p:sp>
    </p:spTree>
    <p:extLst>
      <p:ext uri="{BB962C8B-B14F-4D97-AF65-F5344CB8AC3E}">
        <p14:creationId xmlns:p14="http://schemas.microsoft.com/office/powerpoint/2010/main" val="27214329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typescript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2009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3200" dirty="0"/>
              <a:t>Criado em 2012, pela </a:t>
            </a:r>
            <a:r>
              <a:rPr lang="pt-BR" sz="3200" dirty="0" err="1"/>
              <a:t>microsoft</a:t>
            </a:r>
            <a:endParaRPr lang="pt-BR" sz="3200" dirty="0"/>
          </a:p>
          <a:p>
            <a:r>
              <a:rPr lang="pt-BR" sz="3200" dirty="0"/>
              <a:t>Linguagem de programação orientada a objetos</a:t>
            </a:r>
          </a:p>
          <a:p>
            <a:r>
              <a:rPr lang="pt-BR" sz="3200" dirty="0"/>
              <a:t>VERSÃO ATUAL 4.8.4</a:t>
            </a:r>
          </a:p>
          <a:p>
            <a:r>
              <a:rPr lang="pt-BR" sz="3200" dirty="0" err="1"/>
              <a:t>transpilado</a:t>
            </a:r>
            <a:r>
              <a:rPr lang="pt-BR" sz="3200" dirty="0"/>
              <a:t> para </a:t>
            </a:r>
            <a:r>
              <a:rPr lang="pt-BR" sz="3200" dirty="0" err="1"/>
              <a:t>javascript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51030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/>
              <a:t>Vantagens do </a:t>
            </a:r>
            <a:r>
              <a:rPr lang="pt-BR" sz="4800" dirty="0" err="1"/>
              <a:t>typescript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79803" y="2038524"/>
            <a:ext cx="9390074" cy="44461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Compatibilidade entre navegadores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Beneficia-se dos recursos de ides, como detector de erro de digitação durante a escrita do código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Tipagem estática ajuda na prevenção de erros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Permite construção de projetos complexos e em larga escala</a:t>
            </a:r>
          </a:p>
        </p:txBody>
      </p:sp>
    </p:spTree>
    <p:extLst>
      <p:ext uri="{BB962C8B-B14F-4D97-AF65-F5344CB8AC3E}">
        <p14:creationId xmlns:p14="http://schemas.microsoft.com/office/powerpoint/2010/main" val="28941423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 fontScale="90000"/>
          </a:bodyPr>
          <a:lstStyle/>
          <a:p>
            <a:r>
              <a:rPr lang="pt-BR" sz="4800" dirty="0"/>
              <a:t>Ferramentas que suportam/usam </a:t>
            </a:r>
            <a:r>
              <a:rPr lang="pt-BR" sz="4800" dirty="0" err="1"/>
              <a:t>Typescript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79803" y="2038524"/>
            <a:ext cx="9390074" cy="44461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Angular utiliza o </a:t>
            </a:r>
            <a:r>
              <a:rPr lang="pt-BR" sz="3200" dirty="0" err="1"/>
              <a:t>TypeScript</a:t>
            </a:r>
            <a:r>
              <a:rPr lang="pt-BR" sz="3200" dirty="0"/>
              <a:t>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/>
              <a:t>Vue.js possui suporte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pt-BR" sz="3200" dirty="0" err="1"/>
              <a:t>React</a:t>
            </a:r>
            <a:r>
              <a:rPr lang="pt-BR" sz="3200" dirty="0"/>
              <a:t>, possui </a:t>
            </a:r>
            <a:r>
              <a:rPr lang="pt-BR" sz="3200" dirty="0" err="1"/>
              <a:t>template</a:t>
            </a:r>
            <a:r>
              <a:rPr lang="pt-BR" sz="3200" dirty="0"/>
              <a:t> padrão </a:t>
            </a:r>
            <a:r>
              <a:rPr lang="pt-BR" sz="3200" dirty="0" err="1"/>
              <a:t>js</a:t>
            </a:r>
            <a:r>
              <a:rPr lang="pt-BR" sz="3200" dirty="0"/>
              <a:t>, porem pode ser facilmente adaptado para </a:t>
            </a:r>
            <a:r>
              <a:rPr lang="pt-BR" sz="3200" dirty="0" err="1"/>
              <a:t>ts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5256644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/>
              <a:t>Classe </a:t>
            </a:r>
            <a:r>
              <a:rPr lang="pt-BR" sz="4800" dirty="0" err="1"/>
              <a:t>typescript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1686188"/>
            <a:ext cx="12192000" cy="4915948"/>
          </a:xfrm>
        </p:spPr>
        <p:txBody>
          <a:bodyPr>
            <a:normAutofit/>
          </a:bodyPr>
          <a:lstStyle/>
          <a:p>
            <a:pPr marL="457200" lvl="1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pt-BR" sz="2800" cap="none" dirty="0" err="1"/>
              <a:t>class</a:t>
            </a:r>
            <a:r>
              <a:rPr lang="pt-BR" sz="2800" cap="none" dirty="0"/>
              <a:t> Pessoa {</a:t>
            </a:r>
          </a:p>
          <a:p>
            <a:pPr marL="457200" lvl="1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pt-BR" sz="2800" cap="none" dirty="0"/>
              <a:t>	</a:t>
            </a:r>
            <a:r>
              <a:rPr lang="pt-BR" sz="2800" cap="none" dirty="0" err="1"/>
              <a:t>private</a:t>
            </a:r>
            <a:r>
              <a:rPr lang="pt-BR" sz="2800" cap="none" dirty="0"/>
              <a:t> nome: </a:t>
            </a:r>
            <a:r>
              <a:rPr lang="pt-BR" sz="2800" cap="none" dirty="0" err="1"/>
              <a:t>string</a:t>
            </a:r>
            <a:r>
              <a:rPr lang="pt-BR" sz="2800" cap="none" dirty="0"/>
              <a:t>;</a:t>
            </a:r>
          </a:p>
          <a:p>
            <a:pPr marL="457200" lvl="1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pt-BR" sz="2800" cap="none" dirty="0"/>
              <a:t>	</a:t>
            </a:r>
            <a:r>
              <a:rPr lang="pt-BR" sz="2800" cap="none" dirty="0" err="1"/>
              <a:t>private</a:t>
            </a:r>
            <a:r>
              <a:rPr lang="pt-BR" sz="2800" cap="none" dirty="0"/>
              <a:t> idade: </a:t>
            </a:r>
            <a:r>
              <a:rPr lang="pt-BR" sz="2800" cap="none" dirty="0" err="1"/>
              <a:t>number</a:t>
            </a:r>
            <a:r>
              <a:rPr lang="pt-BR" sz="2800" cap="none" dirty="0"/>
              <a:t>;</a:t>
            </a:r>
          </a:p>
          <a:p>
            <a:pPr marL="457200" lvl="1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pt-BR" sz="2800" cap="none" dirty="0"/>
              <a:t>	</a:t>
            </a:r>
          </a:p>
          <a:p>
            <a:pPr marL="457200" lvl="1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pt-BR" sz="2800" cap="none" dirty="0"/>
              <a:t>	</a:t>
            </a:r>
            <a:r>
              <a:rPr lang="pt-BR" sz="2800" cap="none" dirty="0" err="1"/>
              <a:t>constructor</a:t>
            </a:r>
            <a:r>
              <a:rPr lang="pt-BR" sz="2800" cap="none" dirty="0"/>
              <a:t>(</a:t>
            </a:r>
            <a:r>
              <a:rPr lang="pt-BR" sz="2800" cap="none" dirty="0" err="1"/>
              <a:t>nome:string</a:t>
            </a:r>
            <a:r>
              <a:rPr lang="pt-BR" sz="2800" cap="none" dirty="0"/>
              <a:t>, </a:t>
            </a:r>
            <a:r>
              <a:rPr lang="pt-BR" sz="2800" cap="none" dirty="0" err="1"/>
              <a:t>idade:number</a:t>
            </a:r>
            <a:r>
              <a:rPr lang="pt-BR" sz="2800" cap="none" dirty="0"/>
              <a:t>){</a:t>
            </a:r>
          </a:p>
          <a:p>
            <a:pPr marL="457200" lvl="1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pt-BR" sz="2800" cap="none" dirty="0"/>
              <a:t>		</a:t>
            </a:r>
            <a:r>
              <a:rPr lang="pt-BR" sz="2800" cap="none" dirty="0" err="1"/>
              <a:t>this</a:t>
            </a:r>
            <a:r>
              <a:rPr lang="pt-BR" sz="2800" cap="none" dirty="0"/>
              <a:t>. nome = nome;</a:t>
            </a:r>
          </a:p>
          <a:p>
            <a:pPr marL="457200" lvl="1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pt-BR" sz="2800" cap="none" dirty="0"/>
              <a:t>		</a:t>
            </a:r>
            <a:r>
              <a:rPr lang="pt-BR" sz="2800" cap="none" dirty="0" err="1"/>
              <a:t>this</a:t>
            </a:r>
            <a:r>
              <a:rPr lang="pt-BR" sz="2800" cap="none" dirty="0"/>
              <a:t>. idade = idade;</a:t>
            </a:r>
          </a:p>
          <a:p>
            <a:pPr marL="457200" lvl="1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pt-BR" sz="2800" cap="none" dirty="0"/>
              <a:t>	};</a:t>
            </a:r>
          </a:p>
          <a:p>
            <a:pPr marL="457200" lvl="1" indent="0">
              <a:lnSpc>
                <a:spcPts val="2800"/>
              </a:lnSpc>
              <a:spcBef>
                <a:spcPts val="0"/>
              </a:spcBef>
              <a:buNone/>
            </a:pPr>
            <a:endParaRPr lang="pt-BR" sz="2800" cap="none" dirty="0"/>
          </a:p>
          <a:p>
            <a:pPr marL="457200" lvl="1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pt-BR" sz="2800" cap="none" dirty="0"/>
              <a:t>	</a:t>
            </a:r>
            <a:r>
              <a:rPr lang="pt-BR" sz="2800" cap="none" dirty="0" err="1"/>
              <a:t>public</a:t>
            </a:r>
            <a:r>
              <a:rPr lang="pt-BR" sz="2800" cap="none" dirty="0"/>
              <a:t> </a:t>
            </a:r>
            <a:r>
              <a:rPr lang="pt-BR" sz="2800" cap="none" dirty="0" err="1"/>
              <a:t>getNome</a:t>
            </a:r>
            <a:r>
              <a:rPr lang="pt-BR" sz="2800" cap="none" dirty="0"/>
              <a:t>():</a:t>
            </a:r>
            <a:r>
              <a:rPr lang="pt-BR" sz="2800" cap="none" dirty="0" err="1"/>
              <a:t>string</a:t>
            </a:r>
            <a:r>
              <a:rPr lang="pt-BR" sz="2800" cap="none" dirty="0"/>
              <a:t>{</a:t>
            </a:r>
          </a:p>
          <a:p>
            <a:pPr marL="457200" lvl="1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pt-BR" sz="2800" cap="none" dirty="0"/>
              <a:t>		</a:t>
            </a:r>
            <a:r>
              <a:rPr lang="pt-BR" sz="2800" cap="none" dirty="0" err="1"/>
              <a:t>return</a:t>
            </a:r>
            <a:r>
              <a:rPr lang="pt-BR" sz="2800" cap="none" dirty="0"/>
              <a:t> </a:t>
            </a:r>
            <a:r>
              <a:rPr lang="pt-BR" sz="2800" cap="none" dirty="0" err="1"/>
              <a:t>this.Nome</a:t>
            </a:r>
            <a:r>
              <a:rPr lang="pt-BR" sz="2800" cap="none" dirty="0"/>
              <a:t>;</a:t>
            </a:r>
          </a:p>
          <a:p>
            <a:pPr marL="457200" lvl="1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pt-BR" sz="2800" cap="none" dirty="0"/>
              <a:t>	};</a:t>
            </a:r>
          </a:p>
          <a:p>
            <a:pPr marL="457200" lvl="1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pt-BR" sz="2800" cap="none" dirty="0"/>
              <a:t>};</a:t>
            </a:r>
            <a:endParaRPr lang="pt-BR" sz="2800" cap="none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204798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9B6BD-2637-5A82-7B34-8C1E7D78FD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AGRADEÇO A TODOS PELA ATENÇÃO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75AC7F-FFF1-7784-A06C-3809121991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7734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Html</a:t>
            </a:r>
            <a:r>
              <a:rPr lang="pt-BR" sz="4800" dirty="0"/>
              <a:t>: </a:t>
            </a:r>
            <a:r>
              <a:rPr lang="pt-BR" sz="4800" dirty="0" err="1"/>
              <a:t>Extrutura</a:t>
            </a:r>
            <a:r>
              <a:rPr lang="pt-BR" sz="4800" dirty="0"/>
              <a:t> base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038524"/>
            <a:ext cx="9205519" cy="420095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dirty="0"/>
              <a:t>&lt;!</a:t>
            </a:r>
            <a:r>
              <a:rPr lang="pt-BR" sz="3200" cap="none" dirty="0"/>
              <a:t>DOCTYPE </a:t>
            </a:r>
            <a:r>
              <a:rPr lang="pt-BR" sz="3200" cap="none" dirty="0" err="1"/>
              <a:t>html</a:t>
            </a:r>
            <a:r>
              <a:rPr lang="pt-BR" sz="3200" cap="none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&lt;</a:t>
            </a:r>
            <a:r>
              <a:rPr lang="pt-BR" sz="3200" cap="none" dirty="0" err="1"/>
              <a:t>html</a:t>
            </a:r>
            <a:r>
              <a:rPr lang="pt-BR" sz="3200" cap="none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&lt;</a:t>
            </a:r>
            <a:r>
              <a:rPr lang="pt-BR" sz="3200" cap="none" dirty="0" err="1"/>
              <a:t>head</a:t>
            </a:r>
            <a:r>
              <a:rPr lang="pt-BR" sz="3200" cap="none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3200" cap="none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&lt;/</a:t>
            </a:r>
            <a:r>
              <a:rPr lang="pt-BR" sz="3200" cap="none" dirty="0" err="1"/>
              <a:t>head</a:t>
            </a:r>
            <a:r>
              <a:rPr lang="pt-BR" sz="3200" cap="none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&lt;body&gt;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pt-BR" sz="3200" cap="none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	&lt;/body&gt;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3200" cap="none" dirty="0"/>
              <a:t>&lt;/</a:t>
            </a:r>
            <a:r>
              <a:rPr lang="pt-BR" sz="3200" cap="none" dirty="0" err="1"/>
              <a:t>html</a:t>
            </a:r>
            <a:r>
              <a:rPr lang="pt-BR" sz="3200" cap="none" dirty="0"/>
              <a:t>&gt;</a:t>
            </a:r>
          </a:p>
          <a:p>
            <a:pPr marL="0" indent="0">
              <a:lnSpc>
                <a:spcPct val="100000"/>
              </a:lnSpc>
              <a:buNone/>
            </a:pPr>
            <a:endParaRPr lang="pt-BR" sz="3200" dirty="0"/>
          </a:p>
          <a:p>
            <a:pPr marL="0" indent="0">
              <a:buNone/>
            </a:pPr>
            <a:endParaRPr lang="pt-BR" sz="3200" dirty="0"/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750748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Html</a:t>
            </a:r>
            <a:r>
              <a:rPr lang="pt-BR" sz="4800" dirty="0"/>
              <a:t>: </a:t>
            </a:r>
            <a:r>
              <a:rPr lang="pt-BR" sz="4800" dirty="0" err="1"/>
              <a:t>Tags</a:t>
            </a:r>
            <a:r>
              <a:rPr lang="pt-BR" sz="4800" dirty="0"/>
              <a:t> estruturais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1" y="2038524"/>
            <a:ext cx="3028426" cy="4200957"/>
          </a:xfrm>
        </p:spPr>
        <p:txBody>
          <a:bodyPr>
            <a:normAutofit/>
          </a:bodyPr>
          <a:lstStyle/>
          <a:p>
            <a:r>
              <a:rPr lang="pt-BR" sz="3200" cap="none" dirty="0"/>
              <a:t>header</a:t>
            </a:r>
          </a:p>
          <a:p>
            <a:r>
              <a:rPr lang="pt-BR" sz="3200" cap="none" dirty="0" err="1"/>
              <a:t>main</a:t>
            </a:r>
            <a:endParaRPr lang="pt-BR" sz="3200" cap="none" dirty="0"/>
          </a:p>
          <a:p>
            <a:r>
              <a:rPr lang="pt-BR" sz="3200" cap="none" dirty="0" err="1"/>
              <a:t>footer</a:t>
            </a:r>
            <a:endParaRPr lang="pt-BR" sz="3200" cap="none" dirty="0"/>
          </a:p>
          <a:p>
            <a:r>
              <a:rPr lang="pt-BR" sz="3200" cap="none" dirty="0" err="1"/>
              <a:t>section</a:t>
            </a:r>
            <a:endParaRPr lang="pt-BR" sz="3200" cap="none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3E09D389-634C-1498-5141-765CA35BFD4E}"/>
              </a:ext>
            </a:extLst>
          </p:cNvPr>
          <p:cNvSpPr txBox="1">
            <a:spLocks/>
          </p:cNvSpPr>
          <p:nvPr/>
        </p:nvSpPr>
        <p:spPr>
          <a:xfrm>
            <a:off x="6736360" y="2038524"/>
            <a:ext cx="3028426" cy="4200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cap="none" dirty="0" err="1"/>
              <a:t>article</a:t>
            </a:r>
            <a:endParaRPr lang="pt-BR" sz="3200" cap="none" dirty="0"/>
          </a:p>
          <a:p>
            <a:r>
              <a:rPr lang="pt-BR" sz="3200" cap="none" dirty="0" err="1"/>
              <a:t>aside</a:t>
            </a:r>
            <a:endParaRPr lang="pt-BR" sz="3200" cap="none" dirty="0"/>
          </a:p>
          <a:p>
            <a:r>
              <a:rPr lang="pt-BR" sz="3200" cap="none" dirty="0" err="1"/>
              <a:t>nav</a:t>
            </a:r>
            <a:endParaRPr lang="pt-BR" sz="3200" cap="none" dirty="0"/>
          </a:p>
          <a:p>
            <a:r>
              <a:rPr lang="pt-BR" sz="3200" cap="none" dirty="0" err="1"/>
              <a:t>div</a:t>
            </a:r>
            <a:endParaRPr lang="pt-BR" sz="3200" cap="none" dirty="0"/>
          </a:p>
        </p:txBody>
      </p:sp>
    </p:spTree>
    <p:extLst>
      <p:ext uri="{BB962C8B-B14F-4D97-AF65-F5344CB8AC3E}">
        <p14:creationId xmlns:p14="http://schemas.microsoft.com/office/powerpoint/2010/main" val="3577152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Html</a:t>
            </a:r>
            <a:r>
              <a:rPr lang="pt-BR" sz="4800" dirty="0"/>
              <a:t>: </a:t>
            </a:r>
            <a:r>
              <a:rPr lang="pt-BR" sz="4800" dirty="0" err="1"/>
              <a:t>Tags</a:t>
            </a:r>
            <a:r>
              <a:rPr lang="pt-BR" sz="4800" dirty="0"/>
              <a:t> de textos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1" y="2038524"/>
            <a:ext cx="3028426" cy="4200957"/>
          </a:xfrm>
        </p:spPr>
        <p:txBody>
          <a:bodyPr>
            <a:normAutofit/>
          </a:bodyPr>
          <a:lstStyle/>
          <a:p>
            <a:r>
              <a:rPr lang="pt-BR" sz="3200" cap="none" dirty="0"/>
              <a:t>h1 – h6</a:t>
            </a:r>
          </a:p>
          <a:p>
            <a:r>
              <a:rPr lang="pt-BR" sz="3200" cap="none" dirty="0"/>
              <a:t>p</a:t>
            </a:r>
          </a:p>
          <a:p>
            <a:r>
              <a:rPr lang="pt-BR" sz="3200" cap="none" dirty="0" err="1"/>
              <a:t>span</a:t>
            </a:r>
            <a:endParaRPr lang="pt-BR" sz="3200" cap="none" dirty="0"/>
          </a:p>
          <a:p>
            <a:r>
              <a:rPr lang="pt-BR" sz="3200" cap="none" dirty="0" err="1"/>
              <a:t>pre</a:t>
            </a:r>
            <a:endParaRPr lang="pt-BR" sz="3200" cap="none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3E09D389-634C-1498-5141-765CA35BFD4E}"/>
              </a:ext>
            </a:extLst>
          </p:cNvPr>
          <p:cNvSpPr txBox="1">
            <a:spLocks/>
          </p:cNvSpPr>
          <p:nvPr/>
        </p:nvSpPr>
        <p:spPr>
          <a:xfrm>
            <a:off x="6736360" y="2038524"/>
            <a:ext cx="3028426" cy="4200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cap="none" dirty="0"/>
              <a:t>b</a:t>
            </a:r>
          </a:p>
          <a:p>
            <a:r>
              <a:rPr lang="pt-BR" sz="3200" cap="none" dirty="0"/>
              <a:t>i</a:t>
            </a:r>
          </a:p>
          <a:p>
            <a:r>
              <a:rPr lang="pt-BR" sz="3200" cap="none" dirty="0" err="1"/>
              <a:t>br</a:t>
            </a:r>
            <a:endParaRPr lang="pt-BR" sz="3200" cap="none" dirty="0"/>
          </a:p>
          <a:p>
            <a:r>
              <a:rPr lang="pt-BR" sz="3200" cap="none" dirty="0" err="1"/>
              <a:t>hr</a:t>
            </a:r>
            <a:endParaRPr lang="pt-BR" sz="3200" cap="none" dirty="0"/>
          </a:p>
        </p:txBody>
      </p:sp>
    </p:spTree>
    <p:extLst>
      <p:ext uri="{BB962C8B-B14F-4D97-AF65-F5344CB8AC3E}">
        <p14:creationId xmlns:p14="http://schemas.microsoft.com/office/powerpoint/2010/main" val="4175060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/>
          </a:bodyPr>
          <a:lstStyle/>
          <a:p>
            <a:r>
              <a:rPr lang="pt-BR" sz="4800" dirty="0" err="1"/>
              <a:t>Html</a:t>
            </a:r>
            <a:r>
              <a:rPr lang="pt-BR" sz="4800" dirty="0"/>
              <a:t>: Outras </a:t>
            </a:r>
            <a:r>
              <a:rPr lang="pt-BR" sz="4800" dirty="0" err="1"/>
              <a:t>tags</a:t>
            </a:r>
            <a:r>
              <a:rPr lang="pt-BR" sz="4800" dirty="0"/>
              <a:t> comuns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1" y="2038524"/>
            <a:ext cx="3028426" cy="4200957"/>
          </a:xfrm>
        </p:spPr>
        <p:txBody>
          <a:bodyPr>
            <a:normAutofit/>
          </a:bodyPr>
          <a:lstStyle/>
          <a:p>
            <a:r>
              <a:rPr lang="pt-BR" sz="3200" cap="none" dirty="0"/>
              <a:t>script</a:t>
            </a:r>
          </a:p>
          <a:p>
            <a:r>
              <a:rPr lang="pt-BR" sz="3200" cap="none" dirty="0" err="1"/>
              <a:t>style</a:t>
            </a:r>
            <a:endParaRPr lang="pt-BR" sz="3200" cap="none" dirty="0"/>
          </a:p>
          <a:p>
            <a:r>
              <a:rPr lang="pt-BR" sz="3200" cap="none" dirty="0"/>
              <a:t>link</a:t>
            </a:r>
          </a:p>
          <a:p>
            <a:r>
              <a:rPr lang="pt-BR" sz="3200" cap="none" dirty="0"/>
              <a:t>a</a:t>
            </a:r>
          </a:p>
          <a:p>
            <a:r>
              <a:rPr lang="pt-BR" sz="3200" cap="none" dirty="0" err="1"/>
              <a:t>Img</a:t>
            </a:r>
            <a:endParaRPr lang="pt-BR" sz="3200" cap="none" dirty="0"/>
          </a:p>
          <a:p>
            <a:pPr marL="0" indent="0">
              <a:buNone/>
            </a:pPr>
            <a:endParaRPr lang="pt-BR" sz="3200" cap="none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3E09D389-634C-1498-5141-765CA35BFD4E}"/>
              </a:ext>
            </a:extLst>
          </p:cNvPr>
          <p:cNvSpPr txBox="1">
            <a:spLocks/>
          </p:cNvSpPr>
          <p:nvPr/>
        </p:nvSpPr>
        <p:spPr>
          <a:xfrm>
            <a:off x="6736360" y="2038524"/>
            <a:ext cx="3028426" cy="4200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cap="none" dirty="0" err="1"/>
              <a:t>Audio</a:t>
            </a:r>
            <a:endParaRPr lang="pt-BR" sz="3200" cap="none" dirty="0"/>
          </a:p>
          <a:p>
            <a:r>
              <a:rPr lang="pt-BR" sz="3200" cap="none" dirty="0" err="1"/>
              <a:t>video</a:t>
            </a:r>
            <a:endParaRPr lang="pt-BR" sz="3200" cap="none" dirty="0"/>
          </a:p>
          <a:p>
            <a:r>
              <a:rPr lang="pt-BR" sz="3200" cap="none" dirty="0" err="1"/>
              <a:t>ol</a:t>
            </a:r>
            <a:endParaRPr lang="pt-BR" sz="3200" cap="none" dirty="0"/>
          </a:p>
          <a:p>
            <a:r>
              <a:rPr lang="pt-BR" sz="3200" cap="none" dirty="0" err="1"/>
              <a:t>ul</a:t>
            </a:r>
            <a:endParaRPr lang="pt-BR" sz="3200" cap="none" dirty="0"/>
          </a:p>
          <a:p>
            <a:r>
              <a:rPr lang="pt-BR" sz="3200" cap="none" dirty="0"/>
              <a:t>li</a:t>
            </a:r>
          </a:p>
        </p:txBody>
      </p:sp>
    </p:spTree>
    <p:extLst>
      <p:ext uri="{BB962C8B-B14F-4D97-AF65-F5344CB8AC3E}">
        <p14:creationId xmlns:p14="http://schemas.microsoft.com/office/powerpoint/2010/main" val="2458659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 fontScale="90000"/>
          </a:bodyPr>
          <a:lstStyle/>
          <a:p>
            <a:r>
              <a:rPr lang="pt-BR" sz="5300" dirty="0"/>
              <a:t>CSS</a:t>
            </a:r>
            <a:r>
              <a:rPr lang="pt-BR" sz="4800" dirty="0"/>
              <a:t> </a:t>
            </a:r>
            <a:br>
              <a:rPr lang="pt-BR" sz="4800" dirty="0"/>
            </a:br>
            <a:r>
              <a:rPr lang="pt-BR" dirty="0"/>
              <a:t>(</a:t>
            </a:r>
            <a:r>
              <a:rPr lang="pt-BR" dirty="0" err="1"/>
              <a:t>Cascading</a:t>
            </a:r>
            <a:r>
              <a:rPr lang="pt-BR" dirty="0"/>
              <a:t> </a:t>
            </a:r>
            <a:r>
              <a:rPr lang="pt-BR" dirty="0" err="1"/>
              <a:t>Style</a:t>
            </a:r>
            <a:r>
              <a:rPr lang="pt-BR" dirty="0"/>
              <a:t> </a:t>
            </a:r>
            <a:r>
              <a:rPr lang="pt-BR" dirty="0" err="1"/>
              <a:t>Sheets</a:t>
            </a:r>
            <a:r>
              <a:rPr lang="pt-BR" dirty="0"/>
              <a:t> 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72080" y="2399251"/>
            <a:ext cx="9205519" cy="3840230"/>
          </a:xfrm>
        </p:spPr>
        <p:txBody>
          <a:bodyPr>
            <a:normAutofit/>
          </a:bodyPr>
          <a:lstStyle/>
          <a:p>
            <a:r>
              <a:rPr lang="pt-BR" sz="3200" dirty="0"/>
              <a:t>proposto EM 1994, POR </a:t>
            </a:r>
            <a:r>
              <a:rPr lang="pt-BR" sz="3200" dirty="0" err="1"/>
              <a:t>Hakon</a:t>
            </a:r>
            <a:r>
              <a:rPr lang="pt-BR" sz="3200" dirty="0"/>
              <a:t> Lie</a:t>
            </a:r>
          </a:p>
          <a:p>
            <a:r>
              <a:rPr lang="pt-BR" sz="3200" dirty="0"/>
              <a:t>Desenvolvido </a:t>
            </a:r>
            <a:r>
              <a:rPr lang="pt-BR" sz="3200"/>
              <a:t>em 1996, </a:t>
            </a:r>
            <a:r>
              <a:rPr lang="pt-BR" sz="3200" dirty="0"/>
              <a:t>pela w3c</a:t>
            </a:r>
          </a:p>
          <a:p>
            <a:r>
              <a:rPr lang="pt-BR" sz="3200" dirty="0"/>
              <a:t>LINGUAGEM DE estilo</a:t>
            </a:r>
          </a:p>
          <a:p>
            <a:r>
              <a:rPr lang="pt-BR" sz="3200" dirty="0"/>
              <a:t>VERSÃO ATUAL css3</a:t>
            </a:r>
          </a:p>
        </p:txBody>
      </p:sp>
    </p:spTree>
    <p:extLst>
      <p:ext uri="{BB962C8B-B14F-4D97-AF65-F5344CB8AC3E}">
        <p14:creationId xmlns:p14="http://schemas.microsoft.com/office/powerpoint/2010/main" val="389602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5963-F278-AA5A-BD6D-D091F5B5F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67670"/>
          </a:xfrm>
        </p:spPr>
        <p:txBody>
          <a:bodyPr>
            <a:normAutofit fontScale="90000"/>
          </a:bodyPr>
          <a:lstStyle/>
          <a:p>
            <a:r>
              <a:rPr lang="pt-BR" sz="5300" dirty="0"/>
              <a:t>Carregando </a:t>
            </a:r>
            <a:r>
              <a:rPr lang="pt-BR" sz="5300" dirty="0" err="1"/>
              <a:t>css</a:t>
            </a:r>
            <a:r>
              <a:rPr lang="pt-BR" sz="5300" dirty="0"/>
              <a:t> dentro do </a:t>
            </a:r>
            <a:r>
              <a:rPr lang="pt-BR" sz="5300" dirty="0" err="1"/>
              <a:t>html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18BE2C-D36D-EA9D-031D-5C5C54A848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399251"/>
            <a:ext cx="12192000" cy="38402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dirty="0"/>
              <a:t>&lt;</a:t>
            </a:r>
            <a:r>
              <a:rPr lang="pt-BR" sz="3200" cap="none" dirty="0"/>
              <a:t>link </a:t>
            </a:r>
            <a:r>
              <a:rPr lang="pt-BR" sz="3200" cap="none" dirty="0" err="1"/>
              <a:t>rel</a:t>
            </a:r>
            <a:r>
              <a:rPr lang="pt-BR" sz="3200" cap="none" dirty="0"/>
              <a:t>=“</a:t>
            </a:r>
            <a:r>
              <a:rPr lang="pt-BR" sz="3200" cap="none" dirty="0" err="1"/>
              <a:t>stylesheet</a:t>
            </a:r>
            <a:r>
              <a:rPr lang="pt-BR" sz="3200" cap="none" dirty="0"/>
              <a:t>” </a:t>
            </a:r>
            <a:r>
              <a:rPr lang="pt-BR" sz="3200" cap="none" dirty="0" err="1"/>
              <a:t>type</a:t>
            </a:r>
            <a:r>
              <a:rPr lang="pt-BR" sz="3200" cap="none" dirty="0"/>
              <a:t>=“</a:t>
            </a:r>
            <a:r>
              <a:rPr lang="pt-BR" sz="3200" cap="none" dirty="0" err="1"/>
              <a:t>text</a:t>
            </a:r>
            <a:r>
              <a:rPr lang="pt-BR" sz="3200" cap="none" dirty="0"/>
              <a:t>/</a:t>
            </a:r>
            <a:r>
              <a:rPr lang="pt-BR" sz="3200" cap="none" dirty="0" err="1"/>
              <a:t>css</a:t>
            </a:r>
            <a:r>
              <a:rPr lang="pt-BR" sz="3200" cap="none" dirty="0"/>
              <a:t>” </a:t>
            </a:r>
            <a:r>
              <a:rPr lang="pt-BR" sz="3200" cap="none" dirty="0" err="1"/>
              <a:t>href</a:t>
            </a:r>
            <a:r>
              <a:rPr lang="pt-BR" sz="3200" cap="none" dirty="0"/>
              <a:t>=“</a:t>
            </a:r>
            <a:r>
              <a:rPr lang="pt-BR" sz="3200" cap="none" dirty="0" err="1"/>
              <a:t>css</a:t>
            </a:r>
            <a:r>
              <a:rPr lang="pt-BR" sz="3200" cap="none" dirty="0"/>
              <a:t>/styles.css” /&gt;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078827909"/>
      </p:ext>
    </p:extLst>
  </p:cSld>
  <p:clrMapOvr>
    <a:masterClrMapping/>
  </p:clrMapOvr>
</p:sld>
</file>

<file path=ppt/theme/theme1.xml><?xml version="1.0" encoding="utf-8"?>
<a:theme xmlns:a="http://schemas.openxmlformats.org/drawingml/2006/main" name="Gotícula">
  <a:themeElements>
    <a:clrScheme name="Gotícul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tícul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ícul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TM04033925[[fn=Gotícula]]</Template>
  <TotalTime>972</TotalTime>
  <Words>1279</Words>
  <Application>Microsoft Office PowerPoint</Application>
  <PresentationFormat>Widescreen</PresentationFormat>
  <Paragraphs>254</Paragraphs>
  <Slides>38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43" baseType="lpstr">
      <vt:lpstr>Arial</vt:lpstr>
      <vt:lpstr>Arial Unicode MS</vt:lpstr>
      <vt:lpstr>Tw Cen MT</vt:lpstr>
      <vt:lpstr>Wingdings</vt:lpstr>
      <vt:lpstr>Gotícula</vt:lpstr>
      <vt:lpstr>INTRODUÇÃO A FRONT-END</vt:lpstr>
      <vt:lpstr>conteúdos</vt:lpstr>
      <vt:lpstr>HTML  (HyperText Markup Language)</vt:lpstr>
      <vt:lpstr>Html: Extrutura base</vt:lpstr>
      <vt:lpstr>Html: Tags estruturais</vt:lpstr>
      <vt:lpstr>Html: Tags de textos</vt:lpstr>
      <vt:lpstr>Html: Outras tags comuns</vt:lpstr>
      <vt:lpstr>CSS  (Cascading Style Sheets )</vt:lpstr>
      <vt:lpstr>Carregando css dentro do html</vt:lpstr>
      <vt:lpstr>Css: selecionando elementos</vt:lpstr>
      <vt:lpstr>Css: selecionando classes</vt:lpstr>
      <vt:lpstr>Css: selecionando ids</vt:lpstr>
      <vt:lpstr>Css: selecionando estados</vt:lpstr>
      <vt:lpstr>javascript</vt:lpstr>
      <vt:lpstr>Js: variáveis</vt:lpstr>
      <vt:lpstr>Js: tipos de dados</vt:lpstr>
      <vt:lpstr>Js: declarando variáveis</vt:lpstr>
      <vt:lpstr>Js: constantes</vt:lpstr>
      <vt:lpstr>Js: arrays</vt:lpstr>
      <vt:lpstr>Js: declarando funções</vt:lpstr>
      <vt:lpstr>Js: chamando funções</vt:lpstr>
      <vt:lpstr>Js: objetos</vt:lpstr>
      <vt:lpstr>Js: objetos</vt:lpstr>
      <vt:lpstr>Carregando js dentro do html</vt:lpstr>
      <vt:lpstr>jquery</vt:lpstr>
      <vt:lpstr>Finalidades do jquery</vt:lpstr>
      <vt:lpstr>Selecionando elementos dom</vt:lpstr>
      <vt:lpstr>Adicionando estilos</vt:lpstr>
      <vt:lpstr>Chamada de eventos</vt:lpstr>
      <vt:lpstr>Animações com jquery</vt:lpstr>
      <vt:lpstr>Animações com jquery</vt:lpstr>
      <vt:lpstr>Ajax (Asynchronous JavaScript And XML)</vt:lpstr>
      <vt:lpstr>Vantagens do jquery ajax</vt:lpstr>
      <vt:lpstr>typescript</vt:lpstr>
      <vt:lpstr>Vantagens do typescript</vt:lpstr>
      <vt:lpstr>Ferramentas que suportam/usam Typescript</vt:lpstr>
      <vt:lpstr>Classe typescript</vt:lpstr>
      <vt:lpstr>AGRADEÇO A TODOS PELA ATENÇÃO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 FRONT-END</dc:title>
  <dc:creator>Júlio C. R. de Oliveira</dc:creator>
  <cp:lastModifiedBy>Júlio C. R. de Oliveira</cp:lastModifiedBy>
  <cp:revision>16</cp:revision>
  <dcterms:created xsi:type="dcterms:W3CDTF">2022-10-15T21:19:14Z</dcterms:created>
  <dcterms:modified xsi:type="dcterms:W3CDTF">2022-11-02T02:33:43Z</dcterms:modified>
</cp:coreProperties>
</file>