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Viga"/>
      <p:regular r:id="rId22"/>
    </p:embeddedFont>
    <p:embeddedFont>
      <p:font typeface="Fira Sans"/>
      <p:regular r:id="rId23"/>
      <p:bold r:id="rId24"/>
      <p:italic r:id="rId25"/>
      <p:boldItalic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Viga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63e7ddb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863e7ddb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863e7ddb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863e7ddb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863e7ddba_0_17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863e7ddba_0_17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76915f5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76915f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76915f5b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76915f5b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76915f5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76915f5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76915f5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76915f5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f2afb5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f2afb5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63e7ddba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863e7ddba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76915f5b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76915f5b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63e7dd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863e7dd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16" name="Google Shape;116;p14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23" name="Google Shape;123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31" name="Google Shape;131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59" name="Google Shape;159;p17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63" name="Google Shape;163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75" name="Google Shape;175;p18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0" name="Google Shape;180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6" name="Google Shape;186;p20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87" name="Google Shape;187;p20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4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01" name="Google Shape;201;p24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04" name="Google Shape;204;p24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hasCustomPrompt="1"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hasCustomPrompt="1"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16" name="Google Shape;216;p25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19" name="Google Shape;219;p25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23" name="Google Shape;223;p26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26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28" name="Google Shape;228;p26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27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hasCustomPrompt="1"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hasCustomPrompt="1"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" name="Google Shape;38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2" name="Google Shape;42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47" name="Google Shape;47;p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" name="Google Shape;55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0" name="Google Shape;60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1" name="Google Shape;61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64" name="Google Shape;64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ctrTitle"/>
          </p:nvPr>
        </p:nvSpPr>
        <p:spPr>
          <a:xfrm>
            <a:off x="817850" y="672350"/>
            <a:ext cx="4776000" cy="25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Gestão de cadastro e  acesso por meio do passaporte vacinal</a:t>
            </a:r>
            <a:endParaRPr sz="4100"/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817850" y="3157850"/>
            <a:ext cx="36606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Equipe: Renan Ribeiro, Julio César, João Pedro, Diego Holanda</a:t>
            </a:r>
            <a:endParaRPr/>
          </a:p>
        </p:txBody>
      </p:sp>
      <p:grpSp>
        <p:nvGrpSpPr>
          <p:cNvPr id="252" name="Google Shape;252;p31"/>
          <p:cNvGrpSpPr/>
          <p:nvPr/>
        </p:nvGrpSpPr>
        <p:grpSpPr>
          <a:xfrm>
            <a:off x="4931556" y="1167180"/>
            <a:ext cx="3629048" cy="2814986"/>
            <a:chOff x="4931556" y="1167180"/>
            <a:chExt cx="3629048" cy="2814986"/>
          </a:xfrm>
        </p:grpSpPr>
        <p:sp>
          <p:nvSpPr>
            <p:cNvPr id="253" name="Google Shape;253;p31"/>
            <p:cNvSpPr/>
            <p:nvPr/>
          </p:nvSpPr>
          <p:spPr>
            <a:xfrm>
              <a:off x="4931556" y="1167180"/>
              <a:ext cx="3629048" cy="2814986"/>
            </a:xfrm>
            <a:custGeom>
              <a:rect b="b" l="l" r="r" t="t"/>
              <a:pathLst>
                <a:path extrusionOk="0" h="24918" w="32124">
                  <a:moveTo>
                    <a:pt x="11104" y="0"/>
                  </a:moveTo>
                  <a:cubicBezTo>
                    <a:pt x="3906" y="0"/>
                    <a:pt x="867" y="7920"/>
                    <a:pt x="398" y="13957"/>
                  </a:cubicBezTo>
                  <a:cubicBezTo>
                    <a:pt x="230" y="16130"/>
                    <a:pt x="1" y="18417"/>
                    <a:pt x="857" y="20486"/>
                  </a:cubicBezTo>
                  <a:cubicBezTo>
                    <a:pt x="1797" y="22794"/>
                    <a:pt x="3949" y="24006"/>
                    <a:pt x="6352" y="24528"/>
                  </a:cubicBezTo>
                  <a:cubicBezTo>
                    <a:pt x="7343" y="24747"/>
                    <a:pt x="8345" y="24827"/>
                    <a:pt x="9350" y="24827"/>
                  </a:cubicBezTo>
                  <a:cubicBezTo>
                    <a:pt x="11279" y="24827"/>
                    <a:pt x="13221" y="24533"/>
                    <a:pt x="15137" y="24361"/>
                  </a:cubicBezTo>
                  <a:cubicBezTo>
                    <a:pt x="15867" y="24293"/>
                    <a:pt x="16593" y="24240"/>
                    <a:pt x="17320" y="24240"/>
                  </a:cubicBezTo>
                  <a:cubicBezTo>
                    <a:pt x="17925" y="24240"/>
                    <a:pt x="18531" y="24277"/>
                    <a:pt x="19138" y="24372"/>
                  </a:cubicBezTo>
                  <a:cubicBezTo>
                    <a:pt x="20579" y="24594"/>
                    <a:pt x="21991" y="24917"/>
                    <a:pt x="23429" y="24917"/>
                  </a:cubicBezTo>
                  <a:cubicBezTo>
                    <a:pt x="23951" y="24917"/>
                    <a:pt x="24477" y="24875"/>
                    <a:pt x="25009" y="24769"/>
                  </a:cubicBezTo>
                  <a:cubicBezTo>
                    <a:pt x="26785" y="24414"/>
                    <a:pt x="28467" y="23547"/>
                    <a:pt x="29658" y="22178"/>
                  </a:cubicBezTo>
                  <a:cubicBezTo>
                    <a:pt x="31977" y="19514"/>
                    <a:pt x="32123" y="15607"/>
                    <a:pt x="31695" y="12097"/>
                  </a:cubicBezTo>
                  <a:cubicBezTo>
                    <a:pt x="31173" y="7835"/>
                    <a:pt x="29386" y="2497"/>
                    <a:pt x="24821" y="1108"/>
                  </a:cubicBezTo>
                  <a:cubicBezTo>
                    <a:pt x="24155" y="909"/>
                    <a:pt x="23500" y="841"/>
                    <a:pt x="22847" y="841"/>
                  </a:cubicBezTo>
                  <a:cubicBezTo>
                    <a:pt x="21576" y="841"/>
                    <a:pt x="20314" y="1101"/>
                    <a:pt x="19003" y="1170"/>
                  </a:cubicBezTo>
                  <a:cubicBezTo>
                    <a:pt x="18860" y="1178"/>
                    <a:pt x="18718" y="1182"/>
                    <a:pt x="18577" y="1182"/>
                  </a:cubicBezTo>
                  <a:cubicBezTo>
                    <a:pt x="16053" y="1182"/>
                    <a:pt x="13679" y="10"/>
                    <a:pt x="11147" y="0"/>
                  </a:cubicBezTo>
                  <a:cubicBezTo>
                    <a:pt x="11133" y="0"/>
                    <a:pt x="11118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104433" y="2628196"/>
              <a:ext cx="199618" cy="199618"/>
            </a:xfrm>
            <a:custGeom>
              <a:rect b="b" l="l" r="r" t="t"/>
              <a:pathLst>
                <a:path extrusionOk="0" h="1767" w="1767">
                  <a:moveTo>
                    <a:pt x="607" y="1"/>
                  </a:moveTo>
                  <a:lnTo>
                    <a:pt x="607" y="606"/>
                  </a:lnTo>
                  <a:lnTo>
                    <a:pt x="1" y="606"/>
                  </a:lnTo>
                  <a:lnTo>
                    <a:pt x="1" y="1160"/>
                  </a:lnTo>
                  <a:lnTo>
                    <a:pt x="607" y="1160"/>
                  </a:lnTo>
                  <a:lnTo>
                    <a:pt x="607" y="1766"/>
                  </a:lnTo>
                  <a:lnTo>
                    <a:pt x="1160" y="1766"/>
                  </a:lnTo>
                  <a:lnTo>
                    <a:pt x="1160" y="1160"/>
                  </a:lnTo>
                  <a:lnTo>
                    <a:pt x="1766" y="1160"/>
                  </a:lnTo>
                  <a:lnTo>
                    <a:pt x="1766" y="606"/>
                  </a:lnTo>
                  <a:lnTo>
                    <a:pt x="1160" y="6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304061" y="1846059"/>
              <a:ext cx="241982" cy="242095"/>
            </a:xfrm>
            <a:custGeom>
              <a:rect b="b" l="l" r="r" t="t"/>
              <a:pathLst>
                <a:path extrusionOk="0" h="2143" w="2142">
                  <a:moveTo>
                    <a:pt x="731" y="1"/>
                  </a:moveTo>
                  <a:lnTo>
                    <a:pt x="731" y="743"/>
                  </a:lnTo>
                  <a:lnTo>
                    <a:pt x="0" y="743"/>
                  </a:lnTo>
                  <a:lnTo>
                    <a:pt x="0" y="1411"/>
                  </a:lnTo>
                  <a:lnTo>
                    <a:pt x="731" y="1411"/>
                  </a:lnTo>
                  <a:lnTo>
                    <a:pt x="731" y="2142"/>
                  </a:lnTo>
                  <a:lnTo>
                    <a:pt x="1400" y="2142"/>
                  </a:lnTo>
                  <a:lnTo>
                    <a:pt x="1400" y="1411"/>
                  </a:lnTo>
                  <a:lnTo>
                    <a:pt x="2142" y="1411"/>
                  </a:lnTo>
                  <a:lnTo>
                    <a:pt x="2142" y="743"/>
                  </a:lnTo>
                  <a:lnTo>
                    <a:pt x="1400" y="743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456577" y="1315468"/>
              <a:ext cx="180639" cy="180752"/>
            </a:xfrm>
            <a:custGeom>
              <a:rect b="b" l="l" r="r" t="t"/>
              <a:pathLst>
                <a:path extrusionOk="0" h="1600" w="1599">
                  <a:moveTo>
                    <a:pt x="554" y="1"/>
                  </a:moveTo>
                  <a:lnTo>
                    <a:pt x="554" y="555"/>
                  </a:lnTo>
                  <a:lnTo>
                    <a:pt x="0" y="555"/>
                  </a:lnTo>
                  <a:lnTo>
                    <a:pt x="0" y="1046"/>
                  </a:lnTo>
                  <a:lnTo>
                    <a:pt x="554" y="1046"/>
                  </a:lnTo>
                  <a:lnTo>
                    <a:pt x="554" y="1599"/>
                  </a:lnTo>
                  <a:lnTo>
                    <a:pt x="1045" y="1599"/>
                  </a:lnTo>
                  <a:lnTo>
                    <a:pt x="1045" y="1046"/>
                  </a:lnTo>
                  <a:lnTo>
                    <a:pt x="1599" y="1046"/>
                  </a:lnTo>
                  <a:lnTo>
                    <a:pt x="1599" y="555"/>
                  </a:lnTo>
                  <a:lnTo>
                    <a:pt x="1045" y="55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787009" y="1419103"/>
              <a:ext cx="186626" cy="186626"/>
            </a:xfrm>
            <a:custGeom>
              <a:rect b="b" l="l" r="r" t="t"/>
              <a:pathLst>
                <a:path extrusionOk="0" h="1652" w="1652">
                  <a:moveTo>
                    <a:pt x="565" y="1"/>
                  </a:moveTo>
                  <a:lnTo>
                    <a:pt x="565" y="575"/>
                  </a:lnTo>
                  <a:lnTo>
                    <a:pt x="1" y="575"/>
                  </a:lnTo>
                  <a:lnTo>
                    <a:pt x="1" y="1087"/>
                  </a:lnTo>
                  <a:lnTo>
                    <a:pt x="565" y="1087"/>
                  </a:lnTo>
                  <a:lnTo>
                    <a:pt x="565" y="1651"/>
                  </a:lnTo>
                  <a:lnTo>
                    <a:pt x="1077" y="1651"/>
                  </a:lnTo>
                  <a:lnTo>
                    <a:pt x="1077" y="1087"/>
                  </a:lnTo>
                  <a:lnTo>
                    <a:pt x="1651" y="1087"/>
                  </a:lnTo>
                  <a:lnTo>
                    <a:pt x="1651" y="575"/>
                  </a:lnTo>
                  <a:lnTo>
                    <a:pt x="1077" y="57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6646348" y="2657722"/>
              <a:ext cx="155899" cy="41686"/>
            </a:xfrm>
            <a:custGeom>
              <a:rect b="b" l="l" r="r" t="t"/>
              <a:pathLst>
                <a:path extrusionOk="0" h="369" w="1380">
                  <a:moveTo>
                    <a:pt x="1316" y="0"/>
                  </a:moveTo>
                  <a:lnTo>
                    <a:pt x="32" y="282"/>
                  </a:lnTo>
                  <a:cubicBezTo>
                    <a:pt x="11" y="293"/>
                    <a:pt x="0" y="314"/>
                    <a:pt x="0" y="334"/>
                  </a:cubicBezTo>
                  <a:cubicBezTo>
                    <a:pt x="9" y="352"/>
                    <a:pt x="24" y="369"/>
                    <a:pt x="41" y="369"/>
                  </a:cubicBezTo>
                  <a:cubicBezTo>
                    <a:pt x="45" y="369"/>
                    <a:pt x="49" y="368"/>
                    <a:pt x="52" y="366"/>
                  </a:cubicBezTo>
                  <a:lnTo>
                    <a:pt x="1337" y="84"/>
                  </a:lnTo>
                  <a:cubicBezTo>
                    <a:pt x="1358" y="84"/>
                    <a:pt x="1379" y="63"/>
                    <a:pt x="1369" y="32"/>
                  </a:cubicBezTo>
                  <a:cubicBezTo>
                    <a:pt x="1369" y="11"/>
                    <a:pt x="1337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641603" y="2637274"/>
              <a:ext cx="155899" cy="41799"/>
            </a:xfrm>
            <a:custGeom>
              <a:rect b="b" l="l" r="r" t="t"/>
              <a:pathLst>
                <a:path extrusionOk="0" h="370" w="1380">
                  <a:moveTo>
                    <a:pt x="1338" y="1"/>
                  </a:moveTo>
                  <a:cubicBezTo>
                    <a:pt x="1335" y="1"/>
                    <a:pt x="1331" y="2"/>
                    <a:pt x="1327" y="4"/>
                  </a:cubicBezTo>
                  <a:lnTo>
                    <a:pt x="42" y="286"/>
                  </a:lnTo>
                  <a:cubicBezTo>
                    <a:pt x="21" y="286"/>
                    <a:pt x="0" y="307"/>
                    <a:pt x="11" y="327"/>
                  </a:cubicBezTo>
                  <a:cubicBezTo>
                    <a:pt x="11" y="359"/>
                    <a:pt x="32" y="369"/>
                    <a:pt x="63" y="369"/>
                  </a:cubicBezTo>
                  <a:lnTo>
                    <a:pt x="1338" y="87"/>
                  </a:lnTo>
                  <a:cubicBezTo>
                    <a:pt x="1369" y="77"/>
                    <a:pt x="1379" y="56"/>
                    <a:pt x="1369" y="35"/>
                  </a:cubicBezTo>
                  <a:cubicBezTo>
                    <a:pt x="1369" y="18"/>
                    <a:pt x="135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6511799" y="2719065"/>
              <a:ext cx="18979" cy="17849"/>
            </a:xfrm>
            <a:custGeom>
              <a:rect b="b" l="l" r="r" t="t"/>
              <a:pathLst>
                <a:path extrusionOk="0" h="158" w="168">
                  <a:moveTo>
                    <a:pt x="53" y="0"/>
                  </a:moveTo>
                  <a:cubicBezTo>
                    <a:pt x="11" y="21"/>
                    <a:pt x="0" y="74"/>
                    <a:pt x="21" y="115"/>
                  </a:cubicBezTo>
                  <a:cubicBezTo>
                    <a:pt x="32" y="126"/>
                    <a:pt x="42" y="147"/>
                    <a:pt x="63" y="157"/>
                  </a:cubicBezTo>
                  <a:lnTo>
                    <a:pt x="126" y="157"/>
                  </a:lnTo>
                  <a:cubicBezTo>
                    <a:pt x="147" y="147"/>
                    <a:pt x="157" y="126"/>
                    <a:pt x="167" y="115"/>
                  </a:cubicBezTo>
                  <a:cubicBezTo>
                    <a:pt x="167" y="94"/>
                    <a:pt x="167" y="74"/>
                    <a:pt x="167" y="63"/>
                  </a:cubicBezTo>
                  <a:cubicBezTo>
                    <a:pt x="157" y="53"/>
                    <a:pt x="157" y="42"/>
                    <a:pt x="157" y="32"/>
                  </a:cubicBezTo>
                  <a:cubicBezTo>
                    <a:pt x="147" y="21"/>
                    <a:pt x="126" y="11"/>
                    <a:pt x="115" y="11"/>
                  </a:cubicBezTo>
                  <a:cubicBezTo>
                    <a:pt x="94" y="0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6536540" y="2690710"/>
              <a:ext cx="15477" cy="14799"/>
            </a:xfrm>
            <a:custGeom>
              <a:rect b="b" l="l" r="r" t="t"/>
              <a:pathLst>
                <a:path extrusionOk="0" h="131" w="137">
                  <a:moveTo>
                    <a:pt x="53" y="1"/>
                  </a:moveTo>
                  <a:cubicBezTo>
                    <a:pt x="22" y="11"/>
                    <a:pt x="1" y="42"/>
                    <a:pt x="1" y="84"/>
                  </a:cubicBezTo>
                  <a:cubicBezTo>
                    <a:pt x="11" y="95"/>
                    <a:pt x="22" y="116"/>
                    <a:pt x="32" y="126"/>
                  </a:cubicBezTo>
                  <a:cubicBezTo>
                    <a:pt x="39" y="126"/>
                    <a:pt x="51" y="131"/>
                    <a:pt x="64" y="131"/>
                  </a:cubicBezTo>
                  <a:cubicBezTo>
                    <a:pt x="70" y="131"/>
                    <a:pt x="77" y="130"/>
                    <a:pt x="84" y="126"/>
                  </a:cubicBezTo>
                  <a:cubicBezTo>
                    <a:pt x="116" y="116"/>
                    <a:pt x="136" y="84"/>
                    <a:pt x="126" y="53"/>
                  </a:cubicBezTo>
                  <a:cubicBezTo>
                    <a:pt x="126" y="32"/>
                    <a:pt x="116" y="22"/>
                    <a:pt x="95" y="11"/>
                  </a:cubicBezTo>
                  <a:cubicBezTo>
                    <a:pt x="84" y="1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875" y="1121175"/>
            <a:ext cx="3070375" cy="30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idx="4294967295" type="subTitle"/>
          </p:nvPr>
        </p:nvSpPr>
        <p:spPr>
          <a:xfrm>
            <a:off x="714300" y="1102375"/>
            <a:ext cx="64839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 de um sistema para receber e validar os dados de vacinação dos alunos.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 de vias  de acesso sendo uma expressa com comprovação de vacinação.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Ponto de atendimento para cadastro no sistema e impressão do QR code.</a:t>
            </a:r>
            <a:endParaRPr/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Soluções</a:t>
            </a:r>
            <a:endParaRPr sz="3900"/>
          </a:p>
        </p:txBody>
      </p:sp>
      <p:grpSp>
        <p:nvGrpSpPr>
          <p:cNvPr id="351" name="Google Shape;351;p40"/>
          <p:cNvGrpSpPr/>
          <p:nvPr/>
        </p:nvGrpSpPr>
        <p:grpSpPr>
          <a:xfrm>
            <a:off x="8002675" y="2998614"/>
            <a:ext cx="877497" cy="1660211"/>
            <a:chOff x="7350675" y="1589239"/>
            <a:chExt cx="877497" cy="1660211"/>
          </a:xfrm>
        </p:grpSpPr>
        <p:sp>
          <p:nvSpPr>
            <p:cNvPr id="352" name="Google Shape;352;p40"/>
            <p:cNvSpPr/>
            <p:nvPr/>
          </p:nvSpPr>
          <p:spPr>
            <a:xfrm>
              <a:off x="7350675" y="1589239"/>
              <a:ext cx="877497" cy="1660211"/>
            </a:xfrm>
            <a:custGeom>
              <a:rect b="b" l="l" r="r" t="t"/>
              <a:pathLst>
                <a:path extrusionOk="0" h="34364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2595"/>
                  </a:lnTo>
                  <a:cubicBezTo>
                    <a:pt x="0" y="33560"/>
                    <a:pt x="611" y="34363"/>
                    <a:pt x="1382" y="34363"/>
                  </a:cubicBezTo>
                  <a:lnTo>
                    <a:pt x="16747" y="34363"/>
                  </a:lnTo>
                  <a:cubicBezTo>
                    <a:pt x="17519" y="34363"/>
                    <a:pt x="18162" y="33560"/>
                    <a:pt x="18162" y="32595"/>
                  </a:cubicBez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7350675" y="1589239"/>
              <a:ext cx="877497" cy="1458313"/>
            </a:xfrm>
            <a:custGeom>
              <a:rect b="b" l="l" r="r" t="t"/>
              <a:pathLst>
                <a:path extrusionOk="0" h="30185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0184"/>
                  </a:lnTo>
                  <a:lnTo>
                    <a:pt x="18162" y="30184"/>
                  </a:ln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7387925" y="1657605"/>
              <a:ext cx="795217" cy="1340237"/>
            </a:xfrm>
            <a:custGeom>
              <a:rect b="b" l="l" r="r" t="t"/>
              <a:pathLst>
                <a:path extrusionOk="0" h="27741" w="16459">
                  <a:moveTo>
                    <a:pt x="0" y="0"/>
                  </a:moveTo>
                  <a:lnTo>
                    <a:pt x="0" y="27741"/>
                  </a:lnTo>
                  <a:lnTo>
                    <a:pt x="16458" y="27741"/>
                  </a:lnTo>
                  <a:lnTo>
                    <a:pt x="16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706316" y="3079167"/>
              <a:ext cx="144462" cy="123728"/>
            </a:xfrm>
            <a:custGeom>
              <a:rect b="b" l="l" r="r" t="t"/>
              <a:pathLst>
                <a:path extrusionOk="0" h="2561" w="2990">
                  <a:moveTo>
                    <a:pt x="1695" y="1"/>
                  </a:moveTo>
                  <a:cubicBezTo>
                    <a:pt x="1381" y="1"/>
                    <a:pt x="1062" y="116"/>
                    <a:pt x="804" y="375"/>
                  </a:cubicBezTo>
                  <a:cubicBezTo>
                    <a:pt x="0" y="1179"/>
                    <a:pt x="579" y="2561"/>
                    <a:pt x="1704" y="2561"/>
                  </a:cubicBezTo>
                  <a:cubicBezTo>
                    <a:pt x="2411" y="2561"/>
                    <a:pt x="2990" y="1982"/>
                    <a:pt x="2990" y="1275"/>
                  </a:cubicBezTo>
                  <a:cubicBezTo>
                    <a:pt x="2990" y="512"/>
                    <a:pt x="2354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86" y="3204000"/>
            <a:ext cx="668676" cy="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714300" y="1078125"/>
            <a:ext cx="7715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 Instituto Federal de Pernambuco(IFPE) tem mais de 29 mil alunos ativos onde 4 mil deles são da modalidade EAD e dado o novo contexto social que vivemos por conta da covid-19, para reduzir o risco de </a:t>
            </a:r>
            <a:r>
              <a:rPr lang="en" sz="1600"/>
              <a:t>contágio e para que se tenha o controle dos alunos vacinados o</a:t>
            </a:r>
            <a:r>
              <a:rPr lang="en" sz="1600"/>
              <a:t> IFPE precisa de uma solução que vise Cadastrar os alunos vacinados e </a:t>
            </a:r>
            <a:r>
              <a:rPr lang="en" sz="1600"/>
              <a:t>incentive os mesmo a fazerem esse cadastro.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grpSp>
        <p:nvGrpSpPr>
          <p:cNvPr id="269" name="Google Shape;269;p32"/>
          <p:cNvGrpSpPr/>
          <p:nvPr/>
        </p:nvGrpSpPr>
        <p:grpSpPr>
          <a:xfrm>
            <a:off x="2281522" y="523951"/>
            <a:ext cx="351024" cy="347301"/>
            <a:chOff x="946175" y="3619500"/>
            <a:chExt cx="296975" cy="293825"/>
          </a:xfrm>
        </p:grpSpPr>
        <p:sp>
          <p:nvSpPr>
            <p:cNvPr id="270" name="Google Shape;270;p32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Objetivos</a:t>
            </a:r>
            <a:endParaRPr sz="4000"/>
          </a:p>
        </p:txBody>
      </p:sp>
      <p:sp>
        <p:nvSpPr>
          <p:cNvPr id="281" name="Google Shape;281;p33"/>
          <p:cNvSpPr txBox="1"/>
          <p:nvPr>
            <p:ph idx="2" type="subTitle"/>
          </p:nvPr>
        </p:nvSpPr>
        <p:spPr>
          <a:xfrm>
            <a:off x="589175" y="143827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um sistema para receber, armazenar e validar os dados do passaporte vacinal dos alunos.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Facilitar o acesso dos estudantes cadastrados </a:t>
            </a:r>
            <a:r>
              <a:rPr lang="en"/>
              <a:t>a fim</a:t>
            </a:r>
            <a:r>
              <a:rPr lang="en"/>
              <a:t> de incentivar o cadastro e evitar aglomerações.</a:t>
            </a:r>
            <a:endParaRPr/>
          </a:p>
        </p:txBody>
      </p:sp>
      <p:grpSp>
        <p:nvGrpSpPr>
          <p:cNvPr id="282" name="Google Shape;282;p33"/>
          <p:cNvGrpSpPr/>
          <p:nvPr/>
        </p:nvGrpSpPr>
        <p:grpSpPr>
          <a:xfrm>
            <a:off x="2974533" y="618748"/>
            <a:ext cx="384294" cy="385304"/>
            <a:chOff x="-1591550" y="3597475"/>
            <a:chExt cx="293825" cy="294575"/>
          </a:xfrm>
        </p:grpSpPr>
        <p:sp>
          <p:nvSpPr>
            <p:cNvPr id="283" name="Google Shape;283;p33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Premissas</a:t>
            </a:r>
            <a:endParaRPr sz="3900"/>
          </a:p>
        </p:txBody>
      </p:sp>
      <p:sp>
        <p:nvSpPr>
          <p:cNvPr id="291" name="Google Shape;291;p34"/>
          <p:cNvSpPr txBox="1"/>
          <p:nvPr>
            <p:ph idx="4294967295" type="subTitle"/>
          </p:nvPr>
        </p:nvSpPr>
        <p:spPr>
          <a:xfrm>
            <a:off x="589175" y="143827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Implementação da Solução dentro do prazo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Entregar solução que estimule os alunos a usarem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 sz="3900"/>
          </a:p>
        </p:txBody>
      </p:sp>
      <p:sp>
        <p:nvSpPr>
          <p:cNvPr id="308" name="Google Shape;308;p35"/>
          <p:cNvSpPr txBox="1"/>
          <p:nvPr>
            <p:ph idx="4294967295" type="subTitle"/>
          </p:nvPr>
        </p:nvSpPr>
        <p:spPr>
          <a:xfrm>
            <a:off x="714300" y="1119000"/>
            <a:ext cx="60861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 3 vias de acesso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precisarem se cadastrar no sistema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>
            <p:ph type="title"/>
          </p:nvPr>
        </p:nvSpPr>
        <p:spPr>
          <a:xfrm>
            <a:off x="714300" y="430675"/>
            <a:ext cx="4633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</a:t>
            </a:r>
            <a:endParaRPr sz="3900"/>
          </a:p>
        </p:txBody>
      </p:sp>
      <p:sp>
        <p:nvSpPr>
          <p:cNvPr id="325" name="Google Shape;325;p36"/>
          <p:cNvSpPr txBox="1"/>
          <p:nvPr>
            <p:ph idx="4294967295" type="subTitle"/>
          </p:nvPr>
        </p:nvSpPr>
        <p:spPr>
          <a:xfrm>
            <a:off x="714300" y="1119000"/>
            <a:ext cx="60861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esquecerem os comprovantes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Alunos não vacinados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Sipoc</a:t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775" y="1015200"/>
            <a:ext cx="6150200" cy="3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Escopo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00" y="1060300"/>
            <a:ext cx="6076200" cy="34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Metodologia</a:t>
            </a:r>
            <a:endParaRPr sz="3900"/>
          </a:p>
        </p:txBody>
      </p:sp>
      <p:sp>
        <p:nvSpPr>
          <p:cNvPr id="343" name="Google Shape;343;p39"/>
          <p:cNvSpPr txBox="1"/>
          <p:nvPr/>
        </p:nvSpPr>
        <p:spPr>
          <a:xfrm>
            <a:off x="1040550" y="2337950"/>
            <a:ext cx="3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4" name="Google Shape;344;p39"/>
          <p:cNvSpPr txBox="1"/>
          <p:nvPr>
            <p:ph idx="2" type="subTitle"/>
          </p:nvPr>
        </p:nvSpPr>
        <p:spPr>
          <a:xfrm>
            <a:off x="714300" y="1234125"/>
            <a:ext cx="6580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Encontros </a:t>
            </a:r>
            <a:r>
              <a:rPr lang="en" sz="1800"/>
              <a:t>diários</a:t>
            </a:r>
            <a:r>
              <a:rPr lang="en" sz="1800"/>
              <a:t> com duração mais ou menos de 15 minutos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Discord e meet para os encontros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Grupo de whatsapp para avisos e discussões </a:t>
            </a:r>
            <a:r>
              <a:rPr lang="en" sz="1800"/>
              <a:t>rápidas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Armazenamento e compartilhamento dos arquivos através  do google drive e discord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docs para atividades compartilhadas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Trello(Kanban)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