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0148E5-569E-4984-96F5-EA5B1B38AAF4}">
  <a:tblStyle styleId="{B70148E5-569E-4984-96F5-EA5B1B38AA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D74EF31-45DD-41F3-8E05-400025359E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bold.fntdata"/><Relationship Id="rId14" Type="http://schemas.openxmlformats.org/officeDocument/2006/relationships/slide" Target="slides/slide8.xml"/><Relationship Id="rId36" Type="http://schemas.openxmlformats.org/officeDocument/2006/relationships/font" Target="fonts/Nunito-regular.fntdata"/><Relationship Id="rId17" Type="http://schemas.openxmlformats.org/officeDocument/2006/relationships/slide" Target="slides/slide11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0.xml"/><Relationship Id="rId38" Type="http://schemas.openxmlformats.org/officeDocument/2006/relationships/font" Target="fonts/Nuni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5ff4b22ec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5ff4b22ec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6042a4e93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6042a4e93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cb66058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cb66058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609b64d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609b64d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6042a4e93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6042a4e93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6042a4e93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6042a4e93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6042a4e93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6042a4e93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5ff4b22ec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75ff4b22ec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d95d7e9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d95d7e9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609b64d5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609b64d5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ff4b22ec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ff4b22ec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609b64d5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609b64d5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5ff4b22ec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5ff4b22ec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5ff4b22ec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5ff4b22ec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5ff4b22ec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5ff4b22ec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609b64d5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609b64d5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5ff4b22ec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75ff4b22ec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7609b64d5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7609b64d5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7609b64d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7609b64d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609b64d5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609b64d5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7a539609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47a539609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ff4b22ec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ff4b22ec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ff4b22ec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ff4b22ec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609b64d5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609b64d5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b660582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cb660582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5ff4b22ec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5ff4b22ec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6042a4e93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6042a4e9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6042a4e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6042a4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29450" y="1322450"/>
            <a:ext cx="7688100" cy="37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ca">
                <a:latin typeface="Arial"/>
                <a:ea typeface="Arial"/>
                <a:cs typeface="Arial"/>
                <a:sym typeface="Arial"/>
              </a:rPr>
              <a:t> de Floyd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Julio Velásquez Cardenas 1397896 </a:t>
            </a:r>
            <a:endParaRPr sz="110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Sergio Prada Maeso 1459122 </a:t>
            </a:r>
            <a:endParaRPr sz="110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Juan Carlos Bermudez Rodriguez 1455486</a:t>
            </a:r>
            <a:endParaRPr sz="110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Optimizaciones</a:t>
            </a:r>
            <a:r>
              <a:rPr lang="ca"/>
              <a:t> a Nivel Single Thread II</a:t>
            </a:r>
            <a:endParaRPr/>
          </a:p>
        </p:txBody>
      </p:sp>
      <p:sp>
        <p:nvSpPr>
          <p:cNvPr id="310" name="Google Shape;310;p22"/>
          <p:cNvSpPr txBox="1"/>
          <p:nvPr>
            <p:ph idx="1" type="body"/>
          </p:nvPr>
        </p:nvSpPr>
        <p:spPr>
          <a:xfrm>
            <a:off x="819150" y="1195450"/>
            <a:ext cx="7505700" cy="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Acceso Optimizado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Versión Inicial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Versión Final</a:t>
            </a:r>
            <a:endParaRPr sz="1800"/>
          </a:p>
        </p:txBody>
      </p:sp>
      <p:pic>
        <p:nvPicPr>
          <p:cNvPr id="311" name="Google Shape;311;p22"/>
          <p:cNvPicPr preferRelativeResize="0"/>
          <p:nvPr/>
        </p:nvPicPr>
        <p:blipFill rotWithShape="1">
          <a:blip r:embed="rId3">
            <a:alphaModFix/>
          </a:blip>
          <a:srcRect b="16520" l="0" r="0" t="0"/>
          <a:stretch/>
        </p:blipFill>
        <p:spPr>
          <a:xfrm>
            <a:off x="819150" y="2050948"/>
            <a:ext cx="7505700" cy="104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2"/>
          <p:cNvCxnSpPr/>
          <p:nvPr/>
        </p:nvCxnSpPr>
        <p:spPr>
          <a:xfrm flipH="1" rot="10800000">
            <a:off x="1620550" y="2508600"/>
            <a:ext cx="1872300" cy="10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2"/>
          <p:cNvCxnSpPr/>
          <p:nvPr/>
        </p:nvCxnSpPr>
        <p:spPr>
          <a:xfrm flipH="1" rot="10800000">
            <a:off x="2366825" y="2669725"/>
            <a:ext cx="1872300" cy="10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4" name="Google Shape;3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75" y="3906848"/>
            <a:ext cx="7486650" cy="100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22"/>
          <p:cNvCxnSpPr/>
          <p:nvPr/>
        </p:nvCxnSpPr>
        <p:spPr>
          <a:xfrm flipH="1" rot="10800000">
            <a:off x="2366825" y="4516025"/>
            <a:ext cx="1872300" cy="10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2"/>
          <p:cNvCxnSpPr/>
          <p:nvPr/>
        </p:nvCxnSpPr>
        <p:spPr>
          <a:xfrm flipH="1" rot="10800000">
            <a:off x="1620550" y="4311825"/>
            <a:ext cx="1872300" cy="10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Optimizaciones a Nivel Single Thread II</a:t>
            </a:r>
            <a:endParaRPr/>
          </a:p>
        </p:txBody>
      </p:sp>
      <p:sp>
        <p:nvSpPr>
          <p:cNvPr id="322" name="Google Shape;322;p23"/>
          <p:cNvSpPr txBox="1"/>
          <p:nvPr>
            <p:ph idx="1" type="body"/>
          </p:nvPr>
        </p:nvSpPr>
        <p:spPr>
          <a:xfrm>
            <a:off x="819150" y="1195450"/>
            <a:ext cx="5176200" cy="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Acceso Optimizado (Visualización de los accesos)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ca" sz="1800"/>
              <a:t>Versión Inicial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b="1" lang="ca" sz="1800"/>
              <a:t>Versión Final</a:t>
            </a:r>
            <a:endParaRPr b="1" sz="1800"/>
          </a:p>
        </p:txBody>
      </p:sp>
      <p:sp>
        <p:nvSpPr>
          <p:cNvPr id="323" name="Google Shape;323;p23"/>
          <p:cNvSpPr/>
          <p:nvPr/>
        </p:nvSpPr>
        <p:spPr>
          <a:xfrm>
            <a:off x="1346888" y="2677850"/>
            <a:ext cx="294000" cy="421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1640888" y="2677850"/>
            <a:ext cx="1186200" cy="421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3081963" y="2677850"/>
            <a:ext cx="294000" cy="421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3375963" y="2677850"/>
            <a:ext cx="1186200" cy="421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5486988" y="2677850"/>
            <a:ext cx="294000" cy="421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5780988" y="2677850"/>
            <a:ext cx="1186200" cy="421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7241613" y="2677850"/>
            <a:ext cx="294000" cy="421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7535613" y="2677850"/>
            <a:ext cx="1186200" cy="421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1052888" y="2677850"/>
            <a:ext cx="294000" cy="421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2807525" y="2677850"/>
            <a:ext cx="294000" cy="421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5212563" y="2677850"/>
            <a:ext cx="294000" cy="421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6967188" y="2677850"/>
            <a:ext cx="294000" cy="421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"/>
          <p:cNvSpPr txBox="1"/>
          <p:nvPr/>
        </p:nvSpPr>
        <p:spPr>
          <a:xfrm>
            <a:off x="4571988" y="2687650"/>
            <a:ext cx="640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...</a:t>
            </a:r>
            <a:endParaRPr/>
          </a:p>
        </p:txBody>
      </p:sp>
      <p:cxnSp>
        <p:nvCxnSpPr>
          <p:cNvPr id="336" name="Google Shape;336;p23"/>
          <p:cNvCxnSpPr/>
          <p:nvPr/>
        </p:nvCxnSpPr>
        <p:spPr>
          <a:xfrm>
            <a:off x="1077338" y="2124050"/>
            <a:ext cx="173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23"/>
          <p:cNvSpPr txBox="1"/>
          <p:nvPr/>
        </p:nvSpPr>
        <p:spPr>
          <a:xfrm>
            <a:off x="1464638" y="1820175"/>
            <a:ext cx="9606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3000</a:t>
            </a:r>
            <a:endParaRPr/>
          </a:p>
        </p:txBody>
      </p:sp>
      <p:cxnSp>
        <p:nvCxnSpPr>
          <p:cNvPr id="338" name="Google Shape;338;p23"/>
          <p:cNvCxnSpPr/>
          <p:nvPr/>
        </p:nvCxnSpPr>
        <p:spPr>
          <a:xfrm>
            <a:off x="2802613" y="2246525"/>
            <a:ext cx="173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3"/>
          <p:cNvSpPr txBox="1"/>
          <p:nvPr/>
        </p:nvSpPr>
        <p:spPr>
          <a:xfrm>
            <a:off x="3189913" y="1918175"/>
            <a:ext cx="9606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3000</a:t>
            </a:r>
            <a:endParaRPr/>
          </a:p>
        </p:txBody>
      </p:sp>
      <p:cxnSp>
        <p:nvCxnSpPr>
          <p:cNvPr id="340" name="Google Shape;340;p23"/>
          <p:cNvCxnSpPr/>
          <p:nvPr/>
        </p:nvCxnSpPr>
        <p:spPr>
          <a:xfrm>
            <a:off x="5212413" y="2349438"/>
            <a:ext cx="173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3"/>
          <p:cNvSpPr txBox="1"/>
          <p:nvPr/>
        </p:nvSpPr>
        <p:spPr>
          <a:xfrm>
            <a:off x="5599713" y="1977038"/>
            <a:ext cx="9606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3000</a:t>
            </a:r>
            <a:endParaRPr/>
          </a:p>
        </p:txBody>
      </p:sp>
      <p:cxnSp>
        <p:nvCxnSpPr>
          <p:cNvPr id="342" name="Google Shape;342;p23"/>
          <p:cNvCxnSpPr/>
          <p:nvPr/>
        </p:nvCxnSpPr>
        <p:spPr>
          <a:xfrm>
            <a:off x="6947613" y="2271063"/>
            <a:ext cx="173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23"/>
          <p:cNvSpPr txBox="1"/>
          <p:nvPr/>
        </p:nvSpPr>
        <p:spPr>
          <a:xfrm>
            <a:off x="7334913" y="1918163"/>
            <a:ext cx="9606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3000</a:t>
            </a:r>
            <a:endParaRPr/>
          </a:p>
        </p:txBody>
      </p:sp>
      <p:cxnSp>
        <p:nvCxnSpPr>
          <p:cNvPr id="344" name="Google Shape;344;p23"/>
          <p:cNvCxnSpPr>
            <a:stCxn id="331" idx="2"/>
          </p:cNvCxnSpPr>
          <p:nvPr/>
        </p:nvCxnSpPr>
        <p:spPr>
          <a:xfrm>
            <a:off x="1199888" y="3099350"/>
            <a:ext cx="9900" cy="30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3"/>
          <p:cNvCxnSpPr/>
          <p:nvPr/>
        </p:nvCxnSpPr>
        <p:spPr>
          <a:xfrm>
            <a:off x="1209788" y="3403250"/>
            <a:ext cx="1744800" cy="1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3"/>
          <p:cNvCxnSpPr>
            <a:endCxn id="332" idx="2"/>
          </p:cNvCxnSpPr>
          <p:nvPr/>
        </p:nvCxnSpPr>
        <p:spPr>
          <a:xfrm rot="10800000">
            <a:off x="2954525" y="3099350"/>
            <a:ext cx="9900" cy="33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3"/>
          <p:cNvCxnSpPr/>
          <p:nvPr/>
        </p:nvCxnSpPr>
        <p:spPr>
          <a:xfrm>
            <a:off x="3008938" y="3099350"/>
            <a:ext cx="9900" cy="30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3"/>
          <p:cNvCxnSpPr/>
          <p:nvPr/>
        </p:nvCxnSpPr>
        <p:spPr>
          <a:xfrm>
            <a:off x="3018838" y="3403250"/>
            <a:ext cx="1744800" cy="1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3"/>
          <p:cNvCxnSpPr/>
          <p:nvPr/>
        </p:nvCxnSpPr>
        <p:spPr>
          <a:xfrm rot="10800000">
            <a:off x="4763488" y="3099350"/>
            <a:ext cx="9900" cy="33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3"/>
          <p:cNvCxnSpPr/>
          <p:nvPr/>
        </p:nvCxnSpPr>
        <p:spPr>
          <a:xfrm>
            <a:off x="4922725" y="3099350"/>
            <a:ext cx="2700" cy="30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3"/>
          <p:cNvCxnSpPr/>
          <p:nvPr/>
        </p:nvCxnSpPr>
        <p:spPr>
          <a:xfrm>
            <a:off x="4920025" y="3403250"/>
            <a:ext cx="366000" cy="1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3"/>
          <p:cNvCxnSpPr/>
          <p:nvPr/>
        </p:nvCxnSpPr>
        <p:spPr>
          <a:xfrm rot="10800000">
            <a:off x="5285988" y="3099350"/>
            <a:ext cx="2700" cy="33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3"/>
          <p:cNvCxnSpPr/>
          <p:nvPr/>
        </p:nvCxnSpPr>
        <p:spPr>
          <a:xfrm>
            <a:off x="5362188" y="3099350"/>
            <a:ext cx="9900" cy="30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3"/>
          <p:cNvCxnSpPr/>
          <p:nvPr/>
        </p:nvCxnSpPr>
        <p:spPr>
          <a:xfrm>
            <a:off x="5372088" y="3403250"/>
            <a:ext cx="1744800" cy="1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3"/>
          <p:cNvCxnSpPr/>
          <p:nvPr/>
        </p:nvCxnSpPr>
        <p:spPr>
          <a:xfrm rot="10800000">
            <a:off x="7116738" y="3099350"/>
            <a:ext cx="9900" cy="33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3"/>
          <p:cNvCxnSpPr/>
          <p:nvPr/>
        </p:nvCxnSpPr>
        <p:spPr>
          <a:xfrm rot="10800000">
            <a:off x="7085265" y="2473736"/>
            <a:ext cx="31500" cy="223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3"/>
          <p:cNvCxnSpPr/>
          <p:nvPr/>
        </p:nvCxnSpPr>
        <p:spPr>
          <a:xfrm rot="10800000">
            <a:off x="1510859" y="2467259"/>
            <a:ext cx="5574600" cy="144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3"/>
          <p:cNvCxnSpPr/>
          <p:nvPr/>
        </p:nvCxnSpPr>
        <p:spPr>
          <a:xfrm flipH="1">
            <a:off x="1510838" y="2452400"/>
            <a:ext cx="2700" cy="2451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3"/>
          <p:cNvCxnSpPr/>
          <p:nvPr/>
        </p:nvCxnSpPr>
        <p:spPr>
          <a:xfrm>
            <a:off x="1464650" y="3099350"/>
            <a:ext cx="9900" cy="509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3"/>
          <p:cNvCxnSpPr/>
          <p:nvPr/>
        </p:nvCxnSpPr>
        <p:spPr>
          <a:xfrm>
            <a:off x="1474550" y="3608836"/>
            <a:ext cx="1744800" cy="32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3"/>
          <p:cNvCxnSpPr/>
          <p:nvPr/>
        </p:nvCxnSpPr>
        <p:spPr>
          <a:xfrm rot="10800000">
            <a:off x="3219200" y="3099225"/>
            <a:ext cx="9900" cy="558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3"/>
          <p:cNvCxnSpPr/>
          <p:nvPr/>
        </p:nvCxnSpPr>
        <p:spPr>
          <a:xfrm>
            <a:off x="3274825" y="3099350"/>
            <a:ext cx="8700" cy="464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3"/>
          <p:cNvCxnSpPr/>
          <p:nvPr/>
        </p:nvCxnSpPr>
        <p:spPr>
          <a:xfrm>
            <a:off x="3283484" y="3563816"/>
            <a:ext cx="1526100" cy="29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3"/>
          <p:cNvCxnSpPr/>
          <p:nvPr/>
        </p:nvCxnSpPr>
        <p:spPr>
          <a:xfrm rot="10800000">
            <a:off x="4818150" y="3099350"/>
            <a:ext cx="8700" cy="509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3"/>
          <p:cNvCxnSpPr/>
          <p:nvPr/>
        </p:nvCxnSpPr>
        <p:spPr>
          <a:xfrm>
            <a:off x="4983200" y="3099225"/>
            <a:ext cx="3600" cy="509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3"/>
          <p:cNvCxnSpPr/>
          <p:nvPr/>
        </p:nvCxnSpPr>
        <p:spPr>
          <a:xfrm>
            <a:off x="4986794" y="3608825"/>
            <a:ext cx="633300" cy="32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3"/>
          <p:cNvCxnSpPr/>
          <p:nvPr/>
        </p:nvCxnSpPr>
        <p:spPr>
          <a:xfrm rot="10800000">
            <a:off x="5620100" y="3099225"/>
            <a:ext cx="3600" cy="558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3"/>
          <p:cNvCxnSpPr/>
          <p:nvPr/>
        </p:nvCxnSpPr>
        <p:spPr>
          <a:xfrm>
            <a:off x="5698150" y="3099350"/>
            <a:ext cx="9900" cy="509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3"/>
          <p:cNvCxnSpPr/>
          <p:nvPr/>
        </p:nvCxnSpPr>
        <p:spPr>
          <a:xfrm>
            <a:off x="5708050" y="3608950"/>
            <a:ext cx="1744800" cy="32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3"/>
          <p:cNvCxnSpPr/>
          <p:nvPr/>
        </p:nvCxnSpPr>
        <p:spPr>
          <a:xfrm rot="10800000">
            <a:off x="7452700" y="3099350"/>
            <a:ext cx="9900" cy="558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23"/>
          <p:cNvSpPr txBox="1"/>
          <p:nvPr/>
        </p:nvSpPr>
        <p:spPr>
          <a:xfrm>
            <a:off x="7537350" y="3315025"/>
            <a:ext cx="3660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...</a:t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1351843" y="4305629"/>
            <a:ext cx="293700" cy="379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1645836" y="4305629"/>
            <a:ext cx="1186200" cy="379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3086878" y="4305629"/>
            <a:ext cx="293700" cy="379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3380871" y="4305629"/>
            <a:ext cx="1186200" cy="379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5491848" y="4305629"/>
            <a:ext cx="293700" cy="379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/>
          <p:nvPr/>
        </p:nvSpPr>
        <p:spPr>
          <a:xfrm>
            <a:off x="5785841" y="4305629"/>
            <a:ext cx="1186200" cy="379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"/>
          <p:cNvSpPr/>
          <p:nvPr/>
        </p:nvSpPr>
        <p:spPr>
          <a:xfrm>
            <a:off x="7246432" y="4305629"/>
            <a:ext cx="293700" cy="379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7540425" y="4305629"/>
            <a:ext cx="1186200" cy="379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1057850" y="4305629"/>
            <a:ext cx="293700" cy="379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2812447" y="4305629"/>
            <a:ext cx="293700" cy="379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5217429" y="4305629"/>
            <a:ext cx="293700" cy="379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6972013" y="4305629"/>
            <a:ext cx="293700" cy="379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4576869" y="4314445"/>
            <a:ext cx="6405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...</a:t>
            </a:r>
            <a:endParaRPr/>
          </a:p>
        </p:txBody>
      </p:sp>
      <p:cxnSp>
        <p:nvCxnSpPr>
          <p:cNvPr id="385" name="Google Shape;385;p23"/>
          <p:cNvCxnSpPr/>
          <p:nvPr/>
        </p:nvCxnSpPr>
        <p:spPr>
          <a:xfrm>
            <a:off x="1085085" y="4248305"/>
            <a:ext cx="173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23"/>
          <p:cNvSpPr txBox="1"/>
          <p:nvPr/>
        </p:nvSpPr>
        <p:spPr>
          <a:xfrm>
            <a:off x="1472376" y="3974950"/>
            <a:ext cx="9606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3000</a:t>
            </a:r>
            <a:endParaRPr/>
          </a:p>
        </p:txBody>
      </p:sp>
      <p:cxnSp>
        <p:nvCxnSpPr>
          <p:cNvPr id="387" name="Google Shape;387;p23"/>
          <p:cNvCxnSpPr/>
          <p:nvPr/>
        </p:nvCxnSpPr>
        <p:spPr>
          <a:xfrm>
            <a:off x="2775528" y="4190980"/>
            <a:ext cx="173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3"/>
          <p:cNvSpPr txBox="1"/>
          <p:nvPr/>
        </p:nvSpPr>
        <p:spPr>
          <a:xfrm>
            <a:off x="3162819" y="3895609"/>
            <a:ext cx="9606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3000</a:t>
            </a:r>
            <a:endParaRPr/>
          </a:p>
        </p:txBody>
      </p:sp>
      <p:cxnSp>
        <p:nvCxnSpPr>
          <p:cNvPr id="389" name="Google Shape;389;p23"/>
          <p:cNvCxnSpPr/>
          <p:nvPr/>
        </p:nvCxnSpPr>
        <p:spPr>
          <a:xfrm>
            <a:off x="5216248" y="4235059"/>
            <a:ext cx="173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3"/>
          <p:cNvSpPr txBox="1"/>
          <p:nvPr/>
        </p:nvSpPr>
        <p:spPr>
          <a:xfrm>
            <a:off x="5603539" y="3900062"/>
            <a:ext cx="9606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3000</a:t>
            </a:r>
            <a:endParaRPr/>
          </a:p>
        </p:txBody>
      </p:sp>
      <p:cxnSp>
        <p:nvCxnSpPr>
          <p:cNvPr id="391" name="Google Shape;391;p23"/>
          <p:cNvCxnSpPr/>
          <p:nvPr/>
        </p:nvCxnSpPr>
        <p:spPr>
          <a:xfrm>
            <a:off x="6951408" y="4164555"/>
            <a:ext cx="173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23"/>
          <p:cNvSpPr txBox="1"/>
          <p:nvPr/>
        </p:nvSpPr>
        <p:spPr>
          <a:xfrm>
            <a:off x="7338699" y="3847100"/>
            <a:ext cx="9606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3000</a:t>
            </a:r>
            <a:endParaRPr/>
          </a:p>
        </p:txBody>
      </p:sp>
      <p:cxnSp>
        <p:nvCxnSpPr>
          <p:cNvPr id="393" name="Google Shape;393;p23"/>
          <p:cNvCxnSpPr>
            <a:stCxn id="380" idx="2"/>
            <a:endCxn id="372" idx="2"/>
          </p:cNvCxnSpPr>
          <p:nvPr/>
        </p:nvCxnSpPr>
        <p:spPr>
          <a:xfrm flipH="1" rot="-5400000">
            <a:off x="1351400" y="4538129"/>
            <a:ext cx="600" cy="294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3"/>
          <p:cNvCxnSpPr/>
          <p:nvPr/>
        </p:nvCxnSpPr>
        <p:spPr>
          <a:xfrm flipH="1" rot="-5400000">
            <a:off x="1645390" y="4538245"/>
            <a:ext cx="600" cy="293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3"/>
          <p:cNvSpPr txBox="1"/>
          <p:nvPr/>
        </p:nvSpPr>
        <p:spPr>
          <a:xfrm>
            <a:off x="1889914" y="4561375"/>
            <a:ext cx="5124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...</a:t>
            </a:r>
            <a:endParaRPr/>
          </a:p>
        </p:txBody>
      </p:sp>
      <p:cxnSp>
        <p:nvCxnSpPr>
          <p:cNvPr id="396" name="Google Shape;396;p23"/>
          <p:cNvCxnSpPr/>
          <p:nvPr/>
        </p:nvCxnSpPr>
        <p:spPr>
          <a:xfrm flipH="1" rot="-5400000">
            <a:off x="2791413" y="4538245"/>
            <a:ext cx="600" cy="293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3"/>
          <p:cNvCxnSpPr/>
          <p:nvPr/>
        </p:nvCxnSpPr>
        <p:spPr>
          <a:xfrm flipH="1" rot="-5400000">
            <a:off x="3126406" y="4547060"/>
            <a:ext cx="600" cy="293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3"/>
          <p:cNvSpPr txBox="1"/>
          <p:nvPr/>
        </p:nvSpPr>
        <p:spPr>
          <a:xfrm>
            <a:off x="3386905" y="4561352"/>
            <a:ext cx="5124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...</a:t>
            </a:r>
            <a:endParaRPr/>
          </a:p>
        </p:txBody>
      </p:sp>
      <p:cxnSp>
        <p:nvCxnSpPr>
          <p:cNvPr id="399" name="Google Shape;399;p23"/>
          <p:cNvCxnSpPr/>
          <p:nvPr/>
        </p:nvCxnSpPr>
        <p:spPr>
          <a:xfrm flipH="1" rot="-5400000">
            <a:off x="5196483" y="4542653"/>
            <a:ext cx="600" cy="293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3"/>
          <p:cNvCxnSpPr/>
          <p:nvPr/>
        </p:nvCxnSpPr>
        <p:spPr>
          <a:xfrm flipH="1" rot="-5400000">
            <a:off x="5531475" y="4551468"/>
            <a:ext cx="600" cy="293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3"/>
          <p:cNvCxnSpPr/>
          <p:nvPr/>
        </p:nvCxnSpPr>
        <p:spPr>
          <a:xfrm flipH="1" rot="-5400000">
            <a:off x="6951067" y="4547060"/>
            <a:ext cx="600" cy="293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3"/>
          <p:cNvCxnSpPr/>
          <p:nvPr/>
        </p:nvCxnSpPr>
        <p:spPr>
          <a:xfrm flipH="1" rot="-5400000">
            <a:off x="7319021" y="4538245"/>
            <a:ext cx="600" cy="293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23"/>
          <p:cNvSpPr txBox="1"/>
          <p:nvPr/>
        </p:nvSpPr>
        <p:spPr>
          <a:xfrm>
            <a:off x="5785851" y="4561375"/>
            <a:ext cx="5124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...</a:t>
            </a: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7540395" y="4561352"/>
            <a:ext cx="5124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...</a:t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7334937" y="914338"/>
            <a:ext cx="207900" cy="177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7542778" y="914338"/>
            <a:ext cx="207900" cy="177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7750620" y="914338"/>
            <a:ext cx="207900" cy="177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8553672" y="914338"/>
            <a:ext cx="207900" cy="177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8345830" y="914338"/>
            <a:ext cx="207900" cy="177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7334937" y="1091352"/>
            <a:ext cx="207900" cy="177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7542778" y="1091352"/>
            <a:ext cx="207900" cy="177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7750620" y="1091352"/>
            <a:ext cx="207900" cy="177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7334937" y="1523719"/>
            <a:ext cx="207900" cy="17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7542778" y="1523719"/>
            <a:ext cx="207900" cy="17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7750620" y="1523719"/>
            <a:ext cx="207900" cy="17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8553672" y="1700734"/>
            <a:ext cx="207900" cy="17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8345830" y="1700734"/>
            <a:ext cx="207900" cy="17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7334937" y="1700734"/>
            <a:ext cx="207900" cy="17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7542778" y="1700734"/>
            <a:ext cx="207900" cy="17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7750620" y="1700734"/>
            <a:ext cx="207900" cy="17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8553672" y="1523719"/>
            <a:ext cx="207900" cy="17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8345830" y="1523719"/>
            <a:ext cx="207900" cy="17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8553672" y="1091352"/>
            <a:ext cx="207900" cy="177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8345830" y="1091352"/>
            <a:ext cx="207900" cy="177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7334937" y="914338"/>
            <a:ext cx="1426500" cy="9633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 txBox="1"/>
          <p:nvPr/>
        </p:nvSpPr>
        <p:spPr>
          <a:xfrm>
            <a:off x="7788650" y="3220825"/>
            <a:ext cx="1134000" cy="58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Iter1.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Iter2.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p23"/>
          <p:cNvCxnSpPr/>
          <p:nvPr/>
        </p:nvCxnSpPr>
        <p:spPr>
          <a:xfrm>
            <a:off x="7881525" y="3653363"/>
            <a:ext cx="504000" cy="24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3"/>
          <p:cNvCxnSpPr/>
          <p:nvPr/>
        </p:nvCxnSpPr>
        <p:spPr>
          <a:xfrm>
            <a:off x="7881525" y="3415013"/>
            <a:ext cx="504000" cy="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Optimizaciones a Nivel Single Thread II</a:t>
            </a:r>
            <a:endParaRPr/>
          </a:p>
        </p:txBody>
      </p:sp>
      <p:sp>
        <p:nvSpPr>
          <p:cNvPr id="434" name="Google Shape;434;p24"/>
          <p:cNvSpPr txBox="1"/>
          <p:nvPr>
            <p:ph idx="1" type="body"/>
          </p:nvPr>
        </p:nvSpPr>
        <p:spPr>
          <a:xfrm>
            <a:off x="200575" y="873900"/>
            <a:ext cx="81744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Cambios en Assembly:(Sin Optimizar acceso) vs (Acceso Optimizado)</a:t>
            </a:r>
            <a:endParaRPr sz="1800"/>
          </a:p>
        </p:txBody>
      </p:sp>
      <p:pic>
        <p:nvPicPr>
          <p:cNvPr id="435" name="Google Shape;435;p24"/>
          <p:cNvPicPr preferRelativeResize="0"/>
          <p:nvPr/>
        </p:nvPicPr>
        <p:blipFill rotWithShape="1">
          <a:blip r:embed="rId3">
            <a:alphaModFix/>
          </a:blip>
          <a:srcRect b="23718" l="0" r="0" t="4776"/>
          <a:stretch/>
        </p:blipFill>
        <p:spPr>
          <a:xfrm>
            <a:off x="869375" y="1350600"/>
            <a:ext cx="3460725" cy="35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4"/>
          <p:cNvPicPr preferRelativeResize="0"/>
          <p:nvPr/>
        </p:nvPicPr>
        <p:blipFill rotWithShape="1">
          <a:blip r:embed="rId4">
            <a:alphaModFix/>
          </a:blip>
          <a:srcRect b="17287" l="0" r="0" t="6013"/>
          <a:stretch/>
        </p:blipFill>
        <p:spPr>
          <a:xfrm>
            <a:off x="4430900" y="1350600"/>
            <a:ext cx="3944175" cy="35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Optimizaciones a Nivel Single Thread II</a:t>
            </a:r>
            <a:endParaRPr/>
          </a:p>
        </p:txBody>
      </p:sp>
      <p:sp>
        <p:nvSpPr>
          <p:cNvPr id="442" name="Google Shape;442;p25"/>
          <p:cNvSpPr txBox="1"/>
          <p:nvPr>
            <p:ph idx="1" type="body"/>
          </p:nvPr>
        </p:nvSpPr>
        <p:spPr>
          <a:xfrm>
            <a:off x="819150" y="1005725"/>
            <a:ext cx="75057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Acceso Optimizado (Cambios en la ejecución)</a:t>
            </a:r>
            <a:endParaRPr b="1" sz="1800"/>
          </a:p>
        </p:txBody>
      </p:sp>
      <p:graphicFrame>
        <p:nvGraphicFramePr>
          <p:cNvPr id="443" name="Google Shape;443;p25"/>
          <p:cNvGraphicFramePr/>
          <p:nvPr/>
        </p:nvGraphicFramePr>
        <p:xfrm>
          <a:off x="869375" y="159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{5D74EF31-45DD-41F3-8E05-400025359E1B}</a:tableStyleId>
              </a:tblPr>
              <a:tblGrid>
                <a:gridCol w="2598350"/>
                <a:gridCol w="2598350"/>
                <a:gridCol w="2598350"/>
              </a:tblGrid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Valor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Versión sin If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Versión acceso óptimo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A86E8"/>
                    </a:solidFill>
                  </a:tcPr>
                </a:tc>
              </a:tr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Checksum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4.906.722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4.906.722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</a:tr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Tiempo(seg)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134’39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37’45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</a:tr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IPC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0’59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1’85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</a:tr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Instrucciones(G)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217’67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190</a:t>
                      </a:r>
                      <a:r>
                        <a:rPr lang="ca"/>
                        <a:t>’34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</a:tr>
              <a:tr h="5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Frecuencia(GHz)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2,768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2,750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44" name="Google Shape;444;p25"/>
          <p:cNvSpPr/>
          <p:nvPr/>
        </p:nvSpPr>
        <p:spPr>
          <a:xfrm>
            <a:off x="4268750" y="2650800"/>
            <a:ext cx="996300" cy="3969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5"/>
          <p:cNvSpPr/>
          <p:nvPr/>
        </p:nvSpPr>
        <p:spPr>
          <a:xfrm>
            <a:off x="6888650" y="2650800"/>
            <a:ext cx="996300" cy="3969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6" name="Google Shape;446;p25"/>
          <p:cNvCxnSpPr/>
          <p:nvPr/>
        </p:nvCxnSpPr>
        <p:spPr>
          <a:xfrm>
            <a:off x="5265050" y="2849250"/>
            <a:ext cx="162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5"/>
          <p:cNvCxnSpPr/>
          <p:nvPr/>
        </p:nvCxnSpPr>
        <p:spPr>
          <a:xfrm rot="10800000">
            <a:off x="6065925" y="1459750"/>
            <a:ext cx="11700" cy="14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25"/>
          <p:cNvSpPr txBox="1"/>
          <p:nvPr/>
        </p:nvSpPr>
        <p:spPr>
          <a:xfrm>
            <a:off x="5558900" y="1029850"/>
            <a:ext cx="1506000" cy="429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SpeedUp: x3,59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 txBox="1"/>
          <p:nvPr>
            <p:ph type="title"/>
          </p:nvPr>
        </p:nvSpPr>
        <p:spPr>
          <a:xfrm>
            <a:off x="819150" y="228135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Versión Multi-Thread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Previo a las Optimizaciones Multi-Thread</a:t>
            </a:r>
            <a:endParaRPr/>
          </a:p>
        </p:txBody>
      </p:sp>
      <p:sp>
        <p:nvSpPr>
          <p:cNvPr id="459" name="Google Shape;459;p27"/>
          <p:cNvSpPr txBox="1"/>
          <p:nvPr>
            <p:ph idx="1" type="body"/>
          </p:nvPr>
        </p:nvSpPr>
        <p:spPr>
          <a:xfrm>
            <a:off x="819150" y="1195450"/>
            <a:ext cx="75057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Problemas de código para poder hacer ejecución Multi-Thread.</a:t>
            </a:r>
            <a:endParaRPr sz="1800"/>
          </a:p>
        </p:txBody>
      </p:sp>
      <p:pic>
        <p:nvPicPr>
          <p:cNvPr id="460" name="Google Shape;4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221" y="3116221"/>
            <a:ext cx="4870299" cy="18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500" y="1668250"/>
            <a:ext cx="7562850" cy="11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27"/>
          <p:cNvCxnSpPr>
            <a:stCxn id="461" idx="2"/>
            <a:endCxn id="460" idx="0"/>
          </p:cNvCxnSpPr>
          <p:nvPr/>
        </p:nvCxnSpPr>
        <p:spPr>
          <a:xfrm>
            <a:off x="4014925" y="2773150"/>
            <a:ext cx="2464500" cy="34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27"/>
          <p:cNvSpPr/>
          <p:nvPr/>
        </p:nvSpPr>
        <p:spPr>
          <a:xfrm>
            <a:off x="2208425" y="2192450"/>
            <a:ext cx="5525700" cy="5808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Previo a las Optimizaciones Multi-Thread</a:t>
            </a:r>
            <a:endParaRPr/>
          </a:p>
        </p:txBody>
      </p:sp>
      <p:sp>
        <p:nvSpPr>
          <p:cNvPr id="469" name="Google Shape;469;p28"/>
          <p:cNvSpPr txBox="1"/>
          <p:nvPr>
            <p:ph idx="1" type="body"/>
          </p:nvPr>
        </p:nvSpPr>
        <p:spPr>
          <a:xfrm>
            <a:off x="819150" y="1195450"/>
            <a:ext cx="75057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Cambio en la ejecución.</a:t>
            </a:r>
            <a:endParaRPr sz="1800"/>
          </a:p>
        </p:txBody>
      </p:sp>
      <p:graphicFrame>
        <p:nvGraphicFramePr>
          <p:cNvPr id="470" name="Google Shape;470;p28"/>
          <p:cNvGraphicFramePr/>
          <p:nvPr/>
        </p:nvGraphicFramePr>
        <p:xfrm>
          <a:off x="869375" y="159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{5D74EF31-45DD-41F3-8E05-400025359E1B}</a:tableStyleId>
              </a:tblPr>
              <a:tblGrid>
                <a:gridCol w="2598350"/>
                <a:gridCol w="2598350"/>
                <a:gridCol w="2598350"/>
              </a:tblGrid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Valor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Versión acceso óptimo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Versión acceso óptimo pero cambio para V.Multithread</a:t>
                      </a:r>
                      <a:r>
                        <a:rPr lang="ca"/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74EA7"/>
                    </a:solidFill>
                  </a:tcPr>
                </a:tc>
              </a:tr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Checksum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4.906.722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4.906.722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8E7CC3"/>
                    </a:solidFill>
                  </a:tcPr>
                </a:tc>
              </a:tr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Tiempo(seg)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37’45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54’35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8E7CC3"/>
                    </a:solidFill>
                  </a:tcPr>
                </a:tc>
              </a:tr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IPC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1’85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2’17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8E7CC3"/>
                    </a:solidFill>
                  </a:tcPr>
                </a:tc>
              </a:tr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Instrucciones(G)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190’34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325’</a:t>
                      </a:r>
                      <a:r>
                        <a:rPr lang="ca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8E7CC3"/>
                    </a:solidFill>
                  </a:tcPr>
                </a:tc>
              </a:tr>
              <a:tr h="5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Frecuencia(GHz)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2,750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2,757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471" name="Google Shape;471;p28"/>
          <p:cNvSpPr/>
          <p:nvPr/>
        </p:nvSpPr>
        <p:spPr>
          <a:xfrm>
            <a:off x="4268750" y="2650800"/>
            <a:ext cx="996300" cy="3969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6888650" y="2650800"/>
            <a:ext cx="996300" cy="3969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28"/>
          <p:cNvCxnSpPr/>
          <p:nvPr/>
        </p:nvCxnSpPr>
        <p:spPr>
          <a:xfrm>
            <a:off x="5265050" y="2849250"/>
            <a:ext cx="162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8"/>
          <p:cNvCxnSpPr/>
          <p:nvPr/>
        </p:nvCxnSpPr>
        <p:spPr>
          <a:xfrm rot="10800000">
            <a:off x="6065925" y="1459750"/>
            <a:ext cx="11700" cy="14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28"/>
          <p:cNvSpPr txBox="1"/>
          <p:nvPr/>
        </p:nvSpPr>
        <p:spPr>
          <a:xfrm>
            <a:off x="5323850" y="1021325"/>
            <a:ext cx="1506000" cy="429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SpeedUp: x0,69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Versión Multi-Thread</a:t>
            </a:r>
            <a:endParaRPr/>
          </a:p>
        </p:txBody>
      </p:sp>
      <p:sp>
        <p:nvSpPr>
          <p:cNvPr id="481" name="Google Shape;481;p29"/>
          <p:cNvSpPr txBox="1"/>
          <p:nvPr>
            <p:ph idx="1" type="body"/>
          </p:nvPr>
        </p:nvSpPr>
        <p:spPr>
          <a:xfrm>
            <a:off x="819150" y="119545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Análisis de los Bucles. Qué bucle paralelizar?</a:t>
            </a:r>
            <a:endParaRPr sz="1800"/>
          </a:p>
        </p:txBody>
      </p:sp>
      <p:pic>
        <p:nvPicPr>
          <p:cNvPr id="482" name="Google Shape;4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25" y="2158300"/>
            <a:ext cx="6353201" cy="27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9"/>
          <p:cNvSpPr txBox="1"/>
          <p:nvPr/>
        </p:nvSpPr>
        <p:spPr>
          <a:xfrm>
            <a:off x="6666300" y="2169925"/>
            <a:ext cx="2147100" cy="918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Calibri"/>
                <a:ea typeface="Calibri"/>
                <a:cs typeface="Calibri"/>
                <a:sym typeface="Calibri"/>
              </a:rPr>
              <a:t>No es posible.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El valor ‘k’ </a:t>
            </a:r>
            <a:r>
              <a:rPr lang="ca"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ca">
                <a:latin typeface="Calibri"/>
                <a:ea typeface="Calibri"/>
                <a:cs typeface="Calibri"/>
                <a:sym typeface="Calibri"/>
              </a:rPr>
              <a:t>influye en las escrituras =&gt; Escrituras simultáneas.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6666300" y="3065838"/>
            <a:ext cx="2147100" cy="918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Calibri"/>
                <a:ea typeface="Calibri"/>
                <a:cs typeface="Calibri"/>
                <a:sym typeface="Calibri"/>
              </a:rPr>
              <a:t>Posible.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Vigilar variables privadas para cada Thread.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6666300" y="3973375"/>
            <a:ext cx="2147100" cy="975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Calibri"/>
                <a:ea typeface="Calibri"/>
                <a:cs typeface="Calibri"/>
                <a:sym typeface="Calibri"/>
              </a:rPr>
              <a:t>Posible.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No es tan óptimo que el anterior =&gt; Crear/Eliminar Threads N</a:t>
            </a:r>
            <a:r>
              <a:rPr baseline="30000" lang="ca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ca">
                <a:latin typeface="Calibri"/>
                <a:ea typeface="Calibri"/>
                <a:cs typeface="Calibri"/>
                <a:sym typeface="Calibri"/>
              </a:rPr>
              <a:t> veces.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6" name="Google Shape;486;p29"/>
          <p:cNvCxnSpPr>
            <a:stCxn id="483" idx="1"/>
          </p:cNvCxnSpPr>
          <p:nvPr/>
        </p:nvCxnSpPr>
        <p:spPr>
          <a:xfrm rot="10800000">
            <a:off x="512400" y="2571625"/>
            <a:ext cx="6153900" cy="5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9"/>
          <p:cNvCxnSpPr>
            <a:stCxn id="484" idx="1"/>
          </p:cNvCxnSpPr>
          <p:nvPr/>
        </p:nvCxnSpPr>
        <p:spPr>
          <a:xfrm rot="10800000">
            <a:off x="1052100" y="2904738"/>
            <a:ext cx="5614200" cy="620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29"/>
          <p:cNvCxnSpPr>
            <a:stCxn id="485" idx="1"/>
          </p:cNvCxnSpPr>
          <p:nvPr/>
        </p:nvCxnSpPr>
        <p:spPr>
          <a:xfrm rot="10800000">
            <a:off x="1683600" y="3323275"/>
            <a:ext cx="4982700" cy="11376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0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Versión Multi-Thread</a:t>
            </a:r>
            <a:endParaRPr/>
          </a:p>
        </p:txBody>
      </p:sp>
      <p:sp>
        <p:nvSpPr>
          <p:cNvPr id="494" name="Google Shape;494;p30"/>
          <p:cNvSpPr txBox="1"/>
          <p:nvPr>
            <p:ph idx="1" type="body"/>
          </p:nvPr>
        </p:nvSpPr>
        <p:spPr>
          <a:xfrm>
            <a:off x="819150" y="119545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Análisis de los Bucles. Qué bucle paralelizar?</a:t>
            </a:r>
            <a:endParaRPr sz="1800"/>
          </a:p>
        </p:txBody>
      </p:sp>
      <p:sp>
        <p:nvSpPr>
          <p:cNvPr id="495" name="Google Shape;495;p30"/>
          <p:cNvSpPr txBox="1"/>
          <p:nvPr/>
        </p:nvSpPr>
        <p:spPr>
          <a:xfrm>
            <a:off x="6666300" y="2169925"/>
            <a:ext cx="2147100" cy="918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Calibri"/>
                <a:ea typeface="Calibri"/>
                <a:cs typeface="Calibri"/>
                <a:sym typeface="Calibri"/>
              </a:rPr>
              <a:t>No es posible.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El valor ‘k’ no influye en las escrituras =&gt; Escrituras simultáneas.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0"/>
          <p:cNvSpPr txBox="1"/>
          <p:nvPr/>
        </p:nvSpPr>
        <p:spPr>
          <a:xfrm>
            <a:off x="6666300" y="3065838"/>
            <a:ext cx="2147100" cy="918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Calibri"/>
                <a:ea typeface="Calibri"/>
                <a:cs typeface="Calibri"/>
                <a:sym typeface="Calibri"/>
              </a:rPr>
              <a:t>Posible.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Vigilar variables privadas para cada Thread.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0"/>
          <p:cNvSpPr txBox="1"/>
          <p:nvPr/>
        </p:nvSpPr>
        <p:spPr>
          <a:xfrm>
            <a:off x="6666300" y="3973375"/>
            <a:ext cx="2147100" cy="975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Calibri"/>
                <a:ea typeface="Calibri"/>
                <a:cs typeface="Calibri"/>
                <a:sym typeface="Calibri"/>
              </a:rPr>
              <a:t>Posible.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No es tan óptimo que el anterior =&gt; Crear/Eliminar Threads N</a:t>
            </a:r>
            <a:r>
              <a:rPr baseline="30000" lang="ca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ca">
                <a:latin typeface="Calibri"/>
                <a:ea typeface="Calibri"/>
                <a:cs typeface="Calibri"/>
                <a:sym typeface="Calibri"/>
              </a:rPr>
              <a:t> veces.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8" name="Google Shape;4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850" y="2471875"/>
            <a:ext cx="3543300" cy="247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p30"/>
          <p:cNvCxnSpPr/>
          <p:nvPr/>
        </p:nvCxnSpPr>
        <p:spPr>
          <a:xfrm rot="10800000">
            <a:off x="4253400" y="2589025"/>
            <a:ext cx="2412900" cy="4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30"/>
          <p:cNvCxnSpPr/>
          <p:nvPr/>
        </p:nvCxnSpPr>
        <p:spPr>
          <a:xfrm rot="10800000">
            <a:off x="4817100" y="2876538"/>
            <a:ext cx="1849200" cy="648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30"/>
          <p:cNvCxnSpPr/>
          <p:nvPr/>
        </p:nvCxnSpPr>
        <p:spPr>
          <a:xfrm rot="10800000">
            <a:off x="5427000" y="3279475"/>
            <a:ext cx="1239300" cy="1181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Versión Multi-Thread</a:t>
            </a:r>
            <a:endParaRPr/>
          </a:p>
        </p:txBody>
      </p:sp>
      <p:sp>
        <p:nvSpPr>
          <p:cNvPr id="507" name="Google Shape;507;p31"/>
          <p:cNvSpPr txBox="1"/>
          <p:nvPr>
            <p:ph idx="1" type="body"/>
          </p:nvPr>
        </p:nvSpPr>
        <p:spPr>
          <a:xfrm>
            <a:off x="819150" y="119545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Directivas </a:t>
            </a:r>
            <a:r>
              <a:rPr lang="ca" sz="1800"/>
              <a:t>Utilizadas.</a:t>
            </a:r>
            <a:endParaRPr sz="1800"/>
          </a:p>
        </p:txBody>
      </p:sp>
      <p:pic>
        <p:nvPicPr>
          <p:cNvPr id="508" name="Google Shape;5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338" y="1776250"/>
            <a:ext cx="7205765" cy="306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31"/>
          <p:cNvCxnSpPr/>
          <p:nvPr/>
        </p:nvCxnSpPr>
        <p:spPr>
          <a:xfrm>
            <a:off x="1786875" y="2904700"/>
            <a:ext cx="4179000" cy="231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Índice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873900"/>
            <a:ext cx="75057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Descripción Inicial del algoritmo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Motivación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Código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Optimizaciones a Nivel Single Thread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Inicialización de los Datos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Acceso a </a:t>
            </a:r>
            <a:r>
              <a:rPr lang="ca" sz="1800"/>
              <a:t>Memoria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Optimizaciones a Nivel MultiThread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Modificación Previa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Descripción de la Optimización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Resultados Experimentales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Conclusiones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Vías de Continuación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Versión Multi-Thread</a:t>
            </a:r>
            <a:endParaRPr/>
          </a:p>
        </p:txBody>
      </p:sp>
      <p:sp>
        <p:nvSpPr>
          <p:cNvPr id="515" name="Google Shape;515;p32"/>
          <p:cNvSpPr txBox="1"/>
          <p:nvPr>
            <p:ph idx="1" type="body"/>
          </p:nvPr>
        </p:nvSpPr>
        <p:spPr>
          <a:xfrm>
            <a:off x="819150" y="119545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Cambios en la ejecución.</a:t>
            </a:r>
            <a:endParaRPr sz="1800"/>
          </a:p>
        </p:txBody>
      </p:sp>
      <p:graphicFrame>
        <p:nvGraphicFramePr>
          <p:cNvPr id="516" name="Google Shape;516;p32"/>
          <p:cNvGraphicFramePr/>
          <p:nvPr/>
        </p:nvGraphicFramePr>
        <p:xfrm>
          <a:off x="217700" y="154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{5D74EF31-45DD-41F3-8E05-400025359E1B}</a:tableStyleId>
              </a:tblPr>
              <a:tblGrid>
                <a:gridCol w="1246175"/>
                <a:gridCol w="1246175"/>
                <a:gridCol w="1246175"/>
                <a:gridCol w="1246175"/>
                <a:gridCol w="1246175"/>
                <a:gridCol w="1246175"/>
                <a:gridCol w="1246175"/>
              </a:tblGrid>
              <a:tr h="34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Valor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V.acc.óptimo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 Threads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 Threads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6 Threads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8 Threads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12 Threads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4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Checksum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4.906.722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4.906.722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4.906.722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4.906.722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4.906.722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4.906.722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Tiempo(seg)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37’45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27’92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14’38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10’48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8’41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8’15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IPC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1’85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2’16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2’14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2’08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1’97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1’43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3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IPC</a:t>
                      </a:r>
                      <a:r>
                        <a:rPr baseline="-25000" lang="ca"/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1’85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</a:t>
                      </a:r>
                      <a:r>
                        <a:rPr lang="ca"/>
                        <a:t>’32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8’56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12’48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15’76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17’16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6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Uso de CPU</a:t>
                      </a:r>
                      <a:r>
                        <a:rPr baseline="-25000" lang="ca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1’00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1’99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3’94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5’87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7’72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11’64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517" name="Google Shape;517;p32"/>
          <p:cNvSpPr/>
          <p:nvPr/>
        </p:nvSpPr>
        <p:spPr>
          <a:xfrm>
            <a:off x="1717975" y="2411025"/>
            <a:ext cx="723300" cy="2871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2"/>
          <p:cNvSpPr/>
          <p:nvPr/>
        </p:nvSpPr>
        <p:spPr>
          <a:xfrm>
            <a:off x="2995500" y="2411025"/>
            <a:ext cx="723300" cy="2871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2"/>
          <p:cNvSpPr/>
          <p:nvPr/>
        </p:nvSpPr>
        <p:spPr>
          <a:xfrm>
            <a:off x="4210350" y="2411025"/>
            <a:ext cx="723300" cy="2871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2"/>
          <p:cNvSpPr/>
          <p:nvPr/>
        </p:nvSpPr>
        <p:spPr>
          <a:xfrm>
            <a:off x="5481675" y="2411025"/>
            <a:ext cx="723300" cy="287100"/>
          </a:xfrm>
          <a:prstGeom prst="ellipse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2"/>
          <p:cNvSpPr/>
          <p:nvPr/>
        </p:nvSpPr>
        <p:spPr>
          <a:xfrm>
            <a:off x="6702725" y="2411025"/>
            <a:ext cx="723300" cy="287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2"/>
          <p:cNvSpPr/>
          <p:nvPr/>
        </p:nvSpPr>
        <p:spPr>
          <a:xfrm>
            <a:off x="7923775" y="2411025"/>
            <a:ext cx="723300" cy="2871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3" name="Google Shape;523;p32"/>
          <p:cNvGraphicFramePr/>
          <p:nvPr/>
        </p:nvGraphicFramePr>
        <p:xfrm>
          <a:off x="217700" y="423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{5D74EF31-45DD-41F3-8E05-400025359E1B}</a:tableStyleId>
              </a:tblPr>
              <a:tblGrid>
                <a:gridCol w="1246175"/>
                <a:gridCol w="1264350"/>
                <a:gridCol w="1242050"/>
                <a:gridCol w="1231675"/>
                <a:gridCol w="1257600"/>
                <a:gridCol w="1246200"/>
                <a:gridCol w="1235225"/>
              </a:tblGrid>
              <a:tr h="3378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Speed Up(Respecto V.acc.Óptimo)</a:t>
                      </a:r>
                      <a:r>
                        <a:rPr lang="ca"/>
                        <a:t>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x1’34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x2’6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x3’57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x4’45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x4’59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cxnSp>
        <p:nvCxnSpPr>
          <p:cNvPr id="524" name="Google Shape;524;p32"/>
          <p:cNvCxnSpPr/>
          <p:nvPr/>
        </p:nvCxnSpPr>
        <p:spPr>
          <a:xfrm>
            <a:off x="2995488" y="2698125"/>
            <a:ext cx="14100" cy="15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32"/>
          <p:cNvCxnSpPr/>
          <p:nvPr/>
        </p:nvCxnSpPr>
        <p:spPr>
          <a:xfrm>
            <a:off x="4210338" y="2698125"/>
            <a:ext cx="14100" cy="15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32"/>
          <p:cNvCxnSpPr/>
          <p:nvPr/>
        </p:nvCxnSpPr>
        <p:spPr>
          <a:xfrm>
            <a:off x="5425188" y="2698125"/>
            <a:ext cx="14100" cy="15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32"/>
          <p:cNvCxnSpPr/>
          <p:nvPr/>
        </p:nvCxnSpPr>
        <p:spPr>
          <a:xfrm>
            <a:off x="6674475" y="2698125"/>
            <a:ext cx="14100" cy="15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32"/>
          <p:cNvCxnSpPr/>
          <p:nvPr/>
        </p:nvCxnSpPr>
        <p:spPr>
          <a:xfrm>
            <a:off x="7923738" y="2698125"/>
            <a:ext cx="14100" cy="15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Resultados Experimentales I</a:t>
            </a:r>
            <a:endParaRPr/>
          </a:p>
        </p:txBody>
      </p:sp>
      <p:sp>
        <p:nvSpPr>
          <p:cNvPr id="534" name="Google Shape;534;p33"/>
          <p:cNvSpPr txBox="1"/>
          <p:nvPr>
            <p:ph idx="1" type="body"/>
          </p:nvPr>
        </p:nvSpPr>
        <p:spPr>
          <a:xfrm>
            <a:off x="819150" y="1195450"/>
            <a:ext cx="75057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Gráficas Comparativas.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>
                <a:highlight>
                  <a:srgbClr val="FF0000"/>
                </a:highlight>
              </a:rPr>
              <a:t>Versión Inicial.</a:t>
            </a:r>
            <a:endParaRPr sz="1800">
              <a:highlight>
                <a:srgbClr val="FF0000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>
                <a:highlight>
                  <a:srgbClr val="FF9900"/>
                </a:highlight>
              </a:rPr>
              <a:t>Versión Optimizada Inicial.</a:t>
            </a:r>
            <a:endParaRPr sz="1800">
              <a:highlight>
                <a:srgbClr val="FF9900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Versión Multi-Threads.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ca" sz="1800">
                <a:highlight>
                  <a:srgbClr val="00FF00"/>
                </a:highlight>
              </a:rPr>
              <a:t>2 Threads.</a:t>
            </a:r>
            <a:endParaRPr sz="1800">
              <a:highlight>
                <a:srgbClr val="00FF00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ca" sz="1800">
                <a:highlight>
                  <a:srgbClr val="00FFFF"/>
                </a:highlight>
              </a:rPr>
              <a:t>4 Threads.</a:t>
            </a:r>
            <a:endParaRPr sz="1800">
              <a:highlight>
                <a:srgbClr val="00FFFF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ca" sz="1800">
                <a:solidFill>
                  <a:srgbClr val="434343"/>
                </a:solidFill>
                <a:highlight>
                  <a:srgbClr val="4A86E8"/>
                </a:highlight>
              </a:rPr>
              <a:t>6 Threads.</a:t>
            </a:r>
            <a:endParaRPr sz="1800">
              <a:solidFill>
                <a:srgbClr val="434343"/>
              </a:solidFill>
              <a:highlight>
                <a:srgbClr val="4A86E8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ca" sz="1800">
                <a:highlight>
                  <a:srgbClr val="9900FF"/>
                </a:highlight>
              </a:rPr>
              <a:t>8 Threads.</a:t>
            </a:r>
            <a:endParaRPr sz="1800">
              <a:highlight>
                <a:srgbClr val="9900FF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ca" sz="1800">
                <a:highlight>
                  <a:srgbClr val="FF00FF"/>
                </a:highlight>
              </a:rPr>
              <a:t>12 Threads.</a:t>
            </a:r>
            <a:endParaRPr sz="1800"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Resultados Experimentales II</a:t>
            </a:r>
            <a:endParaRPr/>
          </a:p>
        </p:txBody>
      </p:sp>
      <p:pic>
        <p:nvPicPr>
          <p:cNvPr id="540" name="Google Shape;540;p34" title="Gràfi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75" y="1410025"/>
            <a:ext cx="4350726" cy="34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4" title="Gràfi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86850"/>
            <a:ext cx="4350726" cy="35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5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Resultados Experimentales III</a:t>
            </a:r>
            <a:endParaRPr/>
          </a:p>
        </p:txBody>
      </p:sp>
      <p:sp>
        <p:nvSpPr>
          <p:cNvPr id="547" name="Google Shape;547;p35"/>
          <p:cNvSpPr/>
          <p:nvPr/>
        </p:nvSpPr>
        <p:spPr>
          <a:xfrm>
            <a:off x="4091600" y="3654250"/>
            <a:ext cx="3109800" cy="3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p35" title="Gràfi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25" y="1037775"/>
            <a:ext cx="6263199" cy="38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5"/>
          <p:cNvSpPr txBox="1"/>
          <p:nvPr/>
        </p:nvSpPr>
        <p:spPr>
          <a:xfrm>
            <a:off x="6447150" y="1205700"/>
            <a:ext cx="24756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latin typeface="Calibri"/>
                <a:ea typeface="Calibri"/>
                <a:cs typeface="Calibri"/>
                <a:sym typeface="Calibri"/>
              </a:rPr>
              <a:t>Speed Ups conseguidos</a:t>
            </a:r>
            <a:r>
              <a:rPr lang="ca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1200">
                <a:latin typeface="Calibri"/>
                <a:ea typeface="Calibri"/>
                <a:cs typeface="Calibri"/>
                <a:sym typeface="Calibri"/>
              </a:rPr>
              <a:t>(Respecto la </a:t>
            </a:r>
            <a:r>
              <a:rPr lang="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versión Inicial</a:t>
            </a:r>
            <a:r>
              <a:rPr lang="ca" sz="1200">
                <a:latin typeface="Calibri"/>
                <a:ea typeface="Calibri"/>
                <a:cs typeface="Calibri"/>
                <a:sym typeface="Calibri"/>
              </a:rPr>
              <a:t>):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0" name="Google Shape;550;p35"/>
          <p:cNvGraphicFramePr/>
          <p:nvPr/>
        </p:nvGraphicFramePr>
        <p:xfrm>
          <a:off x="7114150" y="19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{B70148E5-569E-4984-96F5-EA5B1B38AAF4}</a:tableStyleId>
              </a:tblPr>
              <a:tblGrid>
                <a:gridCol w="876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x9,14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x12,25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x23</a:t>
                      </a:r>
                      <a:r>
                        <a:rPr lang="ca" sz="1100"/>
                        <a:t>,78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x32,63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x40,66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900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x41,96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Conclusiones</a:t>
            </a:r>
            <a:endParaRPr/>
          </a:p>
        </p:txBody>
      </p:sp>
      <p:sp>
        <p:nvSpPr>
          <p:cNvPr id="556" name="Google Shape;556;p36"/>
          <p:cNvSpPr txBox="1"/>
          <p:nvPr>
            <p:ph idx="1" type="body"/>
          </p:nvPr>
        </p:nvSpPr>
        <p:spPr>
          <a:xfrm>
            <a:off x="819150" y="1195450"/>
            <a:ext cx="41601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Maximizar Single Thread.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Single Thread		Multi-Thread.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Cuidar Dependencias.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" name="Google Shape;557;p36"/>
          <p:cNvSpPr/>
          <p:nvPr/>
        </p:nvSpPr>
        <p:spPr>
          <a:xfrm flipH="1">
            <a:off x="5677825" y="2222400"/>
            <a:ext cx="904800" cy="698700"/>
          </a:xfrm>
          <a:prstGeom prst="chevron">
            <a:avLst>
              <a:gd fmla="val 50000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6"/>
          <p:cNvSpPr/>
          <p:nvPr/>
        </p:nvSpPr>
        <p:spPr>
          <a:xfrm flipH="1" rot="5400000">
            <a:off x="6479575" y="1420650"/>
            <a:ext cx="904800" cy="6987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6"/>
          <p:cNvSpPr/>
          <p:nvPr/>
        </p:nvSpPr>
        <p:spPr>
          <a:xfrm flipH="1" rot="10800000">
            <a:off x="7281325" y="2222400"/>
            <a:ext cx="904800" cy="698700"/>
          </a:xfrm>
          <a:prstGeom prst="chevron">
            <a:avLst>
              <a:gd fmla="val 50000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6"/>
          <p:cNvSpPr/>
          <p:nvPr/>
        </p:nvSpPr>
        <p:spPr>
          <a:xfrm flipH="1" rot="-5400000">
            <a:off x="6479575" y="3024150"/>
            <a:ext cx="904800" cy="6987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/>
          <p:cNvSpPr txBox="1"/>
          <p:nvPr/>
        </p:nvSpPr>
        <p:spPr>
          <a:xfrm>
            <a:off x="5964125" y="962250"/>
            <a:ext cx="1935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Rendimiento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6"/>
          <p:cNvSpPr txBox="1"/>
          <p:nvPr/>
        </p:nvSpPr>
        <p:spPr>
          <a:xfrm>
            <a:off x="5964025" y="3825750"/>
            <a:ext cx="1935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Paralelismo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6"/>
          <p:cNvSpPr txBox="1"/>
          <p:nvPr/>
        </p:nvSpPr>
        <p:spPr>
          <a:xfrm>
            <a:off x="7533400" y="2305200"/>
            <a:ext cx="1935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Rapidez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6"/>
          <p:cNvSpPr txBox="1"/>
          <p:nvPr/>
        </p:nvSpPr>
        <p:spPr>
          <a:xfrm>
            <a:off x="4607213" y="2394000"/>
            <a:ext cx="1356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Fiabilidad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2519850" y="2285250"/>
            <a:ext cx="758700" cy="395400"/>
          </a:xfrm>
          <a:prstGeom prst="mathNotEqual">
            <a:avLst>
              <a:gd fmla="val 23520" name="adj1"/>
              <a:gd fmla="val 6600000" name="adj2"/>
              <a:gd fmla="val 10038" name="adj3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7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Vías de Continuación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7"/>
          <p:cNvSpPr txBox="1"/>
          <p:nvPr>
            <p:ph idx="1" type="body"/>
          </p:nvPr>
        </p:nvSpPr>
        <p:spPr>
          <a:xfrm>
            <a:off x="819150" y="1195450"/>
            <a:ext cx="75057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Mejorar </a:t>
            </a:r>
            <a:r>
              <a:rPr lang="ca" sz="1800"/>
              <a:t>Version</a:t>
            </a:r>
            <a:r>
              <a:rPr lang="ca" sz="1800"/>
              <a:t> Single Thread.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Mejorar OpenMP.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OpenACC.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8"/>
          <p:cNvSpPr txBox="1"/>
          <p:nvPr>
            <p:ph type="title"/>
          </p:nvPr>
        </p:nvSpPr>
        <p:spPr>
          <a:xfrm>
            <a:off x="819150" y="458225"/>
            <a:ext cx="7505700" cy="4238400"/>
          </a:xfrm>
          <a:prstGeom prst="rect">
            <a:avLst/>
          </a:prstGeom>
          <a:solidFill>
            <a:srgbClr val="B45F0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FFFF"/>
                </a:solidFill>
              </a:rPr>
              <a:t>Muchas Gracias por su atención!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 txBox="1"/>
          <p:nvPr>
            <p:ph type="title"/>
          </p:nvPr>
        </p:nvSpPr>
        <p:spPr>
          <a:xfrm>
            <a:off x="869375" y="293100"/>
            <a:ext cx="7247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Optimizaciones a Nivel Single Thread I</a:t>
            </a:r>
            <a:endParaRPr/>
          </a:p>
        </p:txBody>
      </p:sp>
      <p:pic>
        <p:nvPicPr>
          <p:cNvPr id="582" name="Google Shape;5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00" y="1912125"/>
            <a:ext cx="4164351" cy="30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275" y="800000"/>
            <a:ext cx="4373225" cy="293653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9"/>
          <p:cNvSpPr txBox="1"/>
          <p:nvPr/>
        </p:nvSpPr>
        <p:spPr>
          <a:xfrm>
            <a:off x="4641738" y="3736525"/>
            <a:ext cx="4164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Versión sin If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9"/>
          <p:cNvSpPr txBox="1"/>
          <p:nvPr/>
        </p:nvSpPr>
        <p:spPr>
          <a:xfrm>
            <a:off x="372975" y="1556850"/>
            <a:ext cx="4164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Versión Inicial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0"/>
          <p:cNvSpPr txBox="1"/>
          <p:nvPr>
            <p:ph type="title"/>
          </p:nvPr>
        </p:nvSpPr>
        <p:spPr>
          <a:xfrm>
            <a:off x="869375" y="293100"/>
            <a:ext cx="7247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Optimizaciones a Nivel Single Thread I</a:t>
            </a:r>
            <a:endParaRPr/>
          </a:p>
        </p:txBody>
      </p:sp>
      <p:pic>
        <p:nvPicPr>
          <p:cNvPr id="591" name="Google Shape;5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5" y="1916775"/>
            <a:ext cx="4284700" cy="30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40"/>
          <p:cNvSpPr txBox="1"/>
          <p:nvPr/>
        </p:nvSpPr>
        <p:spPr>
          <a:xfrm>
            <a:off x="187225" y="1645000"/>
            <a:ext cx="4164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Versión Acceso Óptimo (Loop Interchange)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3" name="Google Shape;5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20600"/>
            <a:ext cx="4419600" cy="2862697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40"/>
          <p:cNvSpPr txBox="1"/>
          <p:nvPr/>
        </p:nvSpPr>
        <p:spPr>
          <a:xfrm>
            <a:off x="4641738" y="3736525"/>
            <a:ext cx="4164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Versión Cambio Pre-MultiTread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41" title="Gràfi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150" y="676738"/>
            <a:ext cx="6173700" cy="379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Descripción Inicial: Motivación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195450"/>
            <a:ext cx="37530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Invención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Usos</a:t>
            </a:r>
            <a:endParaRPr sz="1800"/>
          </a:p>
        </p:txBody>
      </p:sp>
      <p:sp>
        <p:nvSpPr>
          <p:cNvPr id="141" name="Google Shape;141;p15"/>
          <p:cNvSpPr/>
          <p:nvPr/>
        </p:nvSpPr>
        <p:spPr>
          <a:xfrm>
            <a:off x="6132500" y="873900"/>
            <a:ext cx="668700" cy="600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89700" y="873900"/>
            <a:ext cx="668700" cy="600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624150" y="1886800"/>
            <a:ext cx="668700" cy="600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5"/>
          <p:cNvCxnSpPr>
            <a:stCxn id="142" idx="4"/>
            <a:endCxn id="143" idx="7"/>
          </p:cNvCxnSpPr>
          <p:nvPr/>
        </p:nvCxnSpPr>
        <p:spPr>
          <a:xfrm flipH="1">
            <a:off x="7194950" y="1473900"/>
            <a:ext cx="329100" cy="50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5"/>
          <p:cNvCxnSpPr>
            <a:stCxn id="141" idx="6"/>
            <a:endCxn id="142" idx="2"/>
          </p:cNvCxnSpPr>
          <p:nvPr/>
        </p:nvCxnSpPr>
        <p:spPr>
          <a:xfrm>
            <a:off x="6801200" y="11739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5"/>
          <p:cNvSpPr txBox="1"/>
          <p:nvPr/>
        </p:nvSpPr>
        <p:spPr>
          <a:xfrm>
            <a:off x="6211200" y="923550"/>
            <a:ext cx="5115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A</a:t>
            </a:r>
            <a:endParaRPr b="1"/>
          </a:p>
        </p:txBody>
      </p:sp>
      <p:sp>
        <p:nvSpPr>
          <p:cNvPr id="147" name="Google Shape;147;p15"/>
          <p:cNvSpPr txBox="1"/>
          <p:nvPr/>
        </p:nvSpPr>
        <p:spPr>
          <a:xfrm>
            <a:off x="7268225" y="932925"/>
            <a:ext cx="5115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B</a:t>
            </a:r>
            <a:endParaRPr b="1"/>
          </a:p>
        </p:txBody>
      </p:sp>
      <p:sp>
        <p:nvSpPr>
          <p:cNvPr id="148" name="Google Shape;148;p15"/>
          <p:cNvSpPr txBox="1"/>
          <p:nvPr/>
        </p:nvSpPr>
        <p:spPr>
          <a:xfrm>
            <a:off x="6702750" y="1936450"/>
            <a:ext cx="5115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C</a:t>
            </a:r>
            <a:endParaRPr b="1"/>
          </a:p>
        </p:txBody>
      </p:sp>
      <p:sp>
        <p:nvSpPr>
          <p:cNvPr id="149" name="Google Shape;149;p15"/>
          <p:cNvSpPr txBox="1"/>
          <p:nvPr/>
        </p:nvSpPr>
        <p:spPr>
          <a:xfrm>
            <a:off x="6761938" y="873900"/>
            <a:ext cx="388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5</a:t>
            </a:r>
            <a:endParaRPr b="1"/>
          </a:p>
        </p:txBody>
      </p:sp>
      <p:sp>
        <p:nvSpPr>
          <p:cNvPr id="150" name="Google Shape;150;p15"/>
          <p:cNvSpPr txBox="1"/>
          <p:nvPr/>
        </p:nvSpPr>
        <p:spPr>
          <a:xfrm>
            <a:off x="7044588" y="1461725"/>
            <a:ext cx="388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7</a:t>
            </a:r>
            <a:endParaRPr b="1"/>
          </a:p>
        </p:txBody>
      </p:sp>
      <p:sp>
        <p:nvSpPr>
          <p:cNvPr id="151" name="Google Shape;151;p15"/>
          <p:cNvSpPr/>
          <p:nvPr/>
        </p:nvSpPr>
        <p:spPr>
          <a:xfrm>
            <a:off x="5542475" y="1648625"/>
            <a:ext cx="668700" cy="600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5621200" y="1698275"/>
            <a:ext cx="5115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D</a:t>
            </a:r>
            <a:endParaRPr b="1"/>
          </a:p>
        </p:txBody>
      </p:sp>
      <p:cxnSp>
        <p:nvCxnSpPr>
          <p:cNvPr id="153" name="Google Shape;153;p15"/>
          <p:cNvCxnSpPr/>
          <p:nvPr/>
        </p:nvCxnSpPr>
        <p:spPr>
          <a:xfrm flipH="1">
            <a:off x="5945546" y="1386093"/>
            <a:ext cx="285000" cy="25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5"/>
          <p:cNvCxnSpPr>
            <a:stCxn id="151" idx="6"/>
            <a:endCxn id="143" idx="2"/>
          </p:cNvCxnSpPr>
          <p:nvPr/>
        </p:nvCxnSpPr>
        <p:spPr>
          <a:xfrm>
            <a:off x="6211175" y="1948625"/>
            <a:ext cx="413100" cy="23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5"/>
          <p:cNvSpPr txBox="1"/>
          <p:nvPr/>
        </p:nvSpPr>
        <p:spPr>
          <a:xfrm>
            <a:off x="5822663" y="1246725"/>
            <a:ext cx="388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2</a:t>
            </a:r>
            <a:endParaRPr b="1"/>
          </a:p>
        </p:txBody>
      </p:sp>
      <p:sp>
        <p:nvSpPr>
          <p:cNvPr id="156" name="Google Shape;156;p15"/>
          <p:cNvSpPr txBox="1"/>
          <p:nvPr/>
        </p:nvSpPr>
        <p:spPr>
          <a:xfrm>
            <a:off x="6262700" y="1787700"/>
            <a:ext cx="388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3</a:t>
            </a:r>
            <a:endParaRPr b="1"/>
          </a:p>
        </p:txBody>
      </p:sp>
      <p:sp>
        <p:nvSpPr>
          <p:cNvPr id="157" name="Google Shape;157;p15"/>
          <p:cNvSpPr/>
          <p:nvPr/>
        </p:nvSpPr>
        <p:spPr>
          <a:xfrm rot="-5400000">
            <a:off x="6410595" y="3314900"/>
            <a:ext cx="584100" cy="95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15"/>
          <p:cNvGraphicFramePr/>
          <p:nvPr/>
        </p:nvGraphicFramePr>
        <p:xfrm>
          <a:off x="4572000" y="302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{B70148E5-569E-4984-96F5-EA5B1B38AAF4}</a:tableStyleId>
              </a:tblPr>
              <a:tblGrid>
                <a:gridCol w="327800"/>
                <a:gridCol w="327800"/>
                <a:gridCol w="327800"/>
                <a:gridCol w="327800"/>
                <a:gridCol w="327800"/>
              </a:tblGrid>
              <a:tr h="2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B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C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D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2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?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B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C</a:t>
                      </a:r>
                      <a:endParaRPr b="1"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D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59" name="Google Shape;159;p15"/>
          <p:cNvGraphicFramePr/>
          <p:nvPr/>
        </p:nvGraphicFramePr>
        <p:xfrm>
          <a:off x="7173863" y="302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{B70148E5-569E-4984-96F5-EA5B1B38AAF4}</a:tableStyleId>
              </a:tblPr>
              <a:tblGrid>
                <a:gridCol w="338525"/>
                <a:gridCol w="338525"/>
                <a:gridCol w="338525"/>
                <a:gridCol w="338525"/>
                <a:gridCol w="338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B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C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D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B</a:t>
                      </a:r>
                      <a:endParaRPr b="1"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7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C</a:t>
                      </a:r>
                      <a:endParaRPr b="1"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/>
                        <a:t>D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-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60" name="Google Shape;160;p15"/>
          <p:cNvSpPr txBox="1"/>
          <p:nvPr/>
        </p:nvSpPr>
        <p:spPr>
          <a:xfrm>
            <a:off x="6254750" y="3168200"/>
            <a:ext cx="895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Calibri"/>
                <a:ea typeface="Calibri"/>
                <a:cs typeface="Calibri"/>
                <a:sym typeface="Calibri"/>
              </a:rPr>
              <a:t>Floyd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Descripción Inicial: Código</a:t>
            </a:r>
            <a:endParaRPr/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819150" y="1054350"/>
            <a:ext cx="35886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Creación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Complejidad Espacial y Temporal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Bucles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Inicialización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Cálculo Camino Óptimo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Checksum</a:t>
            </a:r>
            <a:endParaRPr sz="1800"/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750" y="873900"/>
            <a:ext cx="4509099" cy="14229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6"/>
          <p:cNvCxnSpPr>
            <a:endCxn id="167" idx="1"/>
          </p:cNvCxnSpPr>
          <p:nvPr/>
        </p:nvCxnSpPr>
        <p:spPr>
          <a:xfrm flipH="1" rot="10800000">
            <a:off x="3073650" y="1585367"/>
            <a:ext cx="1334100" cy="96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" name="Google Shape;16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650" y="3695225"/>
            <a:ext cx="5441199" cy="122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6"/>
          <p:cNvCxnSpPr>
            <a:endCxn id="169" idx="0"/>
          </p:cNvCxnSpPr>
          <p:nvPr/>
        </p:nvCxnSpPr>
        <p:spPr>
          <a:xfrm>
            <a:off x="4029650" y="3606425"/>
            <a:ext cx="2166600" cy="88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Descripción Inicial</a:t>
            </a:r>
            <a:endParaRPr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819150" y="1195450"/>
            <a:ext cx="75057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Acceso (Visualización gráfica)</a:t>
            </a:r>
            <a:endParaRPr sz="1800"/>
          </a:p>
        </p:txBody>
      </p:sp>
      <p:cxnSp>
        <p:nvCxnSpPr>
          <p:cNvPr id="177" name="Google Shape;177;p17"/>
          <p:cNvCxnSpPr/>
          <p:nvPr/>
        </p:nvCxnSpPr>
        <p:spPr>
          <a:xfrm>
            <a:off x="3390651" y="1606179"/>
            <a:ext cx="29700" cy="256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7"/>
          <p:cNvSpPr txBox="1"/>
          <p:nvPr/>
        </p:nvSpPr>
        <p:spPr>
          <a:xfrm>
            <a:off x="3390651" y="2693785"/>
            <a:ext cx="624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3000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1276400" y="4544058"/>
            <a:ext cx="624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3000</a:t>
            </a:r>
            <a:endParaRPr/>
          </a:p>
        </p:txBody>
      </p:sp>
      <p:cxnSp>
        <p:nvCxnSpPr>
          <p:cNvPr id="180" name="Google Shape;180;p17"/>
          <p:cNvCxnSpPr/>
          <p:nvPr/>
        </p:nvCxnSpPr>
        <p:spPr>
          <a:xfrm flipH="1">
            <a:off x="256759" y="4406093"/>
            <a:ext cx="2925600" cy="1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7"/>
          <p:cNvSpPr/>
          <p:nvPr/>
        </p:nvSpPr>
        <p:spPr>
          <a:xfrm>
            <a:off x="226825" y="1606150"/>
            <a:ext cx="430800" cy="471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657407" y="1606150"/>
            <a:ext cx="430800" cy="471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1087988" y="1606150"/>
            <a:ext cx="430800" cy="471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751657" y="1606150"/>
            <a:ext cx="430800" cy="471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2321075" y="1606150"/>
            <a:ext cx="430800" cy="471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226825" y="2077204"/>
            <a:ext cx="430800" cy="47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657407" y="2077204"/>
            <a:ext cx="430800" cy="47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087988" y="2077204"/>
            <a:ext cx="430800" cy="47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226825" y="3227772"/>
            <a:ext cx="430800" cy="471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657407" y="3227772"/>
            <a:ext cx="430800" cy="471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1087988" y="3227772"/>
            <a:ext cx="430800" cy="471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2751657" y="3698826"/>
            <a:ext cx="430800" cy="47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2321075" y="3698826"/>
            <a:ext cx="430800" cy="47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226825" y="3698826"/>
            <a:ext cx="430800" cy="47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657407" y="3698826"/>
            <a:ext cx="430800" cy="47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1087988" y="3698826"/>
            <a:ext cx="430800" cy="47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2751657" y="3227772"/>
            <a:ext cx="430800" cy="471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2321075" y="3227772"/>
            <a:ext cx="430800" cy="471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751657" y="2077204"/>
            <a:ext cx="430800" cy="47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321075" y="2077204"/>
            <a:ext cx="430800" cy="47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26825" y="1606150"/>
            <a:ext cx="2955300" cy="25638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1609221" y="1651041"/>
            <a:ext cx="621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...</a:t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1609209" y="2183809"/>
            <a:ext cx="621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...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562084" y="2628111"/>
            <a:ext cx="621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...</a:t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2457770" y="2628111"/>
            <a:ext cx="621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...</a:t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1609209" y="3334377"/>
            <a:ext cx="621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...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1609209" y="3805431"/>
            <a:ext cx="621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...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3957675" y="2560175"/>
            <a:ext cx="614400" cy="59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94825" y="2548575"/>
            <a:ext cx="368700" cy="533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4963378" y="2548575"/>
            <a:ext cx="711600" cy="533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675075" y="2548575"/>
            <a:ext cx="368700" cy="5337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043628" y="2548575"/>
            <a:ext cx="711600" cy="5337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755325" y="2548575"/>
            <a:ext cx="368700" cy="5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123878" y="2548575"/>
            <a:ext cx="711600" cy="5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835575" y="2548575"/>
            <a:ext cx="368700" cy="53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204128" y="2548575"/>
            <a:ext cx="711600" cy="53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4965525" y="2558325"/>
            <a:ext cx="711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...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6044700" y="2548575"/>
            <a:ext cx="711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...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7124413" y="2548575"/>
            <a:ext cx="711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...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8204375" y="2558325"/>
            <a:ext cx="711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...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7"/>
          <p:cNvCxnSpPr/>
          <p:nvPr/>
        </p:nvCxnSpPr>
        <p:spPr>
          <a:xfrm flipH="1" rot="10800000">
            <a:off x="4652750" y="2441500"/>
            <a:ext cx="41937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7"/>
          <p:cNvSpPr txBox="1"/>
          <p:nvPr/>
        </p:nvSpPr>
        <p:spPr>
          <a:xfrm>
            <a:off x="4250950" y="2118400"/>
            <a:ext cx="711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8090550" y="2118400"/>
            <a:ext cx="993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8.999.999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819150" y="228135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Versión Single-Thread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869375" y="29310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Optimizaciones</a:t>
            </a:r>
            <a:r>
              <a:rPr lang="ca"/>
              <a:t> a Nivel Single Thread I</a:t>
            </a:r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819150" y="1195450"/>
            <a:ext cx="75057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ca" sz="1800">
                <a:latin typeface="Arial"/>
                <a:ea typeface="Arial"/>
                <a:cs typeface="Arial"/>
                <a:sym typeface="Arial"/>
              </a:rPr>
              <a:t>Deshacemos el condicional (if) en el primer bucle</a:t>
            </a:r>
            <a:r>
              <a:rPr lang="ca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425" y="3245925"/>
            <a:ext cx="4214776" cy="16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425" y="1628661"/>
            <a:ext cx="4214775" cy="1542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19"/>
          <p:cNvCxnSpPr/>
          <p:nvPr/>
        </p:nvCxnSpPr>
        <p:spPr>
          <a:xfrm>
            <a:off x="2120125" y="3630325"/>
            <a:ext cx="450900" cy="421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19"/>
          <p:cNvCxnSpPr/>
          <p:nvPr/>
        </p:nvCxnSpPr>
        <p:spPr>
          <a:xfrm rot="10800000">
            <a:off x="2123925" y="2385325"/>
            <a:ext cx="0" cy="1245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9"/>
          <p:cNvCxnSpPr>
            <a:endCxn id="236" idx="1"/>
          </p:cNvCxnSpPr>
          <p:nvPr/>
        </p:nvCxnSpPr>
        <p:spPr>
          <a:xfrm>
            <a:off x="2133625" y="2397930"/>
            <a:ext cx="436800" cy="1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9"/>
          <p:cNvSpPr/>
          <p:nvPr/>
        </p:nvSpPr>
        <p:spPr>
          <a:xfrm>
            <a:off x="2962000" y="4533100"/>
            <a:ext cx="1350900" cy="2001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type="title"/>
          </p:nvPr>
        </p:nvSpPr>
        <p:spPr>
          <a:xfrm>
            <a:off x="869375" y="293100"/>
            <a:ext cx="7247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Optimizaciones a Nivel Single Thread I</a:t>
            </a:r>
            <a:endParaRPr/>
          </a:p>
        </p:txBody>
      </p:sp>
      <p:sp>
        <p:nvSpPr>
          <p:cNvPr id="246" name="Google Shape;246;p20"/>
          <p:cNvSpPr txBox="1"/>
          <p:nvPr>
            <p:ph idx="1" type="body"/>
          </p:nvPr>
        </p:nvSpPr>
        <p:spPr>
          <a:xfrm>
            <a:off x="869375" y="1087200"/>
            <a:ext cx="37026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ca" sz="1800">
                <a:latin typeface="Arial"/>
                <a:ea typeface="Arial"/>
                <a:cs typeface="Arial"/>
                <a:sym typeface="Arial"/>
              </a:rPr>
              <a:t>Cambios en la ejecución</a:t>
            </a:r>
            <a:endParaRPr sz="1800">
              <a:highlight>
                <a:srgbClr val="93C47D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20"/>
          <p:cNvGraphicFramePr/>
          <p:nvPr/>
        </p:nvGraphicFramePr>
        <p:xfrm>
          <a:off x="869375" y="159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{5D74EF31-45DD-41F3-8E05-400025359E1B}</a:tableStyleId>
              </a:tblPr>
              <a:tblGrid>
                <a:gridCol w="2598350"/>
                <a:gridCol w="2598350"/>
                <a:gridCol w="2598350"/>
              </a:tblGrid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Valor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Versión con If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Versión sin If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Checksum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5.271.068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4.906.722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Tiempo(seg)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341’93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134’39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IPC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0’22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0’59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Instrucciones(G)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245’52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217’67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Frecuencia(GHz)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3,199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2,768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48" name="Google Shape;248;p20"/>
          <p:cNvSpPr/>
          <p:nvPr/>
        </p:nvSpPr>
        <p:spPr>
          <a:xfrm>
            <a:off x="4268750" y="2650800"/>
            <a:ext cx="996300" cy="3969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6888650" y="2650800"/>
            <a:ext cx="996300" cy="3969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20"/>
          <p:cNvCxnSpPr>
            <a:stCxn id="248" idx="6"/>
            <a:endCxn id="249" idx="2"/>
          </p:cNvCxnSpPr>
          <p:nvPr/>
        </p:nvCxnSpPr>
        <p:spPr>
          <a:xfrm>
            <a:off x="5265050" y="2849250"/>
            <a:ext cx="162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0"/>
          <p:cNvCxnSpPr/>
          <p:nvPr/>
        </p:nvCxnSpPr>
        <p:spPr>
          <a:xfrm rot="10800000">
            <a:off x="6065925" y="1459750"/>
            <a:ext cx="11700" cy="14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0"/>
          <p:cNvSpPr txBox="1"/>
          <p:nvPr/>
        </p:nvSpPr>
        <p:spPr>
          <a:xfrm>
            <a:off x="5323850" y="1021325"/>
            <a:ext cx="1506000" cy="429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alibri"/>
                <a:ea typeface="Calibri"/>
                <a:cs typeface="Calibri"/>
                <a:sym typeface="Calibri"/>
              </a:rPr>
              <a:t>SpeedUp: x2,54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869375" y="293100"/>
            <a:ext cx="7247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Optimizaciones a Nivel Single Thread I</a:t>
            </a:r>
            <a:endParaRPr/>
          </a:p>
        </p:txBody>
      </p:sp>
      <p:sp>
        <p:nvSpPr>
          <p:cNvPr id="258" name="Google Shape;258;p21"/>
          <p:cNvSpPr txBox="1"/>
          <p:nvPr>
            <p:ph idx="1" type="body"/>
          </p:nvPr>
        </p:nvSpPr>
        <p:spPr>
          <a:xfrm>
            <a:off x="214600" y="1087200"/>
            <a:ext cx="4404600" cy="3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ca" sz="1800">
                <a:latin typeface="Arial"/>
                <a:ea typeface="Arial"/>
                <a:cs typeface="Arial"/>
                <a:sym typeface="Arial"/>
              </a:rPr>
              <a:t>Cambios en el Checksum.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ca" sz="1800">
                <a:latin typeface="Arial"/>
                <a:ea typeface="Arial"/>
                <a:cs typeface="Arial"/>
                <a:sym typeface="Arial"/>
              </a:rPr>
              <a:t>Versión con if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ca" sz="1800">
                <a:latin typeface="Arial"/>
                <a:ea typeface="Arial"/>
                <a:cs typeface="Arial"/>
                <a:sym typeface="Arial"/>
              </a:rPr>
              <a:t>Versión sin if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665800" y="1960100"/>
            <a:ext cx="803700" cy="7449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1278925" y="1960100"/>
            <a:ext cx="803700" cy="7449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1882250" y="1960100"/>
            <a:ext cx="803700" cy="7449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342763" y="1960063"/>
            <a:ext cx="803700" cy="7449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6009950" y="1960000"/>
            <a:ext cx="803700" cy="7449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6593725" y="1960000"/>
            <a:ext cx="803700" cy="7449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675600" y="1960250"/>
            <a:ext cx="603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FF"/>
                </a:solidFill>
              </a:rPr>
              <a:t>X</a:t>
            </a:r>
            <a:r>
              <a:rPr baseline="-25000" lang="ca">
                <a:solidFill>
                  <a:srgbClr val="FF00FF"/>
                </a:solidFill>
              </a:rPr>
              <a:t>0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1278925" y="1960100"/>
            <a:ext cx="603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FF"/>
                </a:solidFill>
              </a:rPr>
              <a:t>X</a:t>
            </a:r>
            <a:r>
              <a:rPr baseline="-25000" lang="ca">
                <a:solidFill>
                  <a:srgbClr val="FF00FF"/>
                </a:solidFill>
              </a:rPr>
              <a:t>1</a:t>
            </a:r>
            <a:endParaRPr baseline="-25000">
              <a:solidFill>
                <a:srgbClr val="FF00FF"/>
              </a:solidFill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1892063" y="1960100"/>
            <a:ext cx="603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FF"/>
                </a:solidFill>
              </a:rPr>
              <a:t>...</a:t>
            </a:r>
            <a:endParaRPr baseline="-25000">
              <a:solidFill>
                <a:srgbClr val="FF00FF"/>
              </a:solidFill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3342802" y="1960225"/>
            <a:ext cx="709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FF"/>
                </a:solidFill>
              </a:rPr>
              <a:t>X</a:t>
            </a:r>
            <a:r>
              <a:rPr baseline="-25000" lang="ca">
                <a:solidFill>
                  <a:srgbClr val="FF00FF"/>
                </a:solidFill>
              </a:rPr>
              <a:t>(n/2)-1</a:t>
            </a:r>
            <a:endParaRPr baseline="-25000">
              <a:solidFill>
                <a:srgbClr val="FF00FF"/>
              </a:solidFill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6009950" y="1960150"/>
            <a:ext cx="603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FF"/>
                </a:solidFill>
              </a:rPr>
              <a:t>...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6593725" y="1960000"/>
            <a:ext cx="603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FF"/>
                </a:solidFill>
              </a:rPr>
              <a:t>X</a:t>
            </a:r>
            <a:r>
              <a:rPr baseline="-25000" lang="ca">
                <a:solidFill>
                  <a:srgbClr val="FF00FF"/>
                </a:solidFill>
              </a:rPr>
              <a:t>2n</a:t>
            </a:r>
            <a:endParaRPr baseline="-25000">
              <a:solidFill>
                <a:srgbClr val="FF00FF"/>
              </a:solidFill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3946088" y="1960288"/>
            <a:ext cx="803700" cy="7449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3946113" y="1960438"/>
            <a:ext cx="603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FF"/>
                </a:solidFill>
              </a:rPr>
              <a:t>0</a:t>
            </a:r>
            <a:endParaRPr baseline="-25000">
              <a:solidFill>
                <a:srgbClr val="FF00FF"/>
              </a:solidFill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4531588" y="1960375"/>
            <a:ext cx="803700" cy="744900"/>
          </a:xfrm>
          <a:prstGeom prst="cube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4531629" y="1960525"/>
            <a:ext cx="8037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FF"/>
                </a:solidFill>
              </a:rPr>
              <a:t>X</a:t>
            </a:r>
            <a:r>
              <a:rPr baseline="-25000" lang="ca">
                <a:solidFill>
                  <a:srgbClr val="FF00FF"/>
                </a:solidFill>
              </a:rPr>
              <a:t>(n/2)+1</a:t>
            </a:r>
            <a:endParaRPr baseline="-25000">
              <a:solidFill>
                <a:srgbClr val="FF00FF"/>
              </a:solidFill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675600" y="3886800"/>
            <a:ext cx="803700" cy="7449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1288725" y="3886800"/>
            <a:ext cx="803700" cy="7449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1892050" y="3886800"/>
            <a:ext cx="803700" cy="7449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3352563" y="3886763"/>
            <a:ext cx="803700" cy="7449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5626625" y="3886775"/>
            <a:ext cx="803700" cy="7449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6210400" y="3886775"/>
            <a:ext cx="803700" cy="7449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 txBox="1"/>
          <p:nvPr/>
        </p:nvSpPr>
        <p:spPr>
          <a:xfrm>
            <a:off x="695150" y="3887000"/>
            <a:ext cx="603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FF"/>
                </a:solidFill>
              </a:rPr>
              <a:t>X</a:t>
            </a:r>
            <a:r>
              <a:rPr baseline="-25000" lang="ca">
                <a:solidFill>
                  <a:srgbClr val="FF00FF"/>
                </a:solidFill>
              </a:rPr>
              <a:t>0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1278925" y="3886700"/>
            <a:ext cx="603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FF"/>
                </a:solidFill>
              </a:rPr>
              <a:t>X</a:t>
            </a:r>
            <a:r>
              <a:rPr baseline="-25000" lang="ca">
                <a:solidFill>
                  <a:srgbClr val="FF00FF"/>
                </a:solidFill>
              </a:rPr>
              <a:t>1</a:t>
            </a:r>
            <a:endParaRPr baseline="-25000">
              <a:solidFill>
                <a:srgbClr val="FF00FF"/>
              </a:solidFill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1901788" y="3887075"/>
            <a:ext cx="603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FF"/>
                </a:solidFill>
              </a:rPr>
              <a:t>...</a:t>
            </a:r>
            <a:endParaRPr baseline="-25000">
              <a:solidFill>
                <a:srgbClr val="FF00FF"/>
              </a:solidFill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3352540" y="3886700"/>
            <a:ext cx="709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FF"/>
                </a:solidFill>
              </a:rPr>
              <a:t>X</a:t>
            </a:r>
            <a:r>
              <a:rPr baseline="-25000" lang="ca">
                <a:solidFill>
                  <a:srgbClr val="FF00FF"/>
                </a:solidFill>
              </a:rPr>
              <a:t>(n/2)-1</a:t>
            </a:r>
            <a:endParaRPr baseline="-25000">
              <a:solidFill>
                <a:srgbClr val="FF00FF"/>
              </a:solidFill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5627175" y="3887000"/>
            <a:ext cx="603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00"/>
                </a:solidFill>
              </a:rPr>
              <a:t>X</a:t>
            </a:r>
            <a:r>
              <a:rPr baseline="-25000" lang="ca">
                <a:solidFill>
                  <a:srgbClr val="FF0000"/>
                </a:solidFill>
              </a:rPr>
              <a:t>2n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6243900" y="3887075"/>
            <a:ext cx="603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00"/>
                </a:solidFill>
              </a:rPr>
              <a:t>X</a:t>
            </a:r>
            <a:r>
              <a:rPr baseline="-25000" lang="ca">
                <a:solidFill>
                  <a:srgbClr val="FF0000"/>
                </a:solidFill>
              </a:rPr>
              <a:t>2n+1</a:t>
            </a:r>
            <a:endParaRPr baseline="-25000">
              <a:solidFill>
                <a:srgbClr val="FF0000"/>
              </a:solidFill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3955888" y="3886988"/>
            <a:ext cx="803700" cy="7449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 txBox="1"/>
          <p:nvPr/>
        </p:nvSpPr>
        <p:spPr>
          <a:xfrm>
            <a:off x="3957364" y="3886688"/>
            <a:ext cx="709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00"/>
                </a:solidFill>
              </a:rPr>
              <a:t>X</a:t>
            </a:r>
            <a:r>
              <a:rPr baseline="-25000" lang="ca">
                <a:solidFill>
                  <a:srgbClr val="FF0000"/>
                </a:solidFill>
              </a:rPr>
              <a:t>(n/2)+1</a:t>
            </a:r>
            <a:endParaRPr baseline="-25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4541388" y="3887075"/>
            <a:ext cx="803700" cy="7449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4541429" y="3886700"/>
            <a:ext cx="8037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00"/>
                </a:solidFill>
              </a:rPr>
              <a:t>X</a:t>
            </a:r>
            <a:r>
              <a:rPr baseline="-25000" lang="ca">
                <a:solidFill>
                  <a:srgbClr val="FF0000"/>
                </a:solidFill>
              </a:rPr>
              <a:t>(n/2)+2</a:t>
            </a:r>
            <a:endParaRPr baseline="-25000">
              <a:solidFill>
                <a:srgbClr val="FF0000"/>
              </a:solidFill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7562488" y="3886500"/>
            <a:ext cx="803700" cy="7449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 txBox="1"/>
          <p:nvPr/>
        </p:nvSpPr>
        <p:spPr>
          <a:xfrm>
            <a:off x="7562513" y="3886875"/>
            <a:ext cx="603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FF"/>
                </a:solidFill>
              </a:rPr>
              <a:t>0</a:t>
            </a:r>
            <a:endParaRPr baseline="-25000">
              <a:solidFill>
                <a:srgbClr val="FF00FF"/>
              </a:solidFill>
            </a:endParaRPr>
          </a:p>
        </p:txBody>
      </p:sp>
      <p:cxnSp>
        <p:nvCxnSpPr>
          <p:cNvPr id="293" name="Google Shape;293;p21"/>
          <p:cNvCxnSpPr>
            <a:stCxn id="274" idx="2"/>
            <a:endCxn id="288" idx="0"/>
          </p:cNvCxnSpPr>
          <p:nvPr/>
        </p:nvCxnSpPr>
        <p:spPr>
          <a:xfrm flipH="1">
            <a:off x="4312179" y="2705425"/>
            <a:ext cx="621300" cy="1181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1"/>
          <p:cNvCxnSpPr>
            <a:endCxn id="290" idx="0"/>
          </p:cNvCxnSpPr>
          <p:nvPr/>
        </p:nvCxnSpPr>
        <p:spPr>
          <a:xfrm flipH="1">
            <a:off x="4943279" y="2665700"/>
            <a:ext cx="457200" cy="1221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1"/>
          <p:cNvCxnSpPr>
            <a:stCxn id="270" idx="2"/>
            <a:endCxn id="285" idx="0"/>
          </p:cNvCxnSpPr>
          <p:nvPr/>
        </p:nvCxnSpPr>
        <p:spPr>
          <a:xfrm flipH="1">
            <a:off x="5928775" y="2704900"/>
            <a:ext cx="966600" cy="1182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1"/>
          <p:cNvCxnSpPr/>
          <p:nvPr/>
        </p:nvCxnSpPr>
        <p:spPr>
          <a:xfrm>
            <a:off x="4310825" y="4631912"/>
            <a:ext cx="1887600" cy="248400"/>
          </a:xfrm>
          <a:prstGeom prst="curvedConnector3">
            <a:avLst>
              <a:gd fmla="val 8987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1"/>
          <p:cNvCxnSpPr>
            <a:endCxn id="292" idx="2"/>
          </p:cNvCxnSpPr>
          <p:nvPr/>
        </p:nvCxnSpPr>
        <p:spPr>
          <a:xfrm flipH="1" rot="10800000">
            <a:off x="6198263" y="4631775"/>
            <a:ext cx="1665900" cy="248400"/>
          </a:xfrm>
          <a:prstGeom prst="curvedConnector2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1"/>
          <p:cNvSpPr/>
          <p:nvPr/>
        </p:nvSpPr>
        <p:spPr>
          <a:xfrm rot="532016">
            <a:off x="7652580" y="1942300"/>
            <a:ext cx="270533" cy="888350"/>
          </a:xfrm>
          <a:prstGeom prst="parallelogram">
            <a:avLst>
              <a:gd fmla="val 25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21"/>
          <p:cNvCxnSpPr>
            <a:stCxn id="298" idx="2"/>
          </p:cNvCxnSpPr>
          <p:nvPr/>
        </p:nvCxnSpPr>
        <p:spPr>
          <a:xfrm>
            <a:off x="7888084" y="2402113"/>
            <a:ext cx="590100" cy="72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1"/>
          <p:cNvSpPr txBox="1"/>
          <p:nvPr/>
        </p:nvSpPr>
        <p:spPr>
          <a:xfrm>
            <a:off x="7943175" y="1960525"/>
            <a:ext cx="803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00">
                <a:latin typeface="Calibri"/>
                <a:ea typeface="Calibri"/>
                <a:cs typeface="Calibri"/>
                <a:sym typeface="Calibri"/>
              </a:rPr>
              <a:t>Siguiente Iteración (j)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1"/>
          <p:cNvSpPr/>
          <p:nvPr/>
        </p:nvSpPr>
        <p:spPr>
          <a:xfrm rot="532016">
            <a:off x="8504355" y="3656577"/>
            <a:ext cx="270533" cy="1066896"/>
          </a:xfrm>
          <a:prstGeom prst="parallelogram">
            <a:avLst>
              <a:gd fmla="val 25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 rot="529963">
            <a:off x="7244175" y="3656577"/>
            <a:ext cx="166069" cy="1066896"/>
          </a:xfrm>
          <a:prstGeom prst="parallelogram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21"/>
          <p:cNvCxnSpPr>
            <a:stCxn id="302" idx="0"/>
          </p:cNvCxnSpPr>
          <p:nvPr/>
        </p:nvCxnSpPr>
        <p:spPr>
          <a:xfrm flipH="1" rot="10800000">
            <a:off x="7409260" y="3417525"/>
            <a:ext cx="255300" cy="245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1"/>
          <p:cNvSpPr txBox="1"/>
          <p:nvPr/>
        </p:nvSpPr>
        <p:spPr>
          <a:xfrm>
            <a:off x="7585950" y="3171700"/>
            <a:ext cx="8691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00">
                <a:latin typeface="Calibri"/>
                <a:ea typeface="Calibri"/>
                <a:cs typeface="Calibri"/>
                <a:sym typeface="Calibri"/>
              </a:rPr>
              <a:t>Fin del Bucle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