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2" r:id="rId26"/>
    <p:sldId id="283" r:id="rId27"/>
    <p:sldId id="284" r:id="rId28"/>
    <p:sldId id="277"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02" r:id="rId42"/>
    <p:sldId id="297" r:id="rId43"/>
    <p:sldId id="299" r:id="rId44"/>
    <p:sldId id="300" r:id="rId45"/>
    <p:sldId id="301" r:id="rId46"/>
    <p:sldId id="298" r:id="rId4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a:xfrm>
            <a:off x="5332412" y="5883275"/>
            <a:ext cx="4324044" cy="365125"/>
          </a:xfrm>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358065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D588C6-190C-46BB-B496-44268C1C2D67}" type="datetimeFigureOut">
              <a:rPr lang="es-CL" smtClean="0"/>
              <a:t>23-05-2018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40231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14145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592580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61331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2207673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28056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1202772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112174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10951856" y="5867131"/>
            <a:ext cx="551167" cy="365125"/>
          </a:xfrm>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368524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2D588C6-190C-46BB-B496-44268C1C2D67}" type="datetimeFigureOut">
              <a:rPr lang="es-CL" smtClean="0"/>
              <a:t>23-05-2018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340111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D588C6-190C-46BB-B496-44268C1C2D67}" type="datetimeFigureOut">
              <a:rPr lang="es-CL" smtClean="0"/>
              <a:t>23-05-2018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84858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D588C6-190C-46BB-B496-44268C1C2D67}" type="datetimeFigureOut">
              <a:rPr lang="es-CL" smtClean="0"/>
              <a:t>23-05-2018</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424103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D588C6-190C-46BB-B496-44268C1C2D67}" type="datetimeFigureOut">
              <a:rPr lang="es-CL" smtClean="0"/>
              <a:t>23-05-2018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237849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588C6-190C-46BB-B496-44268C1C2D67}" type="datetimeFigureOut">
              <a:rPr lang="es-CL" smtClean="0"/>
              <a:t>23-05-2018</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157614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D588C6-190C-46BB-B496-44268C1C2D67}" type="datetimeFigureOut">
              <a:rPr lang="es-CL" smtClean="0"/>
              <a:t>23-05-2018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339212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D588C6-190C-46BB-B496-44268C1C2D67}" type="datetimeFigureOut">
              <a:rPr lang="es-CL" smtClean="0"/>
              <a:t>23-05-2018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E90B1DF-0D87-4343-8618-7707D9392AEF}" type="slidenum">
              <a:rPr lang="es-CL" smtClean="0"/>
              <a:t>‹Nº›</a:t>
            </a:fld>
            <a:endParaRPr lang="es-CL"/>
          </a:p>
        </p:txBody>
      </p:sp>
    </p:spTree>
    <p:extLst>
      <p:ext uri="{BB962C8B-B14F-4D97-AF65-F5344CB8AC3E}">
        <p14:creationId xmlns:p14="http://schemas.microsoft.com/office/powerpoint/2010/main" val="61268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D588C6-190C-46BB-B496-44268C1C2D67}" type="datetimeFigureOut">
              <a:rPr lang="es-CL" smtClean="0"/>
              <a:t>23-05-2018</a:t>
            </a:fld>
            <a:endParaRPr lang="es-C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90B1DF-0D87-4343-8618-7707D9392AEF}" type="slidenum">
              <a:rPr lang="es-CL" smtClean="0"/>
              <a:t>‹Nº›</a:t>
            </a:fld>
            <a:endParaRPr lang="es-CL"/>
          </a:p>
        </p:txBody>
      </p:sp>
    </p:spTree>
    <p:extLst>
      <p:ext uri="{BB962C8B-B14F-4D97-AF65-F5344CB8AC3E}">
        <p14:creationId xmlns:p14="http://schemas.microsoft.com/office/powerpoint/2010/main" val="41423282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a:t>HTML  5</a:t>
            </a:r>
          </a:p>
        </p:txBody>
      </p:sp>
      <p:sp>
        <p:nvSpPr>
          <p:cNvPr id="3" name="Subtítulo 2"/>
          <p:cNvSpPr>
            <a:spLocks noGrp="1"/>
          </p:cNvSpPr>
          <p:nvPr>
            <p:ph type="subTitle" idx="1"/>
          </p:nvPr>
        </p:nvSpPr>
        <p:spPr/>
        <p:txBody>
          <a:bodyPr/>
          <a:lstStyle/>
          <a:p>
            <a:r>
              <a:rPr lang="es-CL" dirty="0"/>
              <a:t>Rodrigo Alfaro Pinto</a:t>
            </a:r>
          </a:p>
        </p:txBody>
      </p:sp>
    </p:spTree>
    <p:extLst>
      <p:ext uri="{BB962C8B-B14F-4D97-AF65-F5344CB8AC3E}">
        <p14:creationId xmlns:p14="http://schemas.microsoft.com/office/powerpoint/2010/main" val="187413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Estructura HTML</a:t>
            </a:r>
          </a:p>
        </p:txBody>
      </p:sp>
      <p:sp>
        <p:nvSpPr>
          <p:cNvPr id="5" name="Marcador de contenido 4"/>
          <p:cNvSpPr>
            <a:spLocks noGrp="1"/>
          </p:cNvSpPr>
          <p:nvPr>
            <p:ph idx="1"/>
          </p:nvPr>
        </p:nvSpPr>
        <p:spPr/>
        <p:txBody>
          <a:bodyPr>
            <a:normAutofit fontScale="47500" lnSpcReduction="20000"/>
          </a:bodyPr>
          <a:lstStyle/>
          <a:p>
            <a:r>
              <a:rPr lang="en-US" dirty="0"/>
              <a:t> &lt;!DOCTYPE html&gt;</a:t>
            </a:r>
          </a:p>
          <a:p>
            <a:r>
              <a:rPr lang="en-US" dirty="0"/>
              <a:t>&lt;html&gt;</a:t>
            </a:r>
          </a:p>
          <a:p>
            <a:r>
              <a:rPr lang="en-US" dirty="0"/>
              <a:t>&lt;head&gt;</a:t>
            </a:r>
          </a:p>
          <a:p>
            <a:r>
              <a:rPr lang="en-US" dirty="0"/>
              <a:t>&lt;meta charset="UTF-8"&gt;</a:t>
            </a:r>
          </a:p>
          <a:p>
            <a:r>
              <a:rPr lang="en-US" dirty="0"/>
              <a:t>&lt;title&gt;</a:t>
            </a:r>
            <a:r>
              <a:rPr lang="en-US" dirty="0" err="1"/>
              <a:t>Titulo</a:t>
            </a:r>
            <a:r>
              <a:rPr lang="en-US" dirty="0"/>
              <a:t>&lt;/title&gt;</a:t>
            </a:r>
          </a:p>
          <a:p>
            <a:r>
              <a:rPr lang="en-US" dirty="0"/>
              <a:t>&lt;/head&gt;</a:t>
            </a:r>
          </a:p>
          <a:p>
            <a:endParaRPr lang="en-US" dirty="0"/>
          </a:p>
          <a:p>
            <a:r>
              <a:rPr lang="en-US" dirty="0"/>
              <a:t>&lt;body&gt;</a:t>
            </a:r>
          </a:p>
          <a:p>
            <a:r>
              <a:rPr lang="en-US" dirty="0" err="1"/>
              <a:t>Contenido</a:t>
            </a:r>
            <a:r>
              <a:rPr lang="en-US" dirty="0"/>
              <a:t> del </a:t>
            </a:r>
            <a:r>
              <a:rPr lang="en-US" dirty="0" err="1"/>
              <a:t>documento</a:t>
            </a:r>
            <a:endParaRPr lang="en-US" dirty="0"/>
          </a:p>
          <a:p>
            <a:r>
              <a:rPr lang="en-US" dirty="0"/>
              <a:t>&lt;/body&gt;</a:t>
            </a:r>
          </a:p>
          <a:p>
            <a:endParaRPr lang="en-US" dirty="0"/>
          </a:p>
          <a:p>
            <a:r>
              <a:rPr lang="en-US" dirty="0"/>
              <a:t>&lt;/html&gt; </a:t>
            </a:r>
            <a:endParaRPr lang="es-CL" dirty="0"/>
          </a:p>
        </p:txBody>
      </p:sp>
    </p:spTree>
    <p:extLst>
      <p:ext uri="{BB962C8B-B14F-4D97-AF65-F5344CB8AC3E}">
        <p14:creationId xmlns:p14="http://schemas.microsoft.com/office/powerpoint/2010/main" val="350310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Etiquetas semánticas</a:t>
            </a:r>
          </a:p>
        </p:txBody>
      </p:sp>
      <p:sp>
        <p:nvSpPr>
          <p:cNvPr id="3" name="Marcador de contenido 2"/>
          <p:cNvSpPr>
            <a:spLocks noGrp="1"/>
          </p:cNvSpPr>
          <p:nvPr>
            <p:ph idx="1"/>
          </p:nvPr>
        </p:nvSpPr>
        <p:spPr/>
        <p:txBody>
          <a:bodyPr>
            <a:normAutofit/>
          </a:bodyPr>
          <a:lstStyle/>
          <a:p>
            <a:r>
              <a:rPr lang="es-CL" b="1" dirty="0"/>
              <a:t>Semántica</a:t>
            </a:r>
            <a:r>
              <a:rPr lang="es-CL" dirty="0"/>
              <a:t>: Perteneciente o relativo a la significación de las palabras. Esa es la definición de la Real Academia de la Lengua Española. En HTML: Aquellas que dan un significado a las partes del documento.</a:t>
            </a:r>
          </a:p>
          <a:p>
            <a:r>
              <a:rPr lang="es-CL" dirty="0"/>
              <a:t>Por decirlo de otra forma, estamos ante etiquetas que indican qué es el contenido que contienen, en lugar de cómo se debe formatear al mostrar el documento HTML en un cliente web. </a:t>
            </a:r>
          </a:p>
        </p:txBody>
      </p:sp>
    </p:spTree>
    <p:extLst>
      <p:ext uri="{BB962C8B-B14F-4D97-AF65-F5344CB8AC3E}">
        <p14:creationId xmlns:p14="http://schemas.microsoft.com/office/powerpoint/2010/main" val="27470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Etiquetas semánticas</a:t>
            </a:r>
          </a:p>
        </p:txBody>
      </p:sp>
      <p:sp>
        <p:nvSpPr>
          <p:cNvPr id="3" name="Marcador de contenido 2"/>
          <p:cNvSpPr>
            <a:spLocks noGrp="1"/>
          </p:cNvSpPr>
          <p:nvPr>
            <p:ph sz="half" idx="1"/>
          </p:nvPr>
        </p:nvSpPr>
        <p:spPr/>
        <p:txBody>
          <a:bodyPr/>
          <a:lstStyle/>
          <a:p>
            <a:r>
              <a:rPr lang="en-US" dirty="0"/>
              <a:t>&lt;header&gt;, &lt;footer&gt;, &lt;article&gt; y &lt;section&gt;</a:t>
            </a:r>
            <a:endParaRPr lang="es-CL" dirty="0"/>
          </a:p>
        </p:txBody>
      </p:sp>
      <p:pic>
        <p:nvPicPr>
          <p:cNvPr id="5" name="Marcador de contenido 4"/>
          <p:cNvPicPr>
            <a:picLocks noGrp="1" noChangeAspect="1"/>
          </p:cNvPicPr>
          <p:nvPr>
            <p:ph sz="half" idx="2"/>
          </p:nvPr>
        </p:nvPicPr>
        <p:blipFill>
          <a:blip r:embed="rId2"/>
          <a:stretch>
            <a:fillRect/>
          </a:stretch>
        </p:blipFill>
        <p:spPr>
          <a:xfrm>
            <a:off x="7637801" y="2667000"/>
            <a:ext cx="2834597" cy="3124200"/>
          </a:xfrm>
          <a:prstGeom prst="rect">
            <a:avLst/>
          </a:prstGeom>
        </p:spPr>
      </p:pic>
    </p:spTree>
    <p:extLst>
      <p:ext uri="{BB962C8B-B14F-4D97-AF65-F5344CB8AC3E}">
        <p14:creationId xmlns:p14="http://schemas.microsoft.com/office/powerpoint/2010/main" val="354970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CL" dirty="0"/>
              <a:t>Etiquetas semánticas</a:t>
            </a:r>
          </a:p>
        </p:txBody>
      </p:sp>
      <p:sp>
        <p:nvSpPr>
          <p:cNvPr id="6" name="Marcador de contenido 5"/>
          <p:cNvSpPr>
            <a:spLocks noGrp="1"/>
          </p:cNvSpPr>
          <p:nvPr>
            <p:ph idx="1"/>
          </p:nvPr>
        </p:nvSpPr>
        <p:spPr/>
        <p:txBody>
          <a:bodyPr/>
          <a:lstStyle/>
          <a:p>
            <a:r>
              <a:rPr lang="es-CL" dirty="0"/>
              <a:t>Las etiquetas semánticas no tienen un estilo predeterminado que el navegador nos vaya a asignar.</a:t>
            </a:r>
          </a:p>
          <a:p>
            <a:r>
              <a:rPr lang="es-CL" dirty="0"/>
              <a:t>Es decir, porque HEADER signifique que es una cabecera, el navegador no va en ningún caso a posicionar el elemento en la parte de arriba del documento.</a:t>
            </a:r>
          </a:p>
          <a:p>
            <a:r>
              <a:rPr lang="es-CL" dirty="0"/>
              <a:t>Lo mismo con FOOTER, que no lo colocará en la parte de abajo, o ASIDE al lateral. </a:t>
            </a:r>
          </a:p>
        </p:txBody>
      </p:sp>
    </p:spTree>
    <p:extLst>
      <p:ext uri="{BB962C8B-B14F-4D97-AF65-F5344CB8AC3E}">
        <p14:creationId xmlns:p14="http://schemas.microsoft.com/office/powerpoint/2010/main" val="61265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Etiquetas semánticas</a:t>
            </a:r>
          </a:p>
        </p:txBody>
      </p:sp>
      <p:sp>
        <p:nvSpPr>
          <p:cNvPr id="3" name="Marcador de contenido 2"/>
          <p:cNvSpPr>
            <a:spLocks noGrp="1"/>
          </p:cNvSpPr>
          <p:nvPr>
            <p:ph idx="1"/>
          </p:nvPr>
        </p:nvSpPr>
        <p:spPr/>
        <p:txBody>
          <a:bodyPr>
            <a:normAutofit/>
          </a:bodyPr>
          <a:lstStyle/>
          <a:p>
            <a:endParaRPr lang="es-CL" dirty="0"/>
          </a:p>
          <a:p>
            <a:r>
              <a:rPr lang="es-CL" dirty="0"/>
              <a:t>Las usamos para:</a:t>
            </a:r>
          </a:p>
          <a:p>
            <a:r>
              <a:rPr lang="es-CL" b="1" dirty="0"/>
              <a:t>Posicionamiento</a:t>
            </a:r>
            <a:r>
              <a:rPr lang="es-CL" dirty="0"/>
              <a:t>. Los motores de búsqueda son capaces de asimilar mejor de lo que estamos hablando y saber qué partes del contenido de una web son las que realmente tienen más valor. Por tanto, son capaces de saber con mayor exactitud de lo que se está hablando y qué textos son más interesantes para extraer palabras clave sobre las cuales se está tratando.</a:t>
            </a:r>
          </a:p>
          <a:p>
            <a:endParaRPr lang="es-CL" dirty="0"/>
          </a:p>
        </p:txBody>
      </p:sp>
    </p:spTree>
    <p:extLst>
      <p:ext uri="{BB962C8B-B14F-4D97-AF65-F5344CB8AC3E}">
        <p14:creationId xmlns:p14="http://schemas.microsoft.com/office/powerpoint/2010/main" val="302397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4294967295"/>
          </p:nvPr>
        </p:nvPicPr>
        <p:blipFill>
          <a:blip r:embed="rId2"/>
          <a:stretch>
            <a:fillRect/>
          </a:stretch>
        </p:blipFill>
        <p:spPr>
          <a:xfrm>
            <a:off x="2318473" y="317928"/>
            <a:ext cx="8585055" cy="6075293"/>
          </a:xfrm>
          <a:prstGeom prst="rect">
            <a:avLst/>
          </a:prstGeom>
        </p:spPr>
      </p:pic>
    </p:spTree>
    <p:extLst>
      <p:ext uri="{BB962C8B-B14F-4D97-AF65-F5344CB8AC3E}">
        <p14:creationId xmlns:p14="http://schemas.microsoft.com/office/powerpoint/2010/main" val="272162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Elementos, nuevos input</a:t>
            </a:r>
          </a:p>
        </p:txBody>
      </p:sp>
      <p:pic>
        <p:nvPicPr>
          <p:cNvPr id="4" name="Marcador de contenido 3"/>
          <p:cNvPicPr>
            <a:picLocks noGrp="1" noChangeAspect="1"/>
          </p:cNvPicPr>
          <p:nvPr>
            <p:ph idx="1"/>
          </p:nvPr>
        </p:nvPicPr>
        <p:blipFill>
          <a:blip r:embed="rId2"/>
          <a:stretch>
            <a:fillRect/>
          </a:stretch>
        </p:blipFill>
        <p:spPr>
          <a:xfrm>
            <a:off x="3749007" y="2667000"/>
            <a:ext cx="5489323" cy="3124200"/>
          </a:xfrm>
          <a:prstGeom prst="rect">
            <a:avLst/>
          </a:prstGeom>
        </p:spPr>
      </p:pic>
    </p:spTree>
    <p:extLst>
      <p:ext uri="{BB962C8B-B14F-4D97-AF65-F5344CB8AC3E}">
        <p14:creationId xmlns:p14="http://schemas.microsoft.com/office/powerpoint/2010/main" val="263278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Elementos, nueva sintaxis</a:t>
            </a:r>
          </a:p>
        </p:txBody>
      </p:sp>
      <p:pic>
        <p:nvPicPr>
          <p:cNvPr id="4" name="Marcador de contenido 3"/>
          <p:cNvPicPr>
            <a:picLocks noGrp="1" noChangeAspect="1"/>
          </p:cNvPicPr>
          <p:nvPr>
            <p:ph idx="1"/>
          </p:nvPr>
        </p:nvPicPr>
        <p:blipFill>
          <a:blip r:embed="rId2"/>
          <a:stretch>
            <a:fillRect/>
          </a:stretch>
        </p:blipFill>
        <p:spPr>
          <a:xfrm>
            <a:off x="2767357" y="2673927"/>
            <a:ext cx="7452619" cy="2275609"/>
          </a:xfrm>
          <a:prstGeom prst="rect">
            <a:avLst/>
          </a:prstGeom>
        </p:spPr>
      </p:pic>
    </p:spTree>
    <p:extLst>
      <p:ext uri="{BB962C8B-B14F-4D97-AF65-F5344CB8AC3E}">
        <p14:creationId xmlns:p14="http://schemas.microsoft.com/office/powerpoint/2010/main" val="39904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Elementos, Imagen</a:t>
            </a:r>
          </a:p>
        </p:txBody>
      </p:sp>
      <p:pic>
        <p:nvPicPr>
          <p:cNvPr id="4" name="Marcador de contenido 3"/>
          <p:cNvPicPr>
            <a:picLocks noGrp="1" noChangeAspect="1"/>
          </p:cNvPicPr>
          <p:nvPr>
            <p:ph idx="1"/>
          </p:nvPr>
        </p:nvPicPr>
        <p:blipFill>
          <a:blip r:embed="rId2"/>
          <a:stretch>
            <a:fillRect/>
          </a:stretch>
        </p:blipFill>
        <p:spPr>
          <a:xfrm>
            <a:off x="1638401" y="3352801"/>
            <a:ext cx="9710532" cy="1205778"/>
          </a:xfrm>
          <a:prstGeom prst="rect">
            <a:avLst/>
          </a:prstGeom>
        </p:spPr>
      </p:pic>
    </p:spTree>
    <p:extLst>
      <p:ext uri="{BB962C8B-B14F-4D97-AF65-F5344CB8AC3E}">
        <p14:creationId xmlns:p14="http://schemas.microsoft.com/office/powerpoint/2010/main" val="2503608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Elementos, Multimedia</a:t>
            </a:r>
          </a:p>
        </p:txBody>
      </p:sp>
      <p:pic>
        <p:nvPicPr>
          <p:cNvPr id="5" name="Marcador de contenido 4"/>
          <p:cNvPicPr>
            <a:picLocks noGrp="1" noChangeAspect="1"/>
          </p:cNvPicPr>
          <p:nvPr>
            <p:ph idx="1"/>
          </p:nvPr>
        </p:nvPicPr>
        <p:blipFill>
          <a:blip r:embed="rId2"/>
          <a:stretch>
            <a:fillRect/>
          </a:stretch>
        </p:blipFill>
        <p:spPr>
          <a:xfrm>
            <a:off x="2034445" y="2715491"/>
            <a:ext cx="8918444" cy="2373457"/>
          </a:xfrm>
          <a:prstGeom prst="rect">
            <a:avLst/>
          </a:prstGeom>
        </p:spPr>
      </p:pic>
    </p:spTree>
    <p:extLst>
      <p:ext uri="{BB962C8B-B14F-4D97-AF65-F5344CB8AC3E}">
        <p14:creationId xmlns:p14="http://schemas.microsoft.com/office/powerpoint/2010/main" val="143904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Sobre mí</a:t>
            </a:r>
          </a:p>
        </p:txBody>
      </p:sp>
      <p:sp>
        <p:nvSpPr>
          <p:cNvPr id="3" name="Marcador de contenido 2"/>
          <p:cNvSpPr>
            <a:spLocks noGrp="1"/>
          </p:cNvSpPr>
          <p:nvPr>
            <p:ph idx="1"/>
          </p:nvPr>
        </p:nvSpPr>
        <p:spPr/>
        <p:txBody>
          <a:bodyPr>
            <a:normAutofit fontScale="70000" lnSpcReduction="20000"/>
          </a:bodyPr>
          <a:lstStyle/>
          <a:p>
            <a:r>
              <a:rPr lang="es-CL" dirty="0"/>
              <a:t>Más de 13 años en el mundo TI.</a:t>
            </a:r>
          </a:p>
          <a:p>
            <a:r>
              <a:rPr lang="es-CL" dirty="0"/>
              <a:t>Ingeniero Civil en Computación, Universidad de Chile.</a:t>
            </a:r>
          </a:p>
          <a:p>
            <a:r>
              <a:rPr lang="es-CL" dirty="0"/>
              <a:t>MBA, </a:t>
            </a:r>
            <a:r>
              <a:rPr lang="es-CL" dirty="0" err="1"/>
              <a:t>Universitat</a:t>
            </a:r>
            <a:r>
              <a:rPr lang="es-CL" dirty="0"/>
              <a:t> </a:t>
            </a:r>
            <a:r>
              <a:rPr lang="es-CL" dirty="0" err="1"/>
              <a:t>Politècnica</a:t>
            </a:r>
            <a:r>
              <a:rPr lang="es-CL" dirty="0"/>
              <a:t> de </a:t>
            </a:r>
            <a:r>
              <a:rPr lang="es-CL" dirty="0" err="1"/>
              <a:t>València</a:t>
            </a:r>
            <a:r>
              <a:rPr lang="es-CL" dirty="0"/>
              <a:t> (UPV). </a:t>
            </a:r>
          </a:p>
          <a:p>
            <a:r>
              <a:rPr lang="es-CL" dirty="0"/>
              <a:t>Promover el crecimiento económico de las pymes utilizando una solida infraestructura de tecnología de la información que las ayude a crear ventajas competitivas.</a:t>
            </a:r>
          </a:p>
          <a:p>
            <a:r>
              <a:rPr lang="es-CL" dirty="0"/>
              <a:t>Viajero, soñador y desarrollador de software amante de C.</a:t>
            </a:r>
          </a:p>
          <a:p>
            <a:r>
              <a:rPr lang="es-CL" dirty="0"/>
              <a:t>Fundador de </a:t>
            </a:r>
            <a:r>
              <a:rPr lang="es-CL" dirty="0" err="1"/>
              <a:t>Netstream</a:t>
            </a:r>
            <a:r>
              <a:rPr lang="es-CL" dirty="0"/>
              <a:t>, empresa chilena de consultoría IT con presencia en Perú, Bolivia, Colombia y Venezuela.</a:t>
            </a:r>
          </a:p>
          <a:p>
            <a:r>
              <a:rPr lang="es-CL" dirty="0"/>
              <a:t>Actualmente me dedico a dar charlas y cursos.</a:t>
            </a:r>
          </a:p>
          <a:p>
            <a:r>
              <a:rPr lang="es-CL" dirty="0"/>
              <a:t>http://rodrigoalfaropinto.com</a:t>
            </a:r>
          </a:p>
        </p:txBody>
      </p:sp>
    </p:spTree>
    <p:extLst>
      <p:ext uri="{BB962C8B-B14F-4D97-AF65-F5344CB8AC3E}">
        <p14:creationId xmlns:p14="http://schemas.microsoft.com/office/powerpoint/2010/main" val="408763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Ejemplos en pantalla</a:t>
            </a:r>
          </a:p>
        </p:txBody>
      </p:sp>
      <p:sp>
        <p:nvSpPr>
          <p:cNvPr id="4" name="Marcador de texto 3"/>
          <p:cNvSpPr>
            <a:spLocks noGrp="1"/>
          </p:cNvSpPr>
          <p:nvPr>
            <p:ph type="body" idx="1"/>
          </p:nvPr>
        </p:nvSpPr>
        <p:spPr/>
        <p:txBody>
          <a:bodyPr/>
          <a:lstStyle/>
          <a:p>
            <a:r>
              <a:rPr lang="es-CL" dirty="0"/>
              <a:t>https://bit.ly/2Kl66rh</a:t>
            </a:r>
          </a:p>
        </p:txBody>
      </p:sp>
    </p:spTree>
    <p:extLst>
      <p:ext uri="{BB962C8B-B14F-4D97-AF65-F5344CB8AC3E}">
        <p14:creationId xmlns:p14="http://schemas.microsoft.com/office/powerpoint/2010/main" val="340176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Web </a:t>
            </a:r>
            <a:r>
              <a:rPr lang="es-CL" dirty="0" err="1"/>
              <a:t>storage</a:t>
            </a:r>
            <a:r>
              <a:rPr lang="es-CL" dirty="0"/>
              <a:t> o almacenamiento web</a:t>
            </a:r>
          </a:p>
        </p:txBody>
      </p:sp>
      <p:sp>
        <p:nvSpPr>
          <p:cNvPr id="5" name="Marcador de contenido 4"/>
          <p:cNvSpPr>
            <a:spLocks noGrp="1"/>
          </p:cNvSpPr>
          <p:nvPr>
            <p:ph idx="1"/>
          </p:nvPr>
        </p:nvSpPr>
        <p:spPr/>
        <p:txBody>
          <a:bodyPr>
            <a:normAutofit fontScale="92500" lnSpcReduction="20000"/>
          </a:bodyPr>
          <a:lstStyle/>
          <a:p>
            <a:r>
              <a:rPr lang="es-CL" dirty="0"/>
              <a:t>Almacenamiento de datos localmente en el navegador del usuario.</a:t>
            </a:r>
          </a:p>
          <a:p>
            <a:r>
              <a:rPr lang="es-CL" dirty="0"/>
              <a:t>Antes de HTML5, los datos de la aplicación tenían que almacenarse en cookies, incluidos en cada solicitud del servidor. El almacenamiento web es más seguro y se pueden almacenar grandes cantidades de datos localmente, sin afectar el rendimiento del sitio web.</a:t>
            </a:r>
          </a:p>
          <a:p>
            <a:r>
              <a:rPr lang="es-CL" dirty="0"/>
              <a:t>A diferencia de las cookies, el límite de almacenamiento es mucho mayor (al menos 5 MB) y la información nunca se transfiere al servidor.</a:t>
            </a:r>
          </a:p>
          <a:p>
            <a:r>
              <a:rPr lang="es-CL" dirty="0"/>
              <a:t>El almacenamiento web es por origen (por dominio y protocolo). Todas las páginas, desde un origen, pueden almacenar y acceder a los mismos datos.</a:t>
            </a:r>
          </a:p>
        </p:txBody>
      </p:sp>
    </p:spTree>
    <p:extLst>
      <p:ext uri="{BB962C8B-B14F-4D97-AF65-F5344CB8AC3E}">
        <p14:creationId xmlns:p14="http://schemas.microsoft.com/office/powerpoint/2010/main" val="182945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Web </a:t>
            </a:r>
            <a:r>
              <a:rPr lang="es-CL" dirty="0" err="1"/>
              <a:t>storage</a:t>
            </a:r>
            <a:r>
              <a:rPr lang="es-CL" dirty="0"/>
              <a:t> o almacenamiento web</a:t>
            </a:r>
          </a:p>
        </p:txBody>
      </p:sp>
      <p:sp>
        <p:nvSpPr>
          <p:cNvPr id="5" name="Marcador de contenido 4"/>
          <p:cNvSpPr>
            <a:spLocks noGrp="1"/>
          </p:cNvSpPr>
          <p:nvPr>
            <p:ph idx="1"/>
          </p:nvPr>
        </p:nvSpPr>
        <p:spPr/>
        <p:txBody>
          <a:bodyPr>
            <a:normAutofit/>
          </a:bodyPr>
          <a:lstStyle/>
          <a:p>
            <a:r>
              <a:rPr lang="es-CL" dirty="0"/>
              <a:t>Web </a:t>
            </a:r>
            <a:r>
              <a:rPr lang="es-CL" dirty="0" err="1"/>
              <a:t>storage</a:t>
            </a:r>
            <a:r>
              <a:rPr lang="es-CL" dirty="0"/>
              <a:t> posee 2 objetos para almacenar datos en el browser:</a:t>
            </a:r>
          </a:p>
          <a:p>
            <a:r>
              <a:rPr lang="es-CL" b="1" dirty="0" err="1"/>
              <a:t>window.localStorage</a:t>
            </a:r>
            <a:r>
              <a:rPr lang="es-CL" dirty="0"/>
              <a:t>: Almacena datos sin fecha de caducidad</a:t>
            </a:r>
          </a:p>
          <a:p>
            <a:r>
              <a:rPr lang="es-CL" b="1" dirty="0" err="1"/>
              <a:t>window.sessionStorage</a:t>
            </a:r>
            <a:r>
              <a:rPr lang="es-CL" dirty="0"/>
              <a:t>: Almacena los datos de una sesión (los datos se pierden cuando se cierra la pestaña del navegador)</a:t>
            </a:r>
          </a:p>
        </p:txBody>
      </p:sp>
    </p:spTree>
    <p:extLst>
      <p:ext uri="{BB962C8B-B14F-4D97-AF65-F5344CB8AC3E}">
        <p14:creationId xmlns:p14="http://schemas.microsoft.com/office/powerpoint/2010/main" val="171996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Web </a:t>
            </a:r>
            <a:r>
              <a:rPr lang="es-CL" dirty="0" err="1"/>
              <a:t>storage</a:t>
            </a:r>
            <a:r>
              <a:rPr lang="es-CL" dirty="0"/>
              <a:t> o almacenamiento web</a:t>
            </a:r>
          </a:p>
        </p:txBody>
      </p:sp>
      <p:sp>
        <p:nvSpPr>
          <p:cNvPr id="5" name="Marcador de contenido 4"/>
          <p:cNvSpPr>
            <a:spLocks noGrp="1"/>
          </p:cNvSpPr>
          <p:nvPr>
            <p:ph idx="1"/>
          </p:nvPr>
        </p:nvSpPr>
        <p:spPr/>
        <p:txBody>
          <a:bodyPr>
            <a:normAutofit/>
          </a:bodyPr>
          <a:lstStyle/>
          <a:p>
            <a:r>
              <a:rPr lang="es-CL" dirty="0" err="1"/>
              <a:t>if</a:t>
            </a:r>
            <a:r>
              <a:rPr lang="es-CL" dirty="0"/>
              <a:t> (</a:t>
            </a:r>
            <a:r>
              <a:rPr lang="es-CL" dirty="0" err="1"/>
              <a:t>typeof</a:t>
            </a:r>
            <a:r>
              <a:rPr lang="es-CL" dirty="0"/>
              <a:t>(Storage) !== "</a:t>
            </a:r>
            <a:r>
              <a:rPr lang="es-CL" dirty="0" err="1"/>
              <a:t>undefined</a:t>
            </a:r>
            <a:r>
              <a:rPr lang="es-CL" dirty="0"/>
              <a:t>") {</a:t>
            </a:r>
          </a:p>
          <a:p>
            <a:r>
              <a:rPr lang="es-CL" dirty="0"/>
              <a:t>    // </a:t>
            </a:r>
            <a:r>
              <a:rPr lang="es-CL" dirty="0" err="1"/>
              <a:t>Code</a:t>
            </a:r>
            <a:r>
              <a:rPr lang="es-CL" dirty="0"/>
              <a:t> </a:t>
            </a:r>
            <a:r>
              <a:rPr lang="es-CL" dirty="0" err="1"/>
              <a:t>for</a:t>
            </a:r>
            <a:r>
              <a:rPr lang="es-CL" dirty="0"/>
              <a:t> </a:t>
            </a:r>
            <a:r>
              <a:rPr lang="es-CL" dirty="0" err="1"/>
              <a:t>localStorage</a:t>
            </a:r>
            <a:r>
              <a:rPr lang="es-CL" dirty="0"/>
              <a:t>/</a:t>
            </a:r>
            <a:r>
              <a:rPr lang="es-CL" dirty="0" err="1"/>
              <a:t>sessionStorage</a:t>
            </a:r>
            <a:r>
              <a:rPr lang="es-CL" dirty="0"/>
              <a:t>.</a:t>
            </a:r>
          </a:p>
          <a:p>
            <a:r>
              <a:rPr lang="es-CL" dirty="0"/>
              <a:t>} </a:t>
            </a:r>
            <a:r>
              <a:rPr lang="es-CL" dirty="0" err="1"/>
              <a:t>else</a:t>
            </a:r>
            <a:r>
              <a:rPr lang="es-CL" dirty="0"/>
              <a:t> {</a:t>
            </a:r>
          </a:p>
          <a:p>
            <a:r>
              <a:rPr lang="es-CL" dirty="0"/>
              <a:t>    // </a:t>
            </a:r>
            <a:r>
              <a:rPr lang="es-CL" dirty="0" err="1"/>
              <a:t>Sorry</a:t>
            </a:r>
            <a:r>
              <a:rPr lang="es-CL" dirty="0"/>
              <a:t>! No Web Storage </a:t>
            </a:r>
            <a:r>
              <a:rPr lang="es-CL" dirty="0" err="1"/>
              <a:t>support</a:t>
            </a:r>
            <a:r>
              <a:rPr lang="es-CL" dirty="0"/>
              <a:t>..</a:t>
            </a:r>
          </a:p>
          <a:p>
            <a:r>
              <a:rPr lang="es-CL" dirty="0"/>
              <a:t>}</a:t>
            </a:r>
          </a:p>
        </p:txBody>
      </p:sp>
    </p:spTree>
    <p:extLst>
      <p:ext uri="{BB962C8B-B14F-4D97-AF65-F5344CB8AC3E}">
        <p14:creationId xmlns:p14="http://schemas.microsoft.com/office/powerpoint/2010/main" val="2082470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Web </a:t>
            </a:r>
            <a:r>
              <a:rPr lang="es-CL" dirty="0" err="1"/>
              <a:t>storage</a:t>
            </a:r>
            <a:r>
              <a:rPr lang="es-CL" dirty="0"/>
              <a:t> o almacenamiento web</a:t>
            </a:r>
          </a:p>
        </p:txBody>
      </p:sp>
      <p:sp>
        <p:nvSpPr>
          <p:cNvPr id="5" name="Marcador de contenido 4"/>
          <p:cNvSpPr>
            <a:spLocks noGrp="1"/>
          </p:cNvSpPr>
          <p:nvPr>
            <p:ph idx="1"/>
          </p:nvPr>
        </p:nvSpPr>
        <p:spPr/>
        <p:txBody>
          <a:bodyPr>
            <a:normAutofit/>
          </a:bodyPr>
          <a:lstStyle/>
          <a:p>
            <a:r>
              <a:rPr lang="es-CL" dirty="0"/>
              <a:t>El objeto </a:t>
            </a:r>
            <a:r>
              <a:rPr lang="es-CL" b="1" dirty="0" err="1"/>
              <a:t>localStorage</a:t>
            </a:r>
            <a:r>
              <a:rPr lang="es-CL" dirty="0"/>
              <a:t> almacena los datos sin fecha de caducidad.</a:t>
            </a:r>
          </a:p>
          <a:p>
            <a:r>
              <a:rPr lang="es-CL" dirty="0"/>
              <a:t>Los datos no se eliminarán cuando se cierre el navegador, y estarán disponibles al día siguiente, a la semana o al año.</a:t>
            </a:r>
          </a:p>
        </p:txBody>
      </p:sp>
    </p:spTree>
    <p:extLst>
      <p:ext uri="{BB962C8B-B14F-4D97-AF65-F5344CB8AC3E}">
        <p14:creationId xmlns:p14="http://schemas.microsoft.com/office/powerpoint/2010/main" val="3286898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Web </a:t>
            </a:r>
            <a:r>
              <a:rPr lang="es-CL" dirty="0" err="1"/>
              <a:t>storage</a:t>
            </a:r>
            <a:r>
              <a:rPr lang="es-CL" dirty="0"/>
              <a:t> o almacenamiento web</a:t>
            </a:r>
          </a:p>
        </p:txBody>
      </p:sp>
      <p:sp>
        <p:nvSpPr>
          <p:cNvPr id="5" name="Marcador de contenido 4"/>
          <p:cNvSpPr>
            <a:spLocks noGrp="1"/>
          </p:cNvSpPr>
          <p:nvPr>
            <p:ph idx="1"/>
          </p:nvPr>
        </p:nvSpPr>
        <p:spPr/>
        <p:txBody>
          <a:bodyPr>
            <a:normAutofit fontScale="92500" lnSpcReduction="10000"/>
          </a:bodyPr>
          <a:lstStyle/>
          <a:p>
            <a:r>
              <a:rPr lang="es-CL" dirty="0"/>
              <a:t>// Store</a:t>
            </a:r>
          </a:p>
          <a:p>
            <a:r>
              <a:rPr lang="es-CL" dirty="0" err="1"/>
              <a:t>localStorage.setItem</a:t>
            </a:r>
            <a:r>
              <a:rPr lang="es-CL" dirty="0"/>
              <a:t>("apellido", "Smith");</a:t>
            </a:r>
          </a:p>
          <a:p>
            <a:r>
              <a:rPr lang="es-CL" dirty="0"/>
              <a:t>// Recuperación</a:t>
            </a:r>
          </a:p>
          <a:p>
            <a:r>
              <a:rPr lang="es-CL" dirty="0" err="1"/>
              <a:t>document.getElementById</a:t>
            </a:r>
            <a:r>
              <a:rPr lang="es-CL" dirty="0"/>
              <a:t>("</a:t>
            </a:r>
            <a:r>
              <a:rPr lang="es-CL" dirty="0" err="1"/>
              <a:t>result</a:t>
            </a:r>
            <a:r>
              <a:rPr lang="es-CL" dirty="0"/>
              <a:t>").</a:t>
            </a:r>
            <a:r>
              <a:rPr lang="es-CL" dirty="0" err="1"/>
              <a:t>innerHTML</a:t>
            </a:r>
            <a:r>
              <a:rPr lang="es-CL" dirty="0"/>
              <a:t> = </a:t>
            </a:r>
            <a:r>
              <a:rPr lang="es-CL" dirty="0" err="1"/>
              <a:t>localStorage.getItem</a:t>
            </a:r>
            <a:r>
              <a:rPr lang="es-CL" dirty="0"/>
              <a:t>("apellido");</a:t>
            </a:r>
          </a:p>
          <a:p>
            <a:r>
              <a:rPr lang="es-CL" dirty="0"/>
              <a:t>Destruir</a:t>
            </a:r>
          </a:p>
          <a:p>
            <a:r>
              <a:rPr lang="es-CL" dirty="0" err="1"/>
              <a:t>localStorage.removeItem</a:t>
            </a:r>
            <a:r>
              <a:rPr lang="es-CL" dirty="0"/>
              <a:t>("apellido");</a:t>
            </a:r>
          </a:p>
        </p:txBody>
      </p:sp>
    </p:spTree>
    <p:extLst>
      <p:ext uri="{BB962C8B-B14F-4D97-AF65-F5344CB8AC3E}">
        <p14:creationId xmlns:p14="http://schemas.microsoft.com/office/powerpoint/2010/main" val="4009385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Web </a:t>
            </a:r>
            <a:r>
              <a:rPr lang="es-CL" dirty="0" err="1"/>
              <a:t>storage</a:t>
            </a:r>
            <a:r>
              <a:rPr lang="es-CL" dirty="0"/>
              <a:t> o almacenamiento web</a:t>
            </a:r>
          </a:p>
        </p:txBody>
      </p:sp>
      <p:sp>
        <p:nvSpPr>
          <p:cNvPr id="5" name="Marcador de contenido 4"/>
          <p:cNvSpPr>
            <a:spLocks noGrp="1"/>
          </p:cNvSpPr>
          <p:nvPr>
            <p:ph idx="1"/>
          </p:nvPr>
        </p:nvSpPr>
        <p:spPr/>
        <p:txBody>
          <a:bodyPr>
            <a:normAutofit/>
          </a:bodyPr>
          <a:lstStyle/>
          <a:p>
            <a:r>
              <a:rPr lang="es-CL" dirty="0"/>
              <a:t>El objeto </a:t>
            </a:r>
            <a:r>
              <a:rPr lang="es-CL" b="1" dirty="0" err="1"/>
              <a:t>sessionStorage</a:t>
            </a:r>
            <a:r>
              <a:rPr lang="es-CL" dirty="0"/>
              <a:t> es igual al objeto </a:t>
            </a:r>
            <a:r>
              <a:rPr lang="es-CL" b="1" dirty="0" err="1"/>
              <a:t>localStorage</a:t>
            </a:r>
            <a:r>
              <a:rPr lang="es-CL" dirty="0"/>
              <a:t>, excepto que almacena los datos para una sola sesión.</a:t>
            </a:r>
          </a:p>
          <a:p>
            <a:r>
              <a:rPr lang="es-CL" dirty="0"/>
              <a:t>Los datos se eliminan cuando el usuario cierra la pestaña específica del navegador.</a:t>
            </a:r>
          </a:p>
        </p:txBody>
      </p:sp>
    </p:spTree>
    <p:extLst>
      <p:ext uri="{BB962C8B-B14F-4D97-AF65-F5344CB8AC3E}">
        <p14:creationId xmlns:p14="http://schemas.microsoft.com/office/powerpoint/2010/main" val="109022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Web </a:t>
            </a:r>
            <a:r>
              <a:rPr lang="es-CL" dirty="0" err="1"/>
              <a:t>storage</a:t>
            </a:r>
            <a:r>
              <a:rPr lang="es-CL" dirty="0"/>
              <a:t> o almacenamiento web</a:t>
            </a:r>
          </a:p>
        </p:txBody>
      </p:sp>
      <p:sp>
        <p:nvSpPr>
          <p:cNvPr id="5" name="Marcador de contenido 4"/>
          <p:cNvSpPr>
            <a:spLocks noGrp="1"/>
          </p:cNvSpPr>
          <p:nvPr>
            <p:ph idx="1"/>
          </p:nvPr>
        </p:nvSpPr>
        <p:spPr/>
        <p:txBody>
          <a:bodyPr>
            <a:normAutofit fontScale="92500" lnSpcReduction="10000"/>
          </a:bodyPr>
          <a:lstStyle/>
          <a:p>
            <a:r>
              <a:rPr lang="es-CL" dirty="0" err="1"/>
              <a:t>if</a:t>
            </a:r>
            <a:r>
              <a:rPr lang="es-CL" dirty="0"/>
              <a:t> (</a:t>
            </a:r>
            <a:r>
              <a:rPr lang="es-CL" dirty="0" err="1"/>
              <a:t>sessionStorage.clickcount</a:t>
            </a:r>
            <a:r>
              <a:rPr lang="es-CL" dirty="0"/>
              <a:t>) {</a:t>
            </a:r>
          </a:p>
          <a:p>
            <a:r>
              <a:rPr lang="es-CL" dirty="0"/>
              <a:t>    </a:t>
            </a:r>
            <a:r>
              <a:rPr lang="es-CL" dirty="0" err="1"/>
              <a:t>sessionStorage.clickcount</a:t>
            </a:r>
            <a:r>
              <a:rPr lang="es-CL" dirty="0"/>
              <a:t> = </a:t>
            </a:r>
            <a:r>
              <a:rPr lang="es-CL" dirty="0" err="1"/>
              <a:t>Number</a:t>
            </a:r>
            <a:r>
              <a:rPr lang="es-CL" dirty="0"/>
              <a:t>(</a:t>
            </a:r>
            <a:r>
              <a:rPr lang="es-CL" dirty="0" err="1"/>
              <a:t>sessionStorage.clickcount</a:t>
            </a:r>
            <a:r>
              <a:rPr lang="es-CL" dirty="0"/>
              <a:t>) + 1;</a:t>
            </a:r>
          </a:p>
          <a:p>
            <a:r>
              <a:rPr lang="es-CL" dirty="0"/>
              <a:t>} </a:t>
            </a:r>
            <a:r>
              <a:rPr lang="es-CL" dirty="0" err="1"/>
              <a:t>else</a:t>
            </a:r>
            <a:r>
              <a:rPr lang="es-CL" dirty="0"/>
              <a:t> {</a:t>
            </a:r>
          </a:p>
          <a:p>
            <a:r>
              <a:rPr lang="es-CL" dirty="0"/>
              <a:t>    </a:t>
            </a:r>
            <a:r>
              <a:rPr lang="es-CL" dirty="0" err="1"/>
              <a:t>sessionStorage.clickcount</a:t>
            </a:r>
            <a:r>
              <a:rPr lang="es-CL" dirty="0"/>
              <a:t> = 1;</a:t>
            </a:r>
          </a:p>
          <a:p>
            <a:r>
              <a:rPr lang="es-CL" dirty="0"/>
              <a:t>}</a:t>
            </a:r>
          </a:p>
          <a:p>
            <a:r>
              <a:rPr lang="es-CL" dirty="0" err="1"/>
              <a:t>document.getElementById</a:t>
            </a:r>
            <a:r>
              <a:rPr lang="es-CL" dirty="0"/>
              <a:t>("</a:t>
            </a:r>
            <a:r>
              <a:rPr lang="es-CL" dirty="0" err="1"/>
              <a:t>result</a:t>
            </a:r>
            <a:r>
              <a:rPr lang="es-CL" dirty="0"/>
              <a:t>").</a:t>
            </a:r>
            <a:r>
              <a:rPr lang="es-CL" dirty="0" err="1"/>
              <a:t>innerHTML</a:t>
            </a:r>
            <a:r>
              <a:rPr lang="es-CL" dirty="0"/>
              <a:t> = "</a:t>
            </a:r>
            <a:r>
              <a:rPr lang="es-CL" dirty="0" err="1"/>
              <a:t>You</a:t>
            </a:r>
            <a:r>
              <a:rPr lang="es-CL" dirty="0"/>
              <a:t> </a:t>
            </a:r>
            <a:r>
              <a:rPr lang="es-CL" dirty="0" err="1"/>
              <a:t>have</a:t>
            </a:r>
            <a:r>
              <a:rPr lang="es-CL" dirty="0"/>
              <a:t> </a:t>
            </a:r>
            <a:r>
              <a:rPr lang="es-CL" dirty="0" err="1"/>
              <a:t>clicked</a:t>
            </a:r>
            <a:r>
              <a:rPr lang="es-CL" dirty="0"/>
              <a:t> </a:t>
            </a:r>
            <a:r>
              <a:rPr lang="es-CL" dirty="0" err="1"/>
              <a:t>the</a:t>
            </a:r>
            <a:r>
              <a:rPr lang="es-CL" dirty="0"/>
              <a:t> </a:t>
            </a:r>
            <a:r>
              <a:rPr lang="es-CL" dirty="0" err="1"/>
              <a:t>button</a:t>
            </a:r>
            <a:r>
              <a:rPr lang="es-CL" dirty="0"/>
              <a:t> " +</a:t>
            </a:r>
          </a:p>
          <a:p>
            <a:r>
              <a:rPr lang="es-CL" dirty="0" err="1"/>
              <a:t>sessionStorage.clickcount</a:t>
            </a:r>
            <a:r>
              <a:rPr lang="es-CL" dirty="0"/>
              <a:t> + " time(s) in </a:t>
            </a:r>
            <a:r>
              <a:rPr lang="es-CL" dirty="0" err="1"/>
              <a:t>this</a:t>
            </a:r>
            <a:r>
              <a:rPr lang="es-CL" dirty="0"/>
              <a:t> </a:t>
            </a:r>
            <a:r>
              <a:rPr lang="es-CL" dirty="0" err="1"/>
              <a:t>session</a:t>
            </a:r>
            <a:r>
              <a:rPr lang="es-CL" dirty="0"/>
              <a:t>.";</a:t>
            </a:r>
          </a:p>
        </p:txBody>
      </p:sp>
    </p:spTree>
    <p:extLst>
      <p:ext uri="{BB962C8B-B14F-4D97-AF65-F5344CB8AC3E}">
        <p14:creationId xmlns:p14="http://schemas.microsoft.com/office/powerpoint/2010/main" val="748688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Web </a:t>
            </a:r>
            <a:r>
              <a:rPr lang="es-CL" dirty="0" err="1"/>
              <a:t>storage</a:t>
            </a:r>
            <a:r>
              <a:rPr lang="es-CL" dirty="0"/>
              <a:t> o almacenamiento web</a:t>
            </a:r>
          </a:p>
        </p:txBody>
      </p:sp>
      <p:sp>
        <p:nvSpPr>
          <p:cNvPr id="3" name="Marcador de contenido 2"/>
          <p:cNvSpPr>
            <a:spLocks noGrp="1"/>
          </p:cNvSpPr>
          <p:nvPr>
            <p:ph idx="1"/>
          </p:nvPr>
        </p:nvSpPr>
        <p:spPr/>
        <p:txBody>
          <a:bodyPr/>
          <a:lstStyle/>
          <a:p>
            <a:r>
              <a:rPr lang="es-CL" dirty="0"/>
              <a:t>Ver ejemplo 8.html</a:t>
            </a:r>
          </a:p>
        </p:txBody>
      </p:sp>
    </p:spTree>
    <p:extLst>
      <p:ext uri="{BB962C8B-B14F-4D97-AF65-F5344CB8AC3E}">
        <p14:creationId xmlns:p14="http://schemas.microsoft.com/office/powerpoint/2010/main" val="1424979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Web </a:t>
            </a:r>
            <a:r>
              <a:rPr lang="es-CL" dirty="0" err="1"/>
              <a:t>workers</a:t>
            </a:r>
            <a:endParaRPr lang="es-CL" dirty="0"/>
          </a:p>
        </p:txBody>
      </p:sp>
      <p:sp>
        <p:nvSpPr>
          <p:cNvPr id="3" name="Marcador de contenido 2"/>
          <p:cNvSpPr>
            <a:spLocks noGrp="1"/>
          </p:cNvSpPr>
          <p:nvPr>
            <p:ph idx="1"/>
          </p:nvPr>
        </p:nvSpPr>
        <p:spPr/>
        <p:txBody>
          <a:bodyPr/>
          <a:lstStyle/>
          <a:p>
            <a:r>
              <a:rPr lang="es-CL" dirty="0"/>
              <a:t>Un web </a:t>
            </a:r>
            <a:r>
              <a:rPr lang="es-CL" dirty="0" err="1"/>
              <a:t>worker</a:t>
            </a:r>
            <a:r>
              <a:rPr lang="es-CL" dirty="0"/>
              <a:t> es un JavaScript que se ejecuta en segundo plano, independientemente de otros scripts, sin afectar el rendimiento de la página. Puede continuar haciendo lo que quiera: hacer clic, seleccionar cosas, etc., mientras el trabajador web se ejecuta en segundo plano.</a:t>
            </a:r>
          </a:p>
          <a:p>
            <a:r>
              <a:rPr lang="es-CL" dirty="0"/>
              <a:t>Ver ejemplo 09.html</a:t>
            </a:r>
          </a:p>
        </p:txBody>
      </p:sp>
    </p:spTree>
    <p:extLst>
      <p:ext uri="{BB962C8B-B14F-4D97-AF65-F5344CB8AC3E}">
        <p14:creationId xmlns:p14="http://schemas.microsoft.com/office/powerpoint/2010/main" val="252042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Herramientas a utilizar</a:t>
            </a:r>
          </a:p>
        </p:txBody>
      </p:sp>
      <p:sp>
        <p:nvSpPr>
          <p:cNvPr id="3" name="Marcador de contenido 2"/>
          <p:cNvSpPr>
            <a:spLocks noGrp="1"/>
          </p:cNvSpPr>
          <p:nvPr>
            <p:ph idx="1"/>
          </p:nvPr>
        </p:nvSpPr>
        <p:spPr/>
        <p:txBody>
          <a:bodyPr/>
          <a:lstStyle/>
          <a:p>
            <a:r>
              <a:rPr lang="es-CL" dirty="0"/>
              <a:t>Editor de código de su preferencia: </a:t>
            </a:r>
            <a:r>
              <a:rPr lang="es-CL" dirty="0" err="1"/>
              <a:t>Atom</a:t>
            </a:r>
            <a:r>
              <a:rPr lang="es-CL" dirty="0"/>
              <a:t>, Sublime Text, </a:t>
            </a:r>
            <a:r>
              <a:rPr lang="es-CL" dirty="0" err="1"/>
              <a:t>Geany</a:t>
            </a:r>
            <a:r>
              <a:rPr lang="es-CL" dirty="0"/>
              <a:t>, Rapid </a:t>
            </a:r>
            <a:r>
              <a:rPr lang="es-CL" dirty="0" err="1"/>
              <a:t>html</a:t>
            </a:r>
            <a:r>
              <a:rPr lang="es-CL" dirty="0"/>
              <a:t>, etc.</a:t>
            </a:r>
          </a:p>
          <a:p>
            <a:r>
              <a:rPr lang="es-CL" dirty="0"/>
              <a:t>Herramienta para el desarrollador: Google Chrome, Firefox.</a:t>
            </a:r>
          </a:p>
        </p:txBody>
      </p:sp>
    </p:spTree>
    <p:extLst>
      <p:ext uri="{BB962C8B-B14F-4D97-AF65-F5344CB8AC3E}">
        <p14:creationId xmlns:p14="http://schemas.microsoft.com/office/powerpoint/2010/main" val="725543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Server-Sent Events - One Way Messaging</a:t>
            </a:r>
            <a:endParaRPr lang="es-CL" dirty="0"/>
          </a:p>
        </p:txBody>
      </p:sp>
      <p:sp>
        <p:nvSpPr>
          <p:cNvPr id="3" name="Marcador de contenido 2"/>
          <p:cNvSpPr>
            <a:spLocks noGrp="1"/>
          </p:cNvSpPr>
          <p:nvPr>
            <p:ph idx="1"/>
          </p:nvPr>
        </p:nvSpPr>
        <p:spPr/>
        <p:txBody>
          <a:bodyPr>
            <a:normAutofit/>
          </a:bodyPr>
          <a:lstStyle/>
          <a:p>
            <a:r>
              <a:rPr lang="es-CL" dirty="0"/>
              <a:t>Un evento enviado por el servidor es cuando una página web recibe actualizaciones automáticamente de un servidor.</a:t>
            </a:r>
          </a:p>
          <a:p>
            <a:r>
              <a:rPr lang="es-CL" dirty="0"/>
              <a:t>Esto también fue posible antes, pero la página web debería preguntar si había actualizaciones disponibles. Con los eventos enviados por el servidor, las actualizaciones vienen automáticamente.</a:t>
            </a:r>
          </a:p>
          <a:p>
            <a:r>
              <a:rPr lang="es-CL" dirty="0"/>
              <a:t>Ejemplos: actualizaciones de Facebook / Twitter, actualizaciones de precios de acciones, noticias, deportes, etc.</a:t>
            </a:r>
          </a:p>
        </p:txBody>
      </p:sp>
    </p:spTree>
    <p:extLst>
      <p:ext uri="{BB962C8B-B14F-4D97-AF65-F5344CB8AC3E}">
        <p14:creationId xmlns:p14="http://schemas.microsoft.com/office/powerpoint/2010/main" val="18671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CSS</a:t>
            </a:r>
          </a:p>
        </p:txBody>
      </p:sp>
      <p:sp>
        <p:nvSpPr>
          <p:cNvPr id="5" name="Marcador de texto 4"/>
          <p:cNvSpPr>
            <a:spLocks noGrp="1"/>
          </p:cNvSpPr>
          <p:nvPr>
            <p:ph type="body" idx="1"/>
          </p:nvPr>
        </p:nvSpPr>
        <p:spPr/>
        <p:txBody>
          <a:bodyPr/>
          <a:lstStyle/>
          <a:p>
            <a:endParaRPr lang="es-CL"/>
          </a:p>
        </p:txBody>
      </p:sp>
    </p:spTree>
    <p:extLst>
      <p:ext uri="{BB962C8B-B14F-4D97-AF65-F5344CB8AC3E}">
        <p14:creationId xmlns:p14="http://schemas.microsoft.com/office/powerpoint/2010/main" val="3841515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CSS</a:t>
            </a:r>
          </a:p>
        </p:txBody>
      </p:sp>
      <p:sp>
        <p:nvSpPr>
          <p:cNvPr id="5" name="Marcador de contenido 4"/>
          <p:cNvSpPr>
            <a:spLocks noGrp="1"/>
          </p:cNvSpPr>
          <p:nvPr>
            <p:ph idx="1"/>
          </p:nvPr>
        </p:nvSpPr>
        <p:spPr/>
        <p:txBody>
          <a:bodyPr/>
          <a:lstStyle/>
          <a:p>
            <a:r>
              <a:rPr lang="es-CL" dirty="0"/>
              <a:t>CSS es un lenguaje que describe el estilo de un documento HTML.</a:t>
            </a:r>
          </a:p>
          <a:p>
            <a:r>
              <a:rPr lang="es-CL" dirty="0"/>
              <a:t>Se utiliza para definir estilos para páginas web, incluido el diseño y las variaciones en la pantalla para diferentes dispositivos.</a:t>
            </a:r>
          </a:p>
        </p:txBody>
      </p:sp>
    </p:spTree>
    <p:extLst>
      <p:ext uri="{BB962C8B-B14F-4D97-AF65-F5344CB8AC3E}">
        <p14:creationId xmlns:p14="http://schemas.microsoft.com/office/powerpoint/2010/main" val="3206713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CSS, Sintaxis</a:t>
            </a:r>
          </a:p>
        </p:txBody>
      </p:sp>
      <p:pic>
        <p:nvPicPr>
          <p:cNvPr id="4" name="Marcador de contenido 3"/>
          <p:cNvPicPr>
            <a:picLocks noGrp="1" noChangeAspect="1"/>
          </p:cNvPicPr>
          <p:nvPr>
            <p:ph idx="1"/>
          </p:nvPr>
        </p:nvPicPr>
        <p:blipFill>
          <a:blip r:embed="rId2"/>
          <a:stretch>
            <a:fillRect/>
          </a:stretch>
        </p:blipFill>
        <p:spPr>
          <a:xfrm>
            <a:off x="3626644" y="3581400"/>
            <a:ext cx="5734050" cy="1295400"/>
          </a:xfrm>
          <a:prstGeom prst="rect">
            <a:avLst/>
          </a:prstGeom>
        </p:spPr>
      </p:pic>
    </p:spTree>
    <p:extLst>
      <p:ext uri="{BB962C8B-B14F-4D97-AF65-F5344CB8AC3E}">
        <p14:creationId xmlns:p14="http://schemas.microsoft.com/office/powerpoint/2010/main" val="11090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CSS, Archivo externo</a:t>
            </a:r>
          </a:p>
        </p:txBody>
      </p:sp>
      <p:sp>
        <p:nvSpPr>
          <p:cNvPr id="3" name="Marcador de contenido 2"/>
          <p:cNvSpPr>
            <a:spLocks noGrp="1"/>
          </p:cNvSpPr>
          <p:nvPr>
            <p:ph idx="1"/>
          </p:nvPr>
        </p:nvSpPr>
        <p:spPr/>
        <p:txBody>
          <a:bodyPr/>
          <a:lstStyle/>
          <a:p>
            <a:r>
              <a:rPr lang="es-CL" dirty="0"/>
              <a:t>&lt;link </a:t>
            </a:r>
            <a:r>
              <a:rPr lang="es-CL" dirty="0" err="1"/>
              <a:t>rel</a:t>
            </a:r>
            <a:r>
              <a:rPr lang="es-CL" dirty="0"/>
              <a:t>="</a:t>
            </a:r>
            <a:r>
              <a:rPr lang="es-CL" dirty="0" err="1"/>
              <a:t>stylesheet</a:t>
            </a:r>
            <a:r>
              <a:rPr lang="es-CL" dirty="0"/>
              <a:t>" </a:t>
            </a:r>
            <a:r>
              <a:rPr lang="es-CL" dirty="0" err="1"/>
              <a:t>type</a:t>
            </a:r>
            <a:r>
              <a:rPr lang="es-CL" dirty="0"/>
              <a:t>="</a:t>
            </a:r>
            <a:r>
              <a:rPr lang="es-CL" dirty="0" err="1"/>
              <a:t>text</a:t>
            </a:r>
            <a:r>
              <a:rPr lang="es-CL" dirty="0"/>
              <a:t>/</a:t>
            </a:r>
            <a:r>
              <a:rPr lang="es-CL" dirty="0" err="1"/>
              <a:t>css</a:t>
            </a:r>
            <a:r>
              <a:rPr lang="es-CL" dirty="0"/>
              <a:t>" </a:t>
            </a:r>
            <a:r>
              <a:rPr lang="es-CL" dirty="0" err="1"/>
              <a:t>href</a:t>
            </a:r>
            <a:r>
              <a:rPr lang="es-CL" dirty="0"/>
              <a:t>="estilo.css"&gt; </a:t>
            </a:r>
          </a:p>
        </p:txBody>
      </p:sp>
    </p:spTree>
    <p:extLst>
      <p:ext uri="{BB962C8B-B14F-4D97-AF65-F5344CB8AC3E}">
        <p14:creationId xmlns:p14="http://schemas.microsoft.com/office/powerpoint/2010/main" val="2110199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CSS, </a:t>
            </a:r>
            <a:r>
              <a:rPr lang="es-CL" dirty="0" err="1"/>
              <a:t>Tag</a:t>
            </a:r>
            <a:endParaRPr lang="es-CL" dirty="0"/>
          </a:p>
        </p:txBody>
      </p:sp>
      <p:sp>
        <p:nvSpPr>
          <p:cNvPr id="3" name="Marcador de contenido 2"/>
          <p:cNvSpPr>
            <a:spLocks noGrp="1"/>
          </p:cNvSpPr>
          <p:nvPr>
            <p:ph idx="1"/>
          </p:nvPr>
        </p:nvSpPr>
        <p:spPr/>
        <p:txBody>
          <a:bodyPr/>
          <a:lstStyle/>
          <a:p>
            <a:r>
              <a:rPr lang="es-CL" dirty="0"/>
              <a:t>&lt;</a:t>
            </a:r>
            <a:r>
              <a:rPr lang="es-CL" dirty="0" err="1"/>
              <a:t>style</a:t>
            </a:r>
            <a:r>
              <a:rPr lang="es-CL" dirty="0"/>
              <a:t>&gt;&lt;/</a:t>
            </a:r>
            <a:r>
              <a:rPr lang="es-CL" dirty="0" err="1"/>
              <a:t>style</a:t>
            </a:r>
            <a:r>
              <a:rPr lang="es-CL" dirty="0"/>
              <a:t>&gt;</a:t>
            </a:r>
          </a:p>
        </p:txBody>
      </p:sp>
    </p:spTree>
    <p:extLst>
      <p:ext uri="{BB962C8B-B14F-4D97-AF65-F5344CB8AC3E}">
        <p14:creationId xmlns:p14="http://schemas.microsoft.com/office/powerpoint/2010/main" val="4044004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CSS</a:t>
            </a:r>
          </a:p>
        </p:txBody>
      </p:sp>
      <p:sp>
        <p:nvSpPr>
          <p:cNvPr id="3" name="Marcador de contenido 2"/>
          <p:cNvSpPr>
            <a:spLocks noGrp="1"/>
          </p:cNvSpPr>
          <p:nvPr>
            <p:ph idx="1"/>
          </p:nvPr>
        </p:nvSpPr>
        <p:spPr/>
        <p:txBody>
          <a:bodyPr/>
          <a:lstStyle/>
          <a:p>
            <a:r>
              <a:rPr lang="es-CL" dirty="0"/>
              <a:t>Una buena practica es utilizar los colores en formato hexadecimal.</a:t>
            </a:r>
          </a:p>
          <a:p>
            <a:r>
              <a:rPr lang="es-CL" dirty="0"/>
              <a:t>https://htmlcolorcodes.com/es/</a:t>
            </a:r>
          </a:p>
        </p:txBody>
      </p:sp>
    </p:spTree>
    <p:extLst>
      <p:ext uri="{BB962C8B-B14F-4D97-AF65-F5344CB8AC3E}">
        <p14:creationId xmlns:p14="http://schemas.microsoft.com/office/powerpoint/2010/main" val="729088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CSS</a:t>
            </a:r>
          </a:p>
        </p:txBody>
      </p:sp>
      <p:sp>
        <p:nvSpPr>
          <p:cNvPr id="3" name="Marcador de contenido 2"/>
          <p:cNvSpPr>
            <a:spLocks noGrp="1"/>
          </p:cNvSpPr>
          <p:nvPr>
            <p:ph idx="1"/>
          </p:nvPr>
        </p:nvSpPr>
        <p:spPr/>
        <p:txBody>
          <a:bodyPr/>
          <a:lstStyle/>
          <a:p>
            <a:r>
              <a:rPr lang="es-CL" dirty="0"/>
              <a:t>Ver demostración en pantalla. Ejercicio 11.html</a:t>
            </a:r>
          </a:p>
        </p:txBody>
      </p:sp>
    </p:spTree>
    <p:extLst>
      <p:ext uri="{BB962C8B-B14F-4D97-AF65-F5344CB8AC3E}">
        <p14:creationId xmlns:p14="http://schemas.microsoft.com/office/powerpoint/2010/main" val="3308165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Ejercicio</a:t>
            </a:r>
          </a:p>
        </p:txBody>
      </p:sp>
      <p:sp>
        <p:nvSpPr>
          <p:cNvPr id="3" name="Marcador de contenido 2"/>
          <p:cNvSpPr>
            <a:spLocks noGrp="1"/>
          </p:cNvSpPr>
          <p:nvPr>
            <p:ph idx="1"/>
          </p:nvPr>
        </p:nvSpPr>
        <p:spPr/>
        <p:txBody>
          <a:bodyPr/>
          <a:lstStyle/>
          <a:p>
            <a:r>
              <a:rPr lang="es-CL" dirty="0"/>
              <a:t>Realizar una primera plantilla para una agencia de turismo, que desea aumentar sus ventas.</a:t>
            </a:r>
          </a:p>
          <a:p>
            <a:r>
              <a:rPr lang="it-IT" dirty="0"/>
              <a:t>https://pastebin.com/YccS6jPC //archivo index.html</a:t>
            </a:r>
          </a:p>
          <a:p>
            <a:r>
              <a:rPr lang="it-IT" dirty="0"/>
              <a:t>https://pastebin.com/AepBTMuY // estilo.css</a:t>
            </a:r>
            <a:endParaRPr lang="es-CL" dirty="0"/>
          </a:p>
        </p:txBody>
      </p:sp>
    </p:spTree>
    <p:extLst>
      <p:ext uri="{BB962C8B-B14F-4D97-AF65-F5344CB8AC3E}">
        <p14:creationId xmlns:p14="http://schemas.microsoft.com/office/powerpoint/2010/main" val="2344505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err="1"/>
              <a:t>Bootstrap</a:t>
            </a:r>
            <a:endParaRPr lang="es-CL" dirty="0"/>
          </a:p>
        </p:txBody>
      </p:sp>
      <p:sp>
        <p:nvSpPr>
          <p:cNvPr id="5" name="Marcador de texto 4"/>
          <p:cNvSpPr>
            <a:spLocks noGrp="1"/>
          </p:cNvSpPr>
          <p:nvPr>
            <p:ph type="body" idx="1"/>
          </p:nvPr>
        </p:nvSpPr>
        <p:spPr/>
        <p:txBody>
          <a:bodyPr/>
          <a:lstStyle/>
          <a:p>
            <a:endParaRPr lang="es-CL"/>
          </a:p>
        </p:txBody>
      </p:sp>
    </p:spTree>
    <p:extLst>
      <p:ext uri="{BB962C8B-B14F-4D97-AF65-F5344CB8AC3E}">
        <p14:creationId xmlns:p14="http://schemas.microsoft.com/office/powerpoint/2010/main" val="14287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Agenda día 01</a:t>
            </a:r>
          </a:p>
        </p:txBody>
      </p:sp>
      <p:sp>
        <p:nvSpPr>
          <p:cNvPr id="3" name="Marcador de contenido 2"/>
          <p:cNvSpPr>
            <a:spLocks noGrp="1"/>
          </p:cNvSpPr>
          <p:nvPr>
            <p:ph idx="1"/>
          </p:nvPr>
        </p:nvSpPr>
        <p:spPr/>
        <p:txBody>
          <a:bodyPr>
            <a:normAutofit fontScale="70000" lnSpcReduction="20000"/>
          </a:bodyPr>
          <a:lstStyle/>
          <a:p>
            <a:r>
              <a:rPr lang="es-CL" dirty="0"/>
              <a:t>Como abordar un proyecto de desarrollo web.</a:t>
            </a:r>
          </a:p>
          <a:p>
            <a:r>
              <a:rPr lang="es-CL" dirty="0"/>
              <a:t>Estructura documento </a:t>
            </a:r>
            <a:r>
              <a:rPr lang="es-CL" dirty="0" err="1"/>
              <a:t>html</a:t>
            </a:r>
            <a:r>
              <a:rPr lang="es-CL" dirty="0"/>
              <a:t>.</a:t>
            </a:r>
          </a:p>
          <a:p>
            <a:r>
              <a:rPr lang="es-CL" dirty="0"/>
              <a:t>Desarrollando la estructura.</a:t>
            </a:r>
          </a:p>
          <a:p>
            <a:r>
              <a:rPr lang="es-CL" dirty="0"/>
              <a:t>Definición y Primeros pasos en CSS.</a:t>
            </a:r>
          </a:p>
          <a:p>
            <a:r>
              <a:rPr lang="es-CL" dirty="0"/>
              <a:t>Primer </a:t>
            </a:r>
            <a:r>
              <a:rPr lang="es-CL" dirty="0" err="1"/>
              <a:t>layout</a:t>
            </a:r>
            <a:r>
              <a:rPr lang="es-CL" dirty="0"/>
              <a:t> básico.</a:t>
            </a:r>
          </a:p>
          <a:p>
            <a:r>
              <a:rPr lang="es-CL" dirty="0"/>
              <a:t>Uso de herramientas del </a:t>
            </a:r>
            <a:r>
              <a:rPr lang="es-CL" dirty="0" err="1"/>
              <a:t>desarollador</a:t>
            </a:r>
            <a:r>
              <a:rPr lang="es-CL" dirty="0"/>
              <a:t>.</a:t>
            </a:r>
          </a:p>
          <a:p>
            <a:r>
              <a:rPr lang="es-CL" dirty="0"/>
              <a:t>Ejercicio, mi primer sitio web en html5 (sitio web de turismo).</a:t>
            </a:r>
          </a:p>
          <a:p>
            <a:r>
              <a:rPr lang="es-CL" dirty="0" err="1"/>
              <a:t>Bootstrap</a:t>
            </a:r>
            <a:r>
              <a:rPr lang="es-CL" dirty="0"/>
              <a:t>.</a:t>
            </a:r>
          </a:p>
          <a:p>
            <a:r>
              <a:rPr lang="es-CL" dirty="0" err="1"/>
              <a:t>Pingendo</a:t>
            </a:r>
            <a:r>
              <a:rPr lang="es-CL" dirty="0"/>
              <a:t>.</a:t>
            </a:r>
          </a:p>
        </p:txBody>
      </p:sp>
    </p:spTree>
    <p:extLst>
      <p:ext uri="{BB962C8B-B14F-4D97-AF65-F5344CB8AC3E}">
        <p14:creationId xmlns:p14="http://schemas.microsoft.com/office/powerpoint/2010/main" val="1774556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Librerías para CSS</a:t>
            </a:r>
          </a:p>
        </p:txBody>
      </p:sp>
      <p:pic>
        <p:nvPicPr>
          <p:cNvPr id="4" name="Marcador de contenido 3"/>
          <p:cNvPicPr>
            <a:picLocks noGrp="1" noChangeAspect="1"/>
          </p:cNvPicPr>
          <p:nvPr>
            <p:ph idx="1"/>
          </p:nvPr>
        </p:nvPicPr>
        <p:blipFill>
          <a:blip r:embed="rId2"/>
          <a:stretch>
            <a:fillRect/>
          </a:stretch>
        </p:blipFill>
        <p:spPr>
          <a:xfrm>
            <a:off x="3083752" y="2667000"/>
            <a:ext cx="6819834" cy="3124200"/>
          </a:xfrm>
          <a:prstGeom prst="rect">
            <a:avLst/>
          </a:prstGeom>
        </p:spPr>
      </p:pic>
    </p:spTree>
    <p:extLst>
      <p:ext uri="{BB962C8B-B14F-4D97-AF65-F5344CB8AC3E}">
        <p14:creationId xmlns:p14="http://schemas.microsoft.com/office/powerpoint/2010/main" val="2549099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E8CC9-6A9C-4F87-A97B-2C2E406F0F56}"/>
              </a:ext>
            </a:extLst>
          </p:cNvPr>
          <p:cNvSpPr>
            <a:spLocks noGrp="1"/>
          </p:cNvSpPr>
          <p:nvPr>
            <p:ph type="title"/>
          </p:nvPr>
        </p:nvSpPr>
        <p:spPr/>
        <p:txBody>
          <a:bodyPr/>
          <a:lstStyle/>
          <a:p>
            <a:r>
              <a:rPr lang="es-CL" dirty="0"/>
              <a:t>Archivos de la demostración</a:t>
            </a:r>
          </a:p>
        </p:txBody>
      </p:sp>
      <p:sp>
        <p:nvSpPr>
          <p:cNvPr id="3" name="Marcador de contenido 2">
            <a:extLst>
              <a:ext uri="{FF2B5EF4-FFF2-40B4-BE49-F238E27FC236}">
                <a16:creationId xmlns:a16="http://schemas.microsoft.com/office/drawing/2014/main" id="{1948610E-2DA6-4273-8AAE-FD41094038C2}"/>
              </a:ext>
            </a:extLst>
          </p:cNvPr>
          <p:cNvSpPr>
            <a:spLocks noGrp="1"/>
          </p:cNvSpPr>
          <p:nvPr>
            <p:ph idx="1"/>
          </p:nvPr>
        </p:nvSpPr>
        <p:spPr/>
        <p:txBody>
          <a:bodyPr/>
          <a:lstStyle/>
          <a:p>
            <a:r>
              <a:rPr lang="es-CL" dirty="0"/>
              <a:t>https://pastebin.com/E2PG4ngX</a:t>
            </a:r>
          </a:p>
          <a:p>
            <a:r>
              <a:rPr lang="es-CL" dirty="0"/>
              <a:t>https://pastebin.com/DcATxFHi</a:t>
            </a:r>
          </a:p>
        </p:txBody>
      </p:sp>
    </p:spTree>
    <p:extLst>
      <p:ext uri="{BB962C8B-B14F-4D97-AF65-F5344CB8AC3E}">
        <p14:creationId xmlns:p14="http://schemas.microsoft.com/office/powerpoint/2010/main" val="901251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Ejercicio 01</a:t>
            </a:r>
          </a:p>
        </p:txBody>
      </p:sp>
      <p:sp>
        <p:nvSpPr>
          <p:cNvPr id="3" name="Marcador de contenido 2"/>
          <p:cNvSpPr>
            <a:spLocks noGrp="1"/>
          </p:cNvSpPr>
          <p:nvPr>
            <p:ph idx="1"/>
          </p:nvPr>
        </p:nvSpPr>
        <p:spPr/>
        <p:txBody>
          <a:bodyPr/>
          <a:lstStyle/>
          <a:p>
            <a:r>
              <a:rPr lang="es-CL" dirty="0"/>
              <a:t>Utilizando </a:t>
            </a:r>
            <a:r>
              <a:rPr lang="es-CL" dirty="0" err="1"/>
              <a:t>bootstrap</a:t>
            </a:r>
            <a:r>
              <a:rPr lang="es-CL" dirty="0"/>
              <a:t>, cree un sitio web de turismo que contenga:</a:t>
            </a:r>
          </a:p>
          <a:p>
            <a:pPr lvl="1"/>
            <a:r>
              <a:rPr lang="es-CL" dirty="0" err="1"/>
              <a:t>Layout</a:t>
            </a:r>
            <a:r>
              <a:rPr lang="es-CL" dirty="0"/>
              <a:t> de </a:t>
            </a:r>
            <a:r>
              <a:rPr lang="es-CL" dirty="0" err="1"/>
              <a:t>login</a:t>
            </a:r>
            <a:r>
              <a:rPr lang="es-CL" dirty="0"/>
              <a:t> de usuarios.</a:t>
            </a:r>
          </a:p>
          <a:p>
            <a:pPr lvl="1"/>
            <a:r>
              <a:rPr lang="es-CL" dirty="0"/>
              <a:t>Pagina que liste resultados y muestre una paginación.</a:t>
            </a:r>
          </a:p>
          <a:p>
            <a:pPr lvl="1"/>
            <a:r>
              <a:rPr lang="es-CL" dirty="0"/>
              <a:t>Pagina que muestre una grilla de noticias.</a:t>
            </a:r>
          </a:p>
          <a:p>
            <a:pPr lvl="1"/>
            <a:r>
              <a:rPr lang="es-CL" dirty="0"/>
              <a:t>Pagina index.html que contenga banner autoajustable.</a:t>
            </a:r>
          </a:p>
          <a:p>
            <a:endParaRPr lang="es-CL" dirty="0"/>
          </a:p>
        </p:txBody>
      </p:sp>
    </p:spTree>
    <p:extLst>
      <p:ext uri="{BB962C8B-B14F-4D97-AF65-F5344CB8AC3E}">
        <p14:creationId xmlns:p14="http://schemas.microsoft.com/office/powerpoint/2010/main" val="117836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29D1C44-1DC2-46A3-AF4D-6CF3F03E7AE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38441D71-9427-4E52-9D00-DA5DCD608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9D64EDB-A847-4FFD-A1A0-F682EFB878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E1462D21-CAC4-4C52-95C9-E5C0DE3E9C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9A48DF8F-07DF-48F2-944C-97808BBD26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1DBC7527-D323-4A52-8055-50480E532B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7FDC9880-BEB7-4458-9A76-FD74CA58DA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84036FF9-87DD-4353-B2F0-489C22FD66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04E07E5-1F56-421C-8C94-997C1C4687E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2DFE285C-9557-40E8-A605-6B1D892AB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631B8C5C-DAD6-40EA-A047-258B2864F2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B3B8CF04-FBFF-4E4B-AFF7-F08823A535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94FA41BA-3E89-4178-9DC5-7964323B10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AE921036-12D7-4BCA-87D0-9B7E8B347D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90552932-5D46-4AEB-BFEF-98EDCAAF4F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1879D665-78DD-41CB-B632-09A8CCAA99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D347051D-B9D4-4106-986C-29A93CFC5B99}"/>
              </a:ext>
            </a:extLst>
          </p:cNvPr>
          <p:cNvPicPr>
            <a:picLocks noGrp="1" noChangeAspect="1"/>
          </p:cNvPicPr>
          <p:nvPr>
            <p:ph idx="1"/>
          </p:nvPr>
        </p:nvPicPr>
        <p:blipFill>
          <a:blip r:embed="rId3"/>
          <a:stretch>
            <a:fillRect/>
          </a:stretch>
        </p:blipFill>
        <p:spPr>
          <a:xfrm>
            <a:off x="977550" y="1486314"/>
            <a:ext cx="6202778" cy="3597610"/>
          </a:xfrm>
          <a:prstGeom prst="rect">
            <a:avLst/>
          </a:prstGeom>
        </p:spPr>
      </p:pic>
      <p:sp>
        <p:nvSpPr>
          <p:cNvPr id="2" name="Título 1">
            <a:extLst>
              <a:ext uri="{FF2B5EF4-FFF2-40B4-BE49-F238E27FC236}">
                <a16:creationId xmlns:a16="http://schemas.microsoft.com/office/drawing/2014/main" id="{204A429A-FC3D-4DA3-BD3E-D6D2DF3BD931}"/>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Pingendo</a:t>
            </a:r>
          </a:p>
        </p:txBody>
      </p:sp>
    </p:spTree>
    <p:extLst>
      <p:ext uri="{BB962C8B-B14F-4D97-AF65-F5344CB8AC3E}">
        <p14:creationId xmlns:p14="http://schemas.microsoft.com/office/powerpoint/2010/main" val="4041846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CF6CC4E-F8AE-46B8-AF42-C264DA9FF8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AEAD399-3691-4CD7-B52B-C9B09436EF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910AD751-06FB-4939-907D-5875B9B6B8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34E01E2-CF3B-4438-B865-7B0F1D9466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779656F-F5D3-4C3F-A487-6302E3652D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E472999E-58E4-45E0-8214-7F53A22709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538931F4-BE0D-49CA-A368-314C02CCB7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0" name="Rounded Rectangle 16">
            <a:extLst>
              <a:ext uri="{FF2B5EF4-FFF2-40B4-BE49-F238E27FC236}">
                <a16:creationId xmlns:a16="http://schemas.microsoft.com/office/drawing/2014/main" id="{2D6217BA-2280-4A9E-9B69-707DF5052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Marcador de contenido 3">
            <a:extLst>
              <a:ext uri="{FF2B5EF4-FFF2-40B4-BE49-F238E27FC236}">
                <a16:creationId xmlns:a16="http://schemas.microsoft.com/office/drawing/2014/main" id="{B3D2EA96-5039-442E-A603-BD90EBCE22CD}"/>
              </a:ext>
            </a:extLst>
          </p:cNvPr>
          <p:cNvPicPr>
            <a:picLocks noChangeAspect="1"/>
          </p:cNvPicPr>
          <p:nvPr/>
        </p:nvPicPr>
        <p:blipFill>
          <a:blip r:embed="rId3"/>
          <a:stretch>
            <a:fillRect/>
          </a:stretch>
        </p:blipFill>
        <p:spPr>
          <a:xfrm>
            <a:off x="4941202" y="2185785"/>
            <a:ext cx="6237359" cy="2198668"/>
          </a:xfrm>
          <a:prstGeom prst="rect">
            <a:avLst/>
          </a:prstGeom>
        </p:spPr>
      </p:pic>
      <p:sp>
        <p:nvSpPr>
          <p:cNvPr id="2" name="Título 1">
            <a:extLst>
              <a:ext uri="{FF2B5EF4-FFF2-40B4-BE49-F238E27FC236}">
                <a16:creationId xmlns:a16="http://schemas.microsoft.com/office/drawing/2014/main" id="{9410F8BC-2758-4C85-AB0F-58AD1BBB1F01}"/>
              </a:ext>
            </a:extLst>
          </p:cNvPr>
          <p:cNvSpPr>
            <a:spLocks noGrp="1"/>
          </p:cNvSpPr>
          <p:nvPr>
            <p:ph type="title"/>
          </p:nvPr>
        </p:nvSpPr>
        <p:spPr>
          <a:xfrm>
            <a:off x="1484312" y="685800"/>
            <a:ext cx="2812385" cy="1752599"/>
          </a:xfrm>
        </p:spPr>
        <p:txBody>
          <a:bodyPr>
            <a:normAutofit/>
          </a:bodyPr>
          <a:lstStyle/>
          <a:p>
            <a:r>
              <a:rPr lang="es-CL" sz="3200"/>
              <a:t>Free templates</a:t>
            </a:r>
          </a:p>
        </p:txBody>
      </p:sp>
      <p:sp>
        <p:nvSpPr>
          <p:cNvPr id="9" name="Content Placeholder 8">
            <a:extLst>
              <a:ext uri="{FF2B5EF4-FFF2-40B4-BE49-F238E27FC236}">
                <a16:creationId xmlns:a16="http://schemas.microsoft.com/office/drawing/2014/main" id="{5B1D9CA8-6401-4312-928F-57687D7DD7FA}"/>
              </a:ext>
            </a:extLst>
          </p:cNvPr>
          <p:cNvSpPr>
            <a:spLocks noGrp="1"/>
          </p:cNvSpPr>
          <p:nvPr>
            <p:ph idx="1"/>
          </p:nvPr>
        </p:nvSpPr>
        <p:spPr>
          <a:xfrm>
            <a:off x="1484310" y="2666999"/>
            <a:ext cx="2812387" cy="3124201"/>
          </a:xfrm>
        </p:spPr>
        <p:txBody>
          <a:bodyPr>
            <a:normAutofit/>
          </a:bodyPr>
          <a:lstStyle/>
          <a:p>
            <a:endParaRPr lang="en-US" sz="1800"/>
          </a:p>
        </p:txBody>
      </p:sp>
    </p:spTree>
    <p:extLst>
      <p:ext uri="{BB962C8B-B14F-4D97-AF65-F5344CB8AC3E}">
        <p14:creationId xmlns:p14="http://schemas.microsoft.com/office/powerpoint/2010/main" val="2108611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Ejercicio 02</a:t>
            </a:r>
          </a:p>
        </p:txBody>
      </p:sp>
      <p:sp>
        <p:nvSpPr>
          <p:cNvPr id="3" name="Marcador de contenido 2"/>
          <p:cNvSpPr>
            <a:spLocks noGrp="1"/>
          </p:cNvSpPr>
          <p:nvPr>
            <p:ph idx="1"/>
          </p:nvPr>
        </p:nvSpPr>
        <p:spPr/>
        <p:txBody>
          <a:bodyPr/>
          <a:lstStyle/>
          <a:p>
            <a:r>
              <a:rPr lang="es-CL" dirty="0"/>
              <a:t>Utilizando </a:t>
            </a:r>
            <a:r>
              <a:rPr lang="es-CL" dirty="0" err="1"/>
              <a:t>pingendo</a:t>
            </a:r>
            <a:r>
              <a:rPr lang="es-CL" dirty="0"/>
              <a:t>, cree un sitio web para una empresa que venda por internet:</a:t>
            </a:r>
          </a:p>
          <a:p>
            <a:pPr lvl="1"/>
            <a:r>
              <a:rPr lang="es-CL" dirty="0" err="1"/>
              <a:t>Layout</a:t>
            </a:r>
            <a:r>
              <a:rPr lang="es-CL" dirty="0"/>
              <a:t> de </a:t>
            </a:r>
            <a:r>
              <a:rPr lang="es-CL" dirty="0" err="1"/>
              <a:t>login</a:t>
            </a:r>
            <a:r>
              <a:rPr lang="es-CL" dirty="0"/>
              <a:t> de usuarios.</a:t>
            </a:r>
          </a:p>
          <a:p>
            <a:pPr lvl="1"/>
            <a:r>
              <a:rPr lang="es-CL" dirty="0"/>
              <a:t>Pagina que liste resultados y muestre una paginación.</a:t>
            </a:r>
          </a:p>
          <a:p>
            <a:pPr lvl="1"/>
            <a:r>
              <a:rPr lang="es-CL" dirty="0"/>
              <a:t>Pagina que muestre una grilla de noticias.</a:t>
            </a:r>
          </a:p>
          <a:p>
            <a:pPr lvl="1"/>
            <a:r>
              <a:rPr lang="es-CL" dirty="0"/>
              <a:t>Pagina de productos a vender.</a:t>
            </a:r>
          </a:p>
          <a:p>
            <a:pPr lvl="1"/>
            <a:r>
              <a:rPr lang="es-CL" dirty="0"/>
              <a:t>Pagina index.html que contenga banner autoajustable.</a:t>
            </a:r>
          </a:p>
          <a:p>
            <a:endParaRPr lang="es-CL" dirty="0"/>
          </a:p>
        </p:txBody>
      </p:sp>
    </p:spTree>
    <p:extLst>
      <p:ext uri="{BB962C8B-B14F-4D97-AF65-F5344CB8AC3E}">
        <p14:creationId xmlns:p14="http://schemas.microsoft.com/office/powerpoint/2010/main" val="3723056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p:txBody>
          <a:bodyPr/>
          <a:lstStyle/>
          <a:p>
            <a:r>
              <a:rPr lang="es-CL" dirty="0"/>
              <a:t>Muchas gracias por su atención.</a:t>
            </a:r>
          </a:p>
        </p:txBody>
      </p:sp>
    </p:spTree>
    <p:extLst>
      <p:ext uri="{BB962C8B-B14F-4D97-AF65-F5344CB8AC3E}">
        <p14:creationId xmlns:p14="http://schemas.microsoft.com/office/powerpoint/2010/main" val="7548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Como abordar un proyecto de desarrollo web</a:t>
            </a:r>
          </a:p>
        </p:txBody>
      </p:sp>
      <p:sp>
        <p:nvSpPr>
          <p:cNvPr id="3" name="Marcador de contenido 2"/>
          <p:cNvSpPr>
            <a:spLocks noGrp="1"/>
          </p:cNvSpPr>
          <p:nvPr>
            <p:ph idx="1"/>
          </p:nvPr>
        </p:nvSpPr>
        <p:spPr/>
        <p:txBody>
          <a:bodyPr/>
          <a:lstStyle/>
          <a:p>
            <a:r>
              <a:rPr lang="es-CL" dirty="0"/>
              <a:t>Determinar y definir el proyecto:</a:t>
            </a:r>
          </a:p>
          <a:p>
            <a:pPr lvl="1"/>
            <a:r>
              <a:rPr lang="es-CL" dirty="0"/>
              <a:t>Objetivos.</a:t>
            </a:r>
          </a:p>
          <a:p>
            <a:pPr lvl="1"/>
            <a:r>
              <a:rPr lang="es-CL" dirty="0"/>
              <a:t>Publico objetivo.</a:t>
            </a:r>
          </a:p>
          <a:p>
            <a:pPr lvl="1"/>
            <a:r>
              <a:rPr lang="es-CL" dirty="0"/>
              <a:t>Contenidos requeridos.</a:t>
            </a:r>
          </a:p>
          <a:p>
            <a:pPr lvl="1"/>
            <a:r>
              <a:rPr lang="es-CL" dirty="0"/>
              <a:t>Propósito del futuro sitio web.</a:t>
            </a:r>
          </a:p>
        </p:txBody>
      </p:sp>
    </p:spTree>
    <p:extLst>
      <p:ext uri="{BB962C8B-B14F-4D97-AF65-F5344CB8AC3E}">
        <p14:creationId xmlns:p14="http://schemas.microsoft.com/office/powerpoint/2010/main" val="258946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Como abordar un proyecto de desarrollo web</a:t>
            </a:r>
          </a:p>
        </p:txBody>
      </p:sp>
      <p:sp>
        <p:nvSpPr>
          <p:cNvPr id="3" name="Marcador de contenido 2"/>
          <p:cNvSpPr>
            <a:spLocks noGrp="1"/>
          </p:cNvSpPr>
          <p:nvPr>
            <p:ph idx="1"/>
          </p:nvPr>
        </p:nvSpPr>
        <p:spPr/>
        <p:txBody>
          <a:bodyPr/>
          <a:lstStyle/>
          <a:p>
            <a:r>
              <a:rPr lang="es-CL" dirty="0"/>
              <a:t>Determinar el alcance del proyecto:</a:t>
            </a:r>
          </a:p>
          <a:p>
            <a:pPr lvl="1"/>
            <a:r>
              <a:rPr lang="es-CL" dirty="0"/>
              <a:t>Tiempo de desarrollo.</a:t>
            </a:r>
          </a:p>
          <a:p>
            <a:pPr lvl="1"/>
            <a:r>
              <a:rPr lang="es-CL" dirty="0"/>
              <a:t>Derechos de autor.</a:t>
            </a:r>
          </a:p>
          <a:p>
            <a:pPr lvl="1"/>
            <a:r>
              <a:rPr lang="es-CL" dirty="0"/>
              <a:t>Alcance y limites del proyecto.</a:t>
            </a:r>
          </a:p>
          <a:p>
            <a:pPr lvl="1"/>
            <a:r>
              <a:rPr lang="es-CL" dirty="0"/>
              <a:t>Dejar por escrito el alcance*.</a:t>
            </a:r>
          </a:p>
        </p:txBody>
      </p:sp>
    </p:spTree>
    <p:extLst>
      <p:ext uri="{BB962C8B-B14F-4D97-AF65-F5344CB8AC3E}">
        <p14:creationId xmlns:p14="http://schemas.microsoft.com/office/powerpoint/2010/main" val="351196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Como abordar un proyecto de desarrollo web</a:t>
            </a:r>
          </a:p>
        </p:txBody>
      </p:sp>
      <p:sp>
        <p:nvSpPr>
          <p:cNvPr id="3" name="Marcador de contenido 2"/>
          <p:cNvSpPr>
            <a:spLocks noGrp="1"/>
          </p:cNvSpPr>
          <p:nvPr>
            <p:ph idx="1"/>
          </p:nvPr>
        </p:nvSpPr>
        <p:spPr/>
        <p:txBody>
          <a:bodyPr/>
          <a:lstStyle/>
          <a:p>
            <a:r>
              <a:rPr lang="es-CL" dirty="0"/>
              <a:t>El diseño y desarrollo del un proyecto web:</a:t>
            </a:r>
          </a:p>
          <a:p>
            <a:pPr lvl="1"/>
            <a:r>
              <a:rPr lang="es-CL" dirty="0"/>
              <a:t>Realizar un mapa del sitio.</a:t>
            </a:r>
          </a:p>
          <a:p>
            <a:pPr lvl="1"/>
            <a:r>
              <a:rPr lang="es-CL" dirty="0"/>
              <a:t>Reunir información de la competencia, estilos de diseño para la industria, etc.</a:t>
            </a:r>
          </a:p>
          <a:p>
            <a:pPr lvl="1"/>
            <a:r>
              <a:rPr lang="es-CL" dirty="0"/>
              <a:t>Construir un </a:t>
            </a:r>
            <a:r>
              <a:rPr lang="es-CL" dirty="0" err="1"/>
              <a:t>mock</a:t>
            </a:r>
            <a:r>
              <a:rPr lang="es-CL" dirty="0"/>
              <a:t> up funcional que contenga la información de navegación.</a:t>
            </a:r>
          </a:p>
          <a:p>
            <a:pPr lvl="1"/>
            <a:r>
              <a:rPr lang="es-CL" dirty="0"/>
              <a:t>Llevar a aprobación el </a:t>
            </a:r>
            <a:r>
              <a:rPr lang="es-CL" dirty="0" err="1"/>
              <a:t>wireframe</a:t>
            </a:r>
            <a:r>
              <a:rPr lang="es-CL" dirty="0"/>
              <a:t>.</a:t>
            </a:r>
          </a:p>
        </p:txBody>
      </p:sp>
    </p:spTree>
    <p:extLst>
      <p:ext uri="{BB962C8B-B14F-4D97-AF65-F5344CB8AC3E}">
        <p14:creationId xmlns:p14="http://schemas.microsoft.com/office/powerpoint/2010/main" val="44430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Como abordar un proyecto de desarrollo web</a:t>
            </a:r>
          </a:p>
        </p:txBody>
      </p:sp>
      <p:sp>
        <p:nvSpPr>
          <p:cNvPr id="3" name="Marcador de contenido 2"/>
          <p:cNvSpPr>
            <a:spLocks noGrp="1"/>
          </p:cNvSpPr>
          <p:nvPr>
            <p:ph idx="1"/>
          </p:nvPr>
        </p:nvSpPr>
        <p:spPr/>
        <p:txBody>
          <a:bodyPr/>
          <a:lstStyle/>
          <a:p>
            <a:r>
              <a:rPr lang="es-CL" dirty="0"/>
              <a:t>El proceso de desarrollo:</a:t>
            </a:r>
          </a:p>
          <a:p>
            <a:pPr lvl="1"/>
            <a:r>
              <a:rPr lang="es-CL" dirty="0"/>
              <a:t>Elegir la mejor plataforma (CMS, </a:t>
            </a:r>
            <a:r>
              <a:rPr lang="es-CL" dirty="0" err="1"/>
              <a:t>Custom</a:t>
            </a:r>
            <a:r>
              <a:rPr lang="es-CL" dirty="0"/>
              <a:t> CMS, </a:t>
            </a:r>
            <a:r>
              <a:rPr lang="es-CL" dirty="0" err="1"/>
              <a:t>Html</a:t>
            </a:r>
            <a:r>
              <a:rPr lang="es-CL" dirty="0"/>
              <a:t>)</a:t>
            </a:r>
          </a:p>
          <a:p>
            <a:pPr lvl="1"/>
            <a:r>
              <a:rPr lang="es-CL" dirty="0"/>
              <a:t>Tecnología a utilizar (</a:t>
            </a:r>
            <a:r>
              <a:rPr lang="es-CL" dirty="0" err="1"/>
              <a:t>php</a:t>
            </a:r>
            <a:r>
              <a:rPr lang="es-CL" dirty="0"/>
              <a:t>, .NET, Ruby </a:t>
            </a:r>
            <a:r>
              <a:rPr lang="es-CL" dirty="0" err="1"/>
              <a:t>on</a:t>
            </a:r>
            <a:r>
              <a:rPr lang="es-CL" dirty="0"/>
              <a:t> </a:t>
            </a:r>
            <a:r>
              <a:rPr lang="es-CL" dirty="0" err="1"/>
              <a:t>Rails</a:t>
            </a:r>
            <a:r>
              <a:rPr lang="es-CL" dirty="0"/>
              <a:t>, etc.)</a:t>
            </a:r>
          </a:p>
          <a:p>
            <a:pPr lvl="1"/>
            <a:r>
              <a:rPr lang="es-CL" dirty="0"/>
              <a:t>Tecnología </a:t>
            </a:r>
            <a:r>
              <a:rPr lang="es-CL" dirty="0" err="1"/>
              <a:t>responsive</a:t>
            </a:r>
            <a:r>
              <a:rPr lang="es-CL" dirty="0"/>
              <a:t> </a:t>
            </a:r>
            <a:r>
              <a:rPr lang="es-CL" dirty="0" err="1"/>
              <a:t>design</a:t>
            </a:r>
            <a:r>
              <a:rPr lang="es-CL" dirty="0"/>
              <a:t>(?).</a:t>
            </a:r>
          </a:p>
          <a:p>
            <a:pPr lvl="1"/>
            <a:r>
              <a:rPr lang="es-CL" dirty="0"/>
              <a:t>Realizar set de pruebas.</a:t>
            </a:r>
          </a:p>
          <a:p>
            <a:pPr lvl="1"/>
            <a:r>
              <a:rPr lang="es-CL" dirty="0"/>
              <a:t>Paso a producción.</a:t>
            </a:r>
          </a:p>
        </p:txBody>
      </p:sp>
    </p:spTree>
    <p:extLst>
      <p:ext uri="{BB962C8B-B14F-4D97-AF65-F5344CB8AC3E}">
        <p14:creationId xmlns:p14="http://schemas.microsoft.com/office/powerpoint/2010/main" val="223740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HTML</a:t>
            </a:r>
          </a:p>
        </p:txBody>
      </p:sp>
      <p:sp>
        <p:nvSpPr>
          <p:cNvPr id="5" name="Marcador de texto 4"/>
          <p:cNvSpPr>
            <a:spLocks noGrp="1"/>
          </p:cNvSpPr>
          <p:nvPr>
            <p:ph type="body" idx="1"/>
          </p:nvPr>
        </p:nvSpPr>
        <p:spPr/>
        <p:txBody>
          <a:bodyPr/>
          <a:lstStyle/>
          <a:p>
            <a:endParaRPr lang="es-CL"/>
          </a:p>
        </p:txBody>
      </p:sp>
    </p:spTree>
    <p:extLst>
      <p:ext uri="{BB962C8B-B14F-4D97-AF65-F5344CB8AC3E}">
        <p14:creationId xmlns:p14="http://schemas.microsoft.com/office/powerpoint/2010/main" val="3009504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967</TotalTime>
  <Words>1456</Words>
  <Application>Microsoft Office PowerPoint</Application>
  <PresentationFormat>Panorámica</PresentationFormat>
  <Paragraphs>166</Paragraphs>
  <Slides>46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46</vt:i4>
      </vt:variant>
    </vt:vector>
  </HeadingPairs>
  <TitlesOfParts>
    <vt:vector size="49" baseType="lpstr">
      <vt:lpstr>Arial</vt:lpstr>
      <vt:lpstr>Corbel</vt:lpstr>
      <vt:lpstr>Parallax</vt:lpstr>
      <vt:lpstr>HTML  5</vt:lpstr>
      <vt:lpstr>Sobre mí</vt:lpstr>
      <vt:lpstr>Herramientas a utilizar</vt:lpstr>
      <vt:lpstr>Agenda día 01</vt:lpstr>
      <vt:lpstr>Como abordar un proyecto de desarrollo web</vt:lpstr>
      <vt:lpstr>Como abordar un proyecto de desarrollo web</vt:lpstr>
      <vt:lpstr>Como abordar un proyecto de desarrollo web</vt:lpstr>
      <vt:lpstr>Como abordar un proyecto de desarrollo web</vt:lpstr>
      <vt:lpstr>HTML</vt:lpstr>
      <vt:lpstr>Estructura HTML</vt:lpstr>
      <vt:lpstr>Etiquetas semánticas</vt:lpstr>
      <vt:lpstr>Etiquetas semánticas</vt:lpstr>
      <vt:lpstr>Etiquetas semánticas</vt:lpstr>
      <vt:lpstr>Etiquetas semánticas</vt:lpstr>
      <vt:lpstr>Presentación de PowerPoint</vt:lpstr>
      <vt:lpstr>Elementos, nuevos input</vt:lpstr>
      <vt:lpstr>Elementos, nueva sintaxis</vt:lpstr>
      <vt:lpstr>Elementos, Imagen</vt:lpstr>
      <vt:lpstr>Elementos, Multimedia</vt:lpstr>
      <vt:lpstr>Ejemplos en pantalla</vt:lpstr>
      <vt:lpstr>Web storage o almacenamiento web</vt:lpstr>
      <vt:lpstr>Web storage o almacenamiento web</vt:lpstr>
      <vt:lpstr>Web storage o almacenamiento web</vt:lpstr>
      <vt:lpstr>Web storage o almacenamiento web</vt:lpstr>
      <vt:lpstr>Web storage o almacenamiento web</vt:lpstr>
      <vt:lpstr>Web storage o almacenamiento web</vt:lpstr>
      <vt:lpstr>Web storage o almacenamiento web</vt:lpstr>
      <vt:lpstr>Web storage o almacenamiento web</vt:lpstr>
      <vt:lpstr>Web workers</vt:lpstr>
      <vt:lpstr>Server-Sent Events - One Way Messaging</vt:lpstr>
      <vt:lpstr>CSS</vt:lpstr>
      <vt:lpstr>CSS</vt:lpstr>
      <vt:lpstr>CSS, Sintaxis</vt:lpstr>
      <vt:lpstr>CSS, Archivo externo</vt:lpstr>
      <vt:lpstr>CSS, Tag</vt:lpstr>
      <vt:lpstr>CSS</vt:lpstr>
      <vt:lpstr>CSS</vt:lpstr>
      <vt:lpstr>Ejercicio</vt:lpstr>
      <vt:lpstr>Bootstrap</vt:lpstr>
      <vt:lpstr>Librerías para CSS</vt:lpstr>
      <vt:lpstr>Archivos de la demostración</vt:lpstr>
      <vt:lpstr>Ejercicio 01</vt:lpstr>
      <vt:lpstr>Pingendo</vt:lpstr>
      <vt:lpstr>Free templates</vt:lpstr>
      <vt:lpstr>Ejercicio 02</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ralf</dc:creator>
  <cp:lastModifiedBy>ralf</cp:lastModifiedBy>
  <cp:revision>42</cp:revision>
  <dcterms:created xsi:type="dcterms:W3CDTF">2018-04-23T15:25:53Z</dcterms:created>
  <dcterms:modified xsi:type="dcterms:W3CDTF">2018-05-23T20:22:19Z</dcterms:modified>
</cp:coreProperties>
</file>