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340" r:id="rId4"/>
    <p:sldId id="295" r:id="rId5"/>
    <p:sldId id="296" r:id="rId6"/>
    <p:sldId id="336" r:id="rId7"/>
    <p:sldId id="298" r:id="rId8"/>
    <p:sldId id="297" r:id="rId9"/>
    <p:sldId id="300" r:id="rId10"/>
    <p:sldId id="301" r:id="rId11"/>
    <p:sldId id="302" r:id="rId12"/>
    <p:sldId id="303" r:id="rId13"/>
    <p:sldId id="304" r:id="rId14"/>
    <p:sldId id="305" r:id="rId15"/>
    <p:sldId id="337" r:id="rId16"/>
    <p:sldId id="306" r:id="rId17"/>
    <p:sldId id="308" r:id="rId18"/>
    <p:sldId id="309" r:id="rId19"/>
    <p:sldId id="310" r:id="rId20"/>
    <p:sldId id="311" r:id="rId21"/>
    <p:sldId id="312" r:id="rId22"/>
    <p:sldId id="338" r:id="rId23"/>
    <p:sldId id="315" r:id="rId24"/>
    <p:sldId id="316" r:id="rId25"/>
    <p:sldId id="313" r:id="rId26"/>
    <p:sldId id="318" r:id="rId27"/>
    <p:sldId id="320" r:id="rId28"/>
    <p:sldId id="321" r:id="rId29"/>
    <p:sldId id="322" r:id="rId30"/>
    <p:sldId id="323" r:id="rId31"/>
    <p:sldId id="325" r:id="rId32"/>
    <p:sldId id="326" r:id="rId33"/>
    <p:sldId id="327" r:id="rId34"/>
    <p:sldId id="328" r:id="rId35"/>
    <p:sldId id="329" r:id="rId36"/>
    <p:sldId id="330" r:id="rId37"/>
    <p:sldId id="331" r:id="rId38"/>
    <p:sldId id="332" r:id="rId39"/>
    <p:sldId id="333" r:id="rId40"/>
    <p:sldId id="334" r:id="rId41"/>
    <p:sldId id="335" r:id="rId42"/>
    <p:sldId id="339" r:id="rId43"/>
    <p:sldId id="299" r:id="rId44"/>
    <p:sldId id="344" r:id="rId45"/>
    <p:sldId id="341" r:id="rId46"/>
    <p:sldId id="345" r:id="rId47"/>
    <p:sldId id="346" r:id="rId48"/>
    <p:sldId id="343" r:id="rId49"/>
    <p:sldId id="258"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2/16/2019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2/16/2019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2/16/2019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L" dirty="0" smtClean="0"/>
              <a:t>Machine </a:t>
            </a:r>
            <a:r>
              <a:rPr lang="es-CL" dirty="0" err="1" smtClean="0"/>
              <a:t>Learning</a:t>
            </a:r>
            <a:r>
              <a:rPr lang="es-CL" dirty="0" smtClean="0"/>
              <a:t> Fundamentals</a:t>
            </a:r>
            <a:endParaRPr lang="es-CL" dirty="0"/>
          </a:p>
        </p:txBody>
      </p:sp>
      <p:sp>
        <p:nvSpPr>
          <p:cNvPr id="3" name="Subtítulo 2"/>
          <p:cNvSpPr>
            <a:spLocks noGrp="1"/>
          </p:cNvSpPr>
          <p:nvPr>
            <p:ph type="subTitle" idx="1"/>
          </p:nvPr>
        </p:nvSpPr>
        <p:spPr/>
        <p:txBody>
          <a:bodyPr/>
          <a:lstStyle/>
          <a:p>
            <a:r>
              <a:rPr lang="es-CL" dirty="0" smtClean="0"/>
              <a:t>Rodrigo Alfaro pinto</a:t>
            </a:r>
            <a:endParaRPr lang="es-CL" dirty="0"/>
          </a:p>
        </p:txBody>
      </p:sp>
    </p:spTree>
    <p:extLst>
      <p:ext uri="{BB962C8B-B14F-4D97-AF65-F5344CB8AC3E}">
        <p14:creationId xmlns:p14="http://schemas.microsoft.com/office/powerpoint/2010/main" val="84737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Redes neuronales</a:t>
            </a:r>
            <a:endParaRPr lang="es-CL" dirty="0"/>
          </a:p>
        </p:txBody>
      </p:sp>
      <p:sp>
        <p:nvSpPr>
          <p:cNvPr id="3" name="Marcador de contenido 2"/>
          <p:cNvSpPr>
            <a:spLocks noGrp="1"/>
          </p:cNvSpPr>
          <p:nvPr>
            <p:ph idx="1"/>
          </p:nvPr>
        </p:nvSpPr>
        <p:spPr/>
        <p:txBody>
          <a:bodyPr>
            <a:normAutofit/>
          </a:bodyPr>
          <a:lstStyle/>
          <a:p>
            <a:r>
              <a:rPr lang="es-ES" dirty="0"/>
              <a:t>Las redes neuronales se pueden clasificar según su </a:t>
            </a:r>
            <a:r>
              <a:rPr lang="es-ES" dirty="0" smtClean="0"/>
              <a:t>tipología/arquitectura.</a:t>
            </a:r>
          </a:p>
          <a:p>
            <a:r>
              <a:rPr lang="es-ES" dirty="0" smtClean="0"/>
              <a:t>Las más comunes son:</a:t>
            </a:r>
          </a:p>
          <a:p>
            <a:pPr lvl="1"/>
            <a:r>
              <a:rPr lang="es-ES" b="1" dirty="0"/>
              <a:t>DNN (</a:t>
            </a:r>
            <a:r>
              <a:rPr lang="es-ES" b="1" i="1" dirty="0"/>
              <a:t>Deep Neural Net</a:t>
            </a:r>
            <a:r>
              <a:rPr lang="es-ES" b="1" dirty="0"/>
              <a:t>)</a:t>
            </a:r>
            <a:r>
              <a:rPr lang="es-ES" dirty="0"/>
              <a:t> la cual tiene más de una capa oculta.</a:t>
            </a:r>
          </a:p>
          <a:p>
            <a:pPr lvl="1"/>
            <a:r>
              <a:rPr lang="es-ES" b="1" dirty="0"/>
              <a:t>CNN (</a:t>
            </a:r>
            <a:r>
              <a:rPr lang="es-ES" b="1" i="1" dirty="0" err="1"/>
              <a:t>Convolutional</a:t>
            </a:r>
            <a:r>
              <a:rPr lang="es-ES" b="1" i="1" dirty="0"/>
              <a:t> Neural Net</a:t>
            </a:r>
            <a:r>
              <a:rPr lang="es-ES" b="1" dirty="0"/>
              <a:t>)</a:t>
            </a:r>
            <a:r>
              <a:rPr lang="es-ES" dirty="0"/>
              <a:t> son especialmente importantes </a:t>
            </a:r>
            <a:r>
              <a:rPr lang="es-ES" dirty="0" smtClean="0"/>
              <a:t>en el </a:t>
            </a:r>
            <a:r>
              <a:rPr lang="es-ES" dirty="0"/>
              <a:t>procesamiento de imágenes y la </a:t>
            </a:r>
            <a:r>
              <a:rPr lang="es-ES" dirty="0" smtClean="0"/>
              <a:t>categorización.</a:t>
            </a:r>
          </a:p>
          <a:p>
            <a:pPr lvl="1"/>
            <a:r>
              <a:rPr lang="es-ES" dirty="0" smtClean="0"/>
              <a:t>Se </a:t>
            </a:r>
            <a:r>
              <a:rPr lang="es-ES" dirty="0"/>
              <a:t>caracterizan por tener capas de filtros </a:t>
            </a:r>
            <a:r>
              <a:rPr lang="es-ES" dirty="0" err="1" smtClean="0"/>
              <a:t>convolucionales</a:t>
            </a:r>
            <a:r>
              <a:rPr lang="es-ES" dirty="0" smtClean="0"/>
              <a:t> similar </a:t>
            </a:r>
            <a:r>
              <a:rPr lang="es-ES" dirty="0"/>
              <a:t>a la corteza visual del cerebro, transforman la </a:t>
            </a:r>
            <a:r>
              <a:rPr lang="es-ES" dirty="0" smtClean="0"/>
              <a:t>entrada aplicando </a:t>
            </a:r>
            <a:r>
              <a:rPr lang="es-ES" dirty="0"/>
              <a:t>máscaras para extraer información de distintos tipos. </a:t>
            </a:r>
            <a:endParaRPr lang="es-CL" dirty="0"/>
          </a:p>
        </p:txBody>
      </p:sp>
    </p:spTree>
    <p:extLst>
      <p:ext uri="{BB962C8B-B14F-4D97-AF65-F5344CB8AC3E}">
        <p14:creationId xmlns:p14="http://schemas.microsoft.com/office/powerpoint/2010/main" val="600983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Redes neuronales</a:t>
            </a:r>
            <a:endParaRPr lang="es-CL" dirty="0"/>
          </a:p>
        </p:txBody>
      </p:sp>
      <p:sp>
        <p:nvSpPr>
          <p:cNvPr id="3" name="Marcador de contenido 2"/>
          <p:cNvSpPr>
            <a:spLocks noGrp="1"/>
          </p:cNvSpPr>
          <p:nvPr>
            <p:ph idx="1"/>
          </p:nvPr>
        </p:nvSpPr>
        <p:spPr/>
        <p:txBody>
          <a:bodyPr>
            <a:normAutofit/>
          </a:bodyPr>
          <a:lstStyle/>
          <a:p>
            <a:r>
              <a:rPr lang="es-ES" b="1" dirty="0" smtClean="0"/>
              <a:t>RNN </a:t>
            </a:r>
            <a:r>
              <a:rPr lang="es-ES" b="1" dirty="0"/>
              <a:t>(</a:t>
            </a:r>
            <a:r>
              <a:rPr lang="es-ES" b="1" i="1" dirty="0" err="1"/>
              <a:t>Recurrent</a:t>
            </a:r>
            <a:r>
              <a:rPr lang="es-ES" b="1" i="1" dirty="0"/>
              <a:t> Neural Net</a:t>
            </a:r>
            <a:r>
              <a:rPr lang="es-ES" b="1" dirty="0"/>
              <a:t>)</a:t>
            </a:r>
            <a:r>
              <a:rPr lang="es-ES" dirty="0"/>
              <a:t> se caracterizan por tener conexiones </a:t>
            </a:r>
            <a:r>
              <a:rPr lang="es-ES" dirty="0" smtClean="0"/>
              <a:t>recurrentes con </a:t>
            </a:r>
            <a:r>
              <a:rPr lang="es-ES" dirty="0"/>
              <a:t>ellas mismas o neuronas de la misma </a:t>
            </a:r>
            <a:r>
              <a:rPr lang="es-ES" dirty="0" smtClean="0"/>
              <a:t>capa.</a:t>
            </a:r>
          </a:p>
          <a:p>
            <a:r>
              <a:rPr lang="es-ES" dirty="0" smtClean="0"/>
              <a:t>Especialmente </a:t>
            </a:r>
            <a:r>
              <a:rPr lang="es-ES" dirty="0"/>
              <a:t>interesantes para </a:t>
            </a:r>
            <a:r>
              <a:rPr lang="es-ES" dirty="0" smtClean="0"/>
              <a:t>detección de </a:t>
            </a:r>
            <a:r>
              <a:rPr lang="es-ES" dirty="0"/>
              <a:t>patrones, pues permiten “recordar” los valores de la anterior predicción</a:t>
            </a:r>
            <a:r>
              <a:rPr lang="es-ES" dirty="0" smtClean="0"/>
              <a:t>.</a:t>
            </a:r>
          </a:p>
          <a:p>
            <a:r>
              <a:rPr lang="es-ES" u="sng" dirty="0" smtClean="0"/>
              <a:t>Las redes neuronales tienen distintos tipos de aprendizaje.</a:t>
            </a:r>
            <a:endParaRPr lang="es-CL" u="sng" dirty="0"/>
          </a:p>
        </p:txBody>
      </p:sp>
    </p:spTree>
    <p:extLst>
      <p:ext uri="{BB962C8B-B14F-4D97-AF65-F5344CB8AC3E}">
        <p14:creationId xmlns:p14="http://schemas.microsoft.com/office/powerpoint/2010/main" val="571609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smtClean="0"/>
              <a:t>Aprendizaje </a:t>
            </a:r>
            <a:r>
              <a:rPr lang="es-CL" dirty="0" smtClean="0"/>
              <a:t>supervisado </a:t>
            </a:r>
            <a:r>
              <a:rPr lang="es-CL" dirty="0"/>
              <a:t>y no supervisado</a:t>
            </a:r>
          </a:p>
        </p:txBody>
      </p:sp>
      <p:sp>
        <p:nvSpPr>
          <p:cNvPr id="5" name="Marcador de contenido 4"/>
          <p:cNvSpPr>
            <a:spLocks noGrp="1"/>
          </p:cNvSpPr>
          <p:nvPr>
            <p:ph idx="1"/>
          </p:nvPr>
        </p:nvSpPr>
        <p:spPr/>
        <p:txBody>
          <a:bodyPr/>
          <a:lstStyle/>
          <a:p>
            <a:r>
              <a:rPr lang="es-ES" dirty="0" smtClean="0"/>
              <a:t>Las </a:t>
            </a:r>
            <a:r>
              <a:rPr lang="es-ES" dirty="0"/>
              <a:t>técnicas de Machine </a:t>
            </a:r>
            <a:r>
              <a:rPr lang="es-ES" dirty="0" err="1"/>
              <a:t>Learning</a:t>
            </a:r>
            <a:r>
              <a:rPr lang="es-ES" dirty="0"/>
              <a:t> consisten básicamente en automatizar, mediante distintos algoritmos, la identificación de patrones o tendencias que se “esconden” en los </a:t>
            </a:r>
            <a:r>
              <a:rPr lang="es-ES" dirty="0" smtClean="0"/>
              <a:t>datos.</a:t>
            </a:r>
          </a:p>
          <a:p>
            <a:r>
              <a:rPr lang="es-ES" dirty="0" smtClean="0"/>
              <a:t>Por </a:t>
            </a:r>
            <a:r>
              <a:rPr lang="es-ES" dirty="0"/>
              <a:t>ello, resulta muy importante </a:t>
            </a:r>
            <a:r>
              <a:rPr lang="es-ES" dirty="0" smtClean="0"/>
              <a:t>la </a:t>
            </a:r>
            <a:r>
              <a:rPr lang="es-ES" dirty="0"/>
              <a:t>elección del algoritmo más adecuado </a:t>
            </a:r>
            <a:r>
              <a:rPr lang="es-ES" dirty="0" smtClean="0"/>
              <a:t>y </a:t>
            </a:r>
            <a:r>
              <a:rPr lang="es-ES" dirty="0"/>
              <a:t>su posterior parametrización para cada problemática </a:t>
            </a:r>
            <a:r>
              <a:rPr lang="es-ES" dirty="0" smtClean="0"/>
              <a:t>concreta, así también </a:t>
            </a:r>
            <a:r>
              <a:rPr lang="es-ES" dirty="0"/>
              <a:t>el hecho de disponer de un </a:t>
            </a:r>
            <a:r>
              <a:rPr lang="es-ES" u="sng" dirty="0"/>
              <a:t>gran volumen de datos de suficiente calidad</a:t>
            </a:r>
            <a:r>
              <a:rPr lang="es-ES" dirty="0"/>
              <a:t>. </a:t>
            </a:r>
            <a:endParaRPr lang="es-ES" dirty="0" smtClean="0"/>
          </a:p>
          <a:p>
            <a:r>
              <a:rPr lang="es-ES" dirty="0"/>
              <a:t>Hay dos preguntas fundamentales que nos debemos plantear. La primera es</a:t>
            </a:r>
            <a:r>
              <a:rPr lang="es-ES" dirty="0" smtClean="0"/>
              <a:t>:</a:t>
            </a:r>
          </a:p>
          <a:p>
            <a:pPr lvl="1"/>
            <a:r>
              <a:rPr lang="es-ES" dirty="0"/>
              <a:t>¿Qué es lo que quiero hacer</a:t>
            </a:r>
            <a:r>
              <a:rPr lang="es-ES" dirty="0" smtClean="0"/>
              <a:t>?</a:t>
            </a:r>
          </a:p>
          <a:p>
            <a:pPr lvl="1"/>
            <a:r>
              <a:rPr lang="es-ES" dirty="0"/>
              <a:t>¿Qué información tengo para conseguir mi objetivo?</a:t>
            </a:r>
            <a:endParaRPr lang="es-CL" dirty="0"/>
          </a:p>
        </p:txBody>
      </p:sp>
    </p:spTree>
    <p:extLst>
      <p:ext uri="{BB962C8B-B14F-4D97-AF65-F5344CB8AC3E}">
        <p14:creationId xmlns:p14="http://schemas.microsoft.com/office/powerpoint/2010/main" val="2968170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¿Qué es lo que quiero hacer</a:t>
            </a:r>
            <a:r>
              <a:rPr lang="es-ES" dirty="0" smtClean="0"/>
              <a:t>?</a:t>
            </a:r>
            <a:endParaRPr lang="es-CL" dirty="0"/>
          </a:p>
        </p:txBody>
      </p:sp>
      <p:sp>
        <p:nvSpPr>
          <p:cNvPr id="5" name="Marcador de contenido 4"/>
          <p:cNvSpPr>
            <a:spLocks noGrp="1"/>
          </p:cNvSpPr>
          <p:nvPr>
            <p:ph idx="1"/>
          </p:nvPr>
        </p:nvSpPr>
        <p:spPr/>
        <p:txBody>
          <a:bodyPr>
            <a:normAutofit/>
          </a:bodyPr>
          <a:lstStyle/>
          <a:p>
            <a:r>
              <a:rPr lang="es-ES" b="1" dirty="0" smtClean="0"/>
              <a:t>Definir </a:t>
            </a:r>
            <a:r>
              <a:rPr lang="es-ES" b="1" dirty="0"/>
              <a:t>de forma clara el </a:t>
            </a:r>
            <a:r>
              <a:rPr lang="es-ES" b="1" dirty="0" smtClean="0"/>
              <a:t>objetivo</a:t>
            </a:r>
            <a:r>
              <a:rPr lang="es-ES" dirty="0" smtClean="0"/>
              <a:t>. Si </a:t>
            </a:r>
            <a:r>
              <a:rPr lang="es-ES" dirty="0"/>
              <a:t>consideramos el clásico problema de retención de clientes, vemos que podemos abordarlo desde distintos enfoques. Queremos hacer una segmentación de clientes, </a:t>
            </a:r>
            <a:r>
              <a:rPr lang="es-ES" dirty="0" smtClean="0"/>
              <a:t>pero </a:t>
            </a:r>
            <a:r>
              <a:rPr lang="es-ES" dirty="0"/>
              <a:t>¿qué estrategia es la más adecuada? ¿Es mejor tratarlo como problema de clasificación, </a:t>
            </a:r>
            <a:r>
              <a:rPr lang="es-ES" i="1" dirty="0" err="1"/>
              <a:t>clustering</a:t>
            </a:r>
            <a:r>
              <a:rPr lang="es-ES" dirty="0"/>
              <a:t> o incluso regresión</a:t>
            </a:r>
            <a:r>
              <a:rPr lang="es-ES" dirty="0" smtClean="0"/>
              <a:t>?</a:t>
            </a:r>
            <a:endParaRPr lang="es-CL" dirty="0"/>
          </a:p>
        </p:txBody>
      </p:sp>
    </p:spTree>
    <p:extLst>
      <p:ext uri="{BB962C8B-B14F-4D97-AF65-F5344CB8AC3E}">
        <p14:creationId xmlns:p14="http://schemas.microsoft.com/office/powerpoint/2010/main" val="1662695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a:t>¿Qué es lo que quiero hacer</a:t>
            </a:r>
            <a:r>
              <a:rPr lang="es-ES" dirty="0" smtClean="0"/>
              <a:t>?</a:t>
            </a:r>
            <a:endParaRPr lang="es-CL" dirty="0"/>
          </a:p>
        </p:txBody>
      </p:sp>
      <p:sp>
        <p:nvSpPr>
          <p:cNvPr id="5" name="Marcador de contenido 4"/>
          <p:cNvSpPr>
            <a:spLocks noGrp="1"/>
          </p:cNvSpPr>
          <p:nvPr>
            <p:ph idx="1"/>
          </p:nvPr>
        </p:nvSpPr>
        <p:spPr/>
        <p:txBody>
          <a:bodyPr>
            <a:normAutofit/>
          </a:bodyPr>
          <a:lstStyle/>
          <a:p>
            <a:r>
              <a:rPr lang="es-ES" dirty="0" smtClean="0"/>
              <a:t>Ejemplo: "Mis </a:t>
            </a:r>
            <a:r>
              <a:rPr lang="es-ES" dirty="0"/>
              <a:t>clientes, ¿se agrupan de alguna manera, de forma natural?", no he definido </a:t>
            </a:r>
            <a:r>
              <a:rPr lang="es-ES" dirty="0" smtClean="0"/>
              <a:t>ningún target </a:t>
            </a:r>
            <a:r>
              <a:rPr lang="es-ES" dirty="0"/>
              <a:t>para el </a:t>
            </a:r>
            <a:r>
              <a:rPr lang="es-ES" dirty="0" smtClean="0"/>
              <a:t>agrupamiento.</a:t>
            </a:r>
          </a:p>
          <a:p>
            <a:r>
              <a:rPr lang="es-ES" dirty="0" smtClean="0"/>
              <a:t>Sin </a:t>
            </a:r>
            <a:r>
              <a:rPr lang="es-ES" dirty="0"/>
              <a:t>embargo, si planteo la pregunta de esta otra forma: </a:t>
            </a:r>
            <a:endParaRPr lang="es-ES" dirty="0" smtClean="0"/>
          </a:p>
          <a:p>
            <a:r>
              <a:rPr lang="es-ES" b="1" dirty="0" smtClean="0"/>
              <a:t>¿</a:t>
            </a:r>
            <a:r>
              <a:rPr lang="es-ES" b="1" dirty="0"/>
              <a:t>Podemos identificar grupos de clientes con una alta probabilidad de solicitar la baja del servicio en cuanto finalice su contrato</a:t>
            </a:r>
            <a:r>
              <a:rPr lang="es-ES" b="1" dirty="0" smtClean="0"/>
              <a:t>?</a:t>
            </a:r>
            <a:r>
              <a:rPr lang="es-ES" dirty="0" smtClean="0"/>
              <a:t>,</a:t>
            </a:r>
          </a:p>
          <a:p>
            <a:r>
              <a:rPr lang="es-ES" dirty="0" smtClean="0"/>
              <a:t>O sea </a:t>
            </a:r>
            <a:r>
              <a:rPr lang="es-ES" u="sng" dirty="0" smtClean="0"/>
              <a:t>Tenemos </a:t>
            </a:r>
            <a:r>
              <a:rPr lang="es-ES" u="sng" dirty="0"/>
              <a:t>un objetivo perfectamente </a:t>
            </a:r>
            <a:r>
              <a:rPr lang="es-ES" u="sng" dirty="0" smtClean="0"/>
              <a:t>definido.</a:t>
            </a:r>
            <a:endParaRPr lang="es-ES" u="sng" dirty="0"/>
          </a:p>
          <a:p>
            <a:r>
              <a:rPr lang="es-ES" dirty="0" smtClean="0"/>
              <a:t>Mientras que esta otra pregunta: </a:t>
            </a:r>
            <a:r>
              <a:rPr lang="es-ES" b="1" dirty="0" smtClean="0"/>
              <a:t>¿se </a:t>
            </a:r>
            <a:r>
              <a:rPr lang="es-ES" b="1" dirty="0"/>
              <a:t>dará de baja el cliente</a:t>
            </a:r>
            <a:r>
              <a:rPr lang="es-ES" b="1" dirty="0" smtClean="0"/>
              <a:t>?</a:t>
            </a:r>
            <a:r>
              <a:rPr lang="es-ES" dirty="0" smtClean="0"/>
              <a:t>.</a:t>
            </a:r>
            <a:r>
              <a:rPr lang="es-ES" b="1" dirty="0" smtClean="0"/>
              <a:t> </a:t>
            </a:r>
            <a:r>
              <a:rPr lang="es-ES" b="1" dirty="0"/>
              <a:t>y queremos tomar medidas según la respuesta que </a:t>
            </a:r>
            <a:r>
              <a:rPr lang="es-ES" b="1" dirty="0" smtClean="0"/>
              <a:t>obtengamos.</a:t>
            </a:r>
          </a:p>
          <a:p>
            <a:r>
              <a:rPr lang="es-ES" dirty="0" smtClean="0"/>
              <a:t>Existe el fenómeno de incertidumbre.</a:t>
            </a:r>
          </a:p>
          <a:p>
            <a:r>
              <a:rPr lang="es-ES" dirty="0" smtClean="0"/>
              <a:t>En este caso tenemos el ejemplo </a:t>
            </a:r>
            <a:r>
              <a:rPr lang="es-ES" b="1" u="sng" dirty="0"/>
              <a:t>de aprendizaje supervisado</a:t>
            </a:r>
            <a:r>
              <a:rPr lang="es-ES" dirty="0"/>
              <a:t>.</a:t>
            </a:r>
            <a:endParaRPr lang="es-CL" dirty="0"/>
          </a:p>
        </p:txBody>
      </p:sp>
    </p:spTree>
    <p:extLst>
      <p:ext uri="{BB962C8B-B14F-4D97-AF65-F5344CB8AC3E}">
        <p14:creationId xmlns:p14="http://schemas.microsoft.com/office/powerpoint/2010/main" val="3227714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 dirty="0" smtClean="0"/>
              <a:t>¿Entonces?</a:t>
            </a:r>
            <a:endParaRPr lang="es-CL" dirty="0"/>
          </a:p>
        </p:txBody>
      </p:sp>
      <p:sp>
        <p:nvSpPr>
          <p:cNvPr id="5" name="Marcador de contenido 4"/>
          <p:cNvSpPr>
            <a:spLocks noGrp="1"/>
          </p:cNvSpPr>
          <p:nvPr>
            <p:ph idx="1"/>
          </p:nvPr>
        </p:nvSpPr>
        <p:spPr/>
        <p:txBody>
          <a:bodyPr>
            <a:normAutofit/>
          </a:bodyPr>
          <a:lstStyle/>
          <a:p>
            <a:r>
              <a:rPr lang="es-ES" dirty="0"/>
              <a:t>En otras palabras, el aprendizaje supervisado son problemas que ya hemos resuelto, pero que seguirán surgiendo en un futuro. </a:t>
            </a:r>
          </a:p>
          <a:p>
            <a:endParaRPr lang="es-CL" dirty="0"/>
          </a:p>
        </p:txBody>
      </p:sp>
    </p:spTree>
    <p:extLst>
      <p:ext uri="{BB962C8B-B14F-4D97-AF65-F5344CB8AC3E}">
        <p14:creationId xmlns:p14="http://schemas.microsoft.com/office/powerpoint/2010/main" val="11804211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Aprendizaje </a:t>
            </a:r>
            <a:r>
              <a:rPr lang="es-CL" dirty="0" smtClean="0"/>
              <a:t>supervisado</a:t>
            </a:r>
            <a:endParaRPr lang="es-CL" dirty="0"/>
          </a:p>
        </p:txBody>
      </p:sp>
      <p:sp>
        <p:nvSpPr>
          <p:cNvPr id="3" name="Marcador de contenido 2"/>
          <p:cNvSpPr>
            <a:spLocks noGrp="1"/>
          </p:cNvSpPr>
          <p:nvPr>
            <p:ph idx="1"/>
          </p:nvPr>
        </p:nvSpPr>
        <p:spPr/>
        <p:txBody>
          <a:bodyPr/>
          <a:lstStyle/>
          <a:p>
            <a:r>
              <a:rPr lang="es-ES" dirty="0" smtClean="0"/>
              <a:t>Se llama aprendizaje supervisado debido a que los algoritmos </a:t>
            </a:r>
            <a:r>
              <a:rPr lang="es-ES" dirty="0"/>
              <a:t>trabajan con datos “etiquetados” (</a:t>
            </a:r>
            <a:r>
              <a:rPr lang="es-ES" dirty="0" err="1"/>
              <a:t>labeled</a:t>
            </a:r>
            <a:r>
              <a:rPr lang="es-ES" dirty="0"/>
              <a:t> data), intentado encontrar una función </a:t>
            </a:r>
            <a:r>
              <a:rPr lang="es-ES" dirty="0" smtClean="0"/>
              <a:t>según las </a:t>
            </a:r>
            <a:r>
              <a:rPr lang="es-ES" dirty="0"/>
              <a:t>variables de entrada (input data), </a:t>
            </a:r>
            <a:r>
              <a:rPr lang="es-ES" dirty="0" smtClean="0"/>
              <a:t>para tener una salida adecuada al valor input inicial del proceso.</a:t>
            </a:r>
          </a:p>
          <a:p>
            <a:r>
              <a:rPr lang="es-ES" dirty="0" smtClean="0"/>
              <a:t>El </a:t>
            </a:r>
            <a:r>
              <a:rPr lang="es-ES" dirty="0"/>
              <a:t>algoritmo se entrena con un “histórico” de datos y así “aprende” a asignar la etiqueta de salida adecuada a un nuevo valor, </a:t>
            </a:r>
            <a:r>
              <a:rPr lang="es-ES" dirty="0" smtClean="0"/>
              <a:t>en otras palabras, </a:t>
            </a:r>
            <a:r>
              <a:rPr lang="es-ES" dirty="0"/>
              <a:t>predice el valor </a:t>
            </a:r>
            <a:r>
              <a:rPr lang="es-ES" dirty="0" smtClean="0"/>
              <a:t>de salida, porque ya conoce los patrones.</a:t>
            </a:r>
            <a:endParaRPr lang="es-CL" dirty="0"/>
          </a:p>
        </p:txBody>
      </p:sp>
    </p:spTree>
    <p:extLst>
      <p:ext uri="{BB962C8B-B14F-4D97-AF65-F5344CB8AC3E}">
        <p14:creationId xmlns:p14="http://schemas.microsoft.com/office/powerpoint/2010/main" val="15968561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Aprendizaje </a:t>
            </a:r>
            <a:r>
              <a:rPr lang="es-CL" dirty="0" smtClean="0"/>
              <a:t>supervisado</a:t>
            </a:r>
            <a:endParaRPr lang="es-CL" dirty="0"/>
          </a:p>
        </p:txBody>
      </p:sp>
      <p:sp>
        <p:nvSpPr>
          <p:cNvPr id="3" name="Marcador de contenido 2"/>
          <p:cNvSpPr>
            <a:spLocks noGrp="1"/>
          </p:cNvSpPr>
          <p:nvPr>
            <p:ph idx="1"/>
          </p:nvPr>
        </p:nvSpPr>
        <p:spPr/>
        <p:txBody>
          <a:bodyPr/>
          <a:lstStyle/>
          <a:p>
            <a:r>
              <a:rPr lang="es-ES" dirty="0"/>
              <a:t>El aprendizaje supervisado se suele usar en problemas de clasificación, como identificación de dígitos, diagnósticos, o detección de fraude de identidad. </a:t>
            </a:r>
            <a:endParaRPr lang="es-ES" dirty="0" smtClean="0"/>
          </a:p>
          <a:p>
            <a:r>
              <a:rPr lang="es-ES" dirty="0" smtClean="0"/>
              <a:t>También </a:t>
            </a:r>
            <a:r>
              <a:rPr lang="es-ES" dirty="0"/>
              <a:t>se usa en problemas de regresión, como predicciones meteorológicas, de expectativa de vida, de </a:t>
            </a:r>
            <a:r>
              <a:rPr lang="es-ES" dirty="0" smtClean="0"/>
              <a:t>crecimiento, etc.</a:t>
            </a:r>
          </a:p>
          <a:p>
            <a:r>
              <a:rPr lang="es-ES" u="sng" dirty="0" smtClean="0"/>
              <a:t>Estos </a:t>
            </a:r>
            <a:r>
              <a:rPr lang="es-ES" u="sng" dirty="0"/>
              <a:t>dos tipos principales de aprendizaje supervisado, clasificación y regresión</a:t>
            </a:r>
            <a:r>
              <a:rPr lang="es-ES" dirty="0"/>
              <a:t>, se distinguen por el tipo de variable </a:t>
            </a:r>
            <a:r>
              <a:rPr lang="es-ES" dirty="0" smtClean="0"/>
              <a:t>objetivo.</a:t>
            </a:r>
          </a:p>
          <a:p>
            <a:r>
              <a:rPr lang="es-ES" dirty="0" smtClean="0"/>
              <a:t>En </a:t>
            </a:r>
            <a:r>
              <a:rPr lang="es-ES" dirty="0"/>
              <a:t>los casos de clasificación, es de tipo categórico, mientras que, en los casos de regresión, la variable objetivo es de tipo numérico.</a:t>
            </a:r>
            <a:endParaRPr lang="es-CL" dirty="0"/>
          </a:p>
        </p:txBody>
      </p:sp>
    </p:spTree>
    <p:extLst>
      <p:ext uri="{BB962C8B-B14F-4D97-AF65-F5344CB8AC3E}">
        <p14:creationId xmlns:p14="http://schemas.microsoft.com/office/powerpoint/2010/main" val="1801801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Aprendizaje </a:t>
            </a:r>
            <a:r>
              <a:rPr lang="es-CL" dirty="0" smtClean="0"/>
              <a:t>supervisado</a:t>
            </a:r>
            <a:endParaRPr lang="es-CL" dirty="0"/>
          </a:p>
        </p:txBody>
      </p:sp>
      <p:sp>
        <p:nvSpPr>
          <p:cNvPr id="3" name="Marcador de contenido 2"/>
          <p:cNvSpPr>
            <a:spLocks noGrp="1"/>
          </p:cNvSpPr>
          <p:nvPr>
            <p:ph idx="1"/>
          </p:nvPr>
        </p:nvSpPr>
        <p:spPr/>
        <p:txBody>
          <a:bodyPr/>
          <a:lstStyle/>
          <a:p>
            <a:r>
              <a:rPr lang="es-ES" dirty="0" smtClean="0"/>
              <a:t>Los algoritmos más comunes de este tipo de aprendizaje son:</a:t>
            </a:r>
          </a:p>
          <a:p>
            <a:pPr lvl="1"/>
            <a:r>
              <a:rPr lang="es-ES" dirty="0"/>
              <a:t>Árboles de </a:t>
            </a:r>
            <a:r>
              <a:rPr lang="es-ES" dirty="0" smtClean="0"/>
              <a:t>decisión.</a:t>
            </a:r>
            <a:endParaRPr lang="es-ES" dirty="0"/>
          </a:p>
          <a:p>
            <a:pPr lvl="1"/>
            <a:r>
              <a:rPr lang="es-ES" dirty="0" smtClean="0"/>
              <a:t>Clasificación </a:t>
            </a:r>
            <a:r>
              <a:rPr lang="es-ES" dirty="0"/>
              <a:t>de </a:t>
            </a:r>
            <a:r>
              <a:rPr lang="es-ES" dirty="0" err="1"/>
              <a:t>Naïve</a:t>
            </a:r>
            <a:r>
              <a:rPr lang="es-ES" dirty="0"/>
              <a:t> </a:t>
            </a:r>
            <a:r>
              <a:rPr lang="es-ES" dirty="0" err="1" smtClean="0"/>
              <a:t>Bayes</a:t>
            </a:r>
            <a:r>
              <a:rPr lang="es-ES" dirty="0" smtClean="0"/>
              <a:t>.</a:t>
            </a:r>
            <a:endParaRPr lang="es-ES" dirty="0"/>
          </a:p>
          <a:p>
            <a:pPr lvl="1"/>
            <a:r>
              <a:rPr lang="es-ES" dirty="0" smtClean="0"/>
              <a:t>Regresión </a:t>
            </a:r>
            <a:r>
              <a:rPr lang="es-ES" dirty="0"/>
              <a:t>por mínimos </a:t>
            </a:r>
            <a:r>
              <a:rPr lang="es-ES" dirty="0" smtClean="0"/>
              <a:t>cuadrados.</a:t>
            </a:r>
            <a:endParaRPr lang="es-ES" dirty="0"/>
          </a:p>
          <a:p>
            <a:pPr lvl="1"/>
            <a:r>
              <a:rPr lang="es-ES" dirty="0" smtClean="0"/>
              <a:t>Regresión Logística.</a:t>
            </a:r>
            <a:endParaRPr lang="es-ES" dirty="0"/>
          </a:p>
          <a:p>
            <a:pPr lvl="1"/>
            <a:r>
              <a:rPr lang="es-ES" dirty="0" err="1" smtClean="0"/>
              <a:t>Support</a:t>
            </a:r>
            <a:r>
              <a:rPr lang="es-ES" dirty="0" smtClean="0"/>
              <a:t> </a:t>
            </a:r>
            <a:r>
              <a:rPr lang="es-ES" dirty="0"/>
              <a:t>Vector Machines (SVM</a:t>
            </a:r>
            <a:r>
              <a:rPr lang="es-ES" dirty="0" smtClean="0"/>
              <a:t>).</a:t>
            </a:r>
            <a:endParaRPr lang="es-ES" dirty="0"/>
          </a:p>
          <a:p>
            <a:pPr lvl="1"/>
            <a:r>
              <a:rPr lang="es-ES" dirty="0" smtClean="0"/>
              <a:t>Métodos </a:t>
            </a:r>
            <a:r>
              <a:rPr lang="es-ES" dirty="0"/>
              <a:t>“</a:t>
            </a:r>
            <a:r>
              <a:rPr lang="es-ES" dirty="0" smtClean="0"/>
              <a:t>Ensamble</a:t>
            </a:r>
            <a:r>
              <a:rPr lang="es-ES" dirty="0"/>
              <a:t>” (Conjuntos de clasificadores</a:t>
            </a:r>
            <a:r>
              <a:rPr lang="es-ES" dirty="0" smtClean="0"/>
              <a:t>).</a:t>
            </a:r>
            <a:endParaRPr lang="es-CL" dirty="0"/>
          </a:p>
        </p:txBody>
      </p:sp>
    </p:spTree>
    <p:extLst>
      <p:ext uri="{BB962C8B-B14F-4D97-AF65-F5344CB8AC3E}">
        <p14:creationId xmlns:p14="http://schemas.microsoft.com/office/powerpoint/2010/main" val="1300017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Aprendizaje </a:t>
            </a:r>
            <a:r>
              <a:rPr lang="es-CL" dirty="0" smtClean="0"/>
              <a:t>no supervisado</a:t>
            </a:r>
            <a:endParaRPr lang="es-CL" dirty="0"/>
          </a:p>
        </p:txBody>
      </p:sp>
      <p:sp>
        <p:nvSpPr>
          <p:cNvPr id="3" name="Marcador de contenido 2"/>
          <p:cNvSpPr>
            <a:spLocks noGrp="1"/>
          </p:cNvSpPr>
          <p:nvPr>
            <p:ph idx="1"/>
          </p:nvPr>
        </p:nvSpPr>
        <p:spPr/>
        <p:txBody>
          <a:bodyPr/>
          <a:lstStyle/>
          <a:p>
            <a:r>
              <a:rPr lang="es-ES" dirty="0"/>
              <a:t>El aprendizaje no supervisado tiene lugar cuando no se dispone de datos </a:t>
            </a:r>
            <a:r>
              <a:rPr lang="es-ES" dirty="0" smtClean="0"/>
              <a:t>etiquetados </a:t>
            </a:r>
            <a:r>
              <a:rPr lang="es-ES" dirty="0"/>
              <a:t>para el </a:t>
            </a:r>
            <a:r>
              <a:rPr lang="es-ES" dirty="0" smtClean="0"/>
              <a:t>entrenamiento.</a:t>
            </a:r>
          </a:p>
          <a:p>
            <a:r>
              <a:rPr lang="es-ES" dirty="0" smtClean="0"/>
              <a:t>Sólo </a:t>
            </a:r>
            <a:r>
              <a:rPr lang="es-ES" dirty="0"/>
              <a:t>conocemos los datos de entrada, pero no existen datos de salida que correspondan a un determinado </a:t>
            </a:r>
            <a:r>
              <a:rPr lang="es-ES" dirty="0" smtClean="0"/>
              <a:t>input.</a:t>
            </a:r>
          </a:p>
          <a:p>
            <a:r>
              <a:rPr lang="es-ES" dirty="0" smtClean="0"/>
              <a:t>Por </a:t>
            </a:r>
            <a:r>
              <a:rPr lang="es-ES" dirty="0"/>
              <a:t>tanto, sólo podemos describir la estructura de los datos, para intentar encontrar algún tipo de organización que simplifique el </a:t>
            </a:r>
            <a:r>
              <a:rPr lang="es-ES" dirty="0" smtClean="0"/>
              <a:t>análisis.</a:t>
            </a:r>
          </a:p>
          <a:p>
            <a:r>
              <a:rPr lang="es-ES" dirty="0" smtClean="0"/>
              <a:t>Por ello tienen </a:t>
            </a:r>
            <a:r>
              <a:rPr lang="es-ES" dirty="0"/>
              <a:t>un carácter exploratorio.</a:t>
            </a:r>
            <a:endParaRPr lang="es-CL" dirty="0"/>
          </a:p>
        </p:txBody>
      </p:sp>
    </p:spTree>
    <p:extLst>
      <p:ext uri="{BB962C8B-B14F-4D97-AF65-F5344CB8AC3E}">
        <p14:creationId xmlns:p14="http://schemas.microsoft.com/office/powerpoint/2010/main" val="1536726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Sobre mí</a:t>
            </a:r>
            <a:endParaRPr lang="es-CL" dirty="0"/>
          </a:p>
        </p:txBody>
      </p:sp>
      <p:sp>
        <p:nvSpPr>
          <p:cNvPr id="3" name="Marcador de contenido 2"/>
          <p:cNvSpPr>
            <a:spLocks noGrp="1"/>
          </p:cNvSpPr>
          <p:nvPr>
            <p:ph idx="1"/>
          </p:nvPr>
        </p:nvSpPr>
        <p:spPr/>
        <p:txBody>
          <a:bodyPr/>
          <a:lstStyle/>
          <a:p>
            <a:r>
              <a:rPr lang="es-ES" dirty="0"/>
              <a:t>Más de 15 años en el mundo TI.</a:t>
            </a:r>
          </a:p>
          <a:p>
            <a:r>
              <a:rPr lang="es-ES" dirty="0"/>
              <a:t>Ingeniero Civil en Computación, Universidad de Chile.</a:t>
            </a:r>
          </a:p>
          <a:p>
            <a:r>
              <a:rPr lang="es-ES" dirty="0"/>
              <a:t>MBA, </a:t>
            </a:r>
            <a:r>
              <a:rPr lang="es-ES" dirty="0" err="1"/>
              <a:t>Universitat</a:t>
            </a:r>
            <a:r>
              <a:rPr lang="es-ES" dirty="0"/>
              <a:t> </a:t>
            </a:r>
            <a:r>
              <a:rPr lang="es-ES" dirty="0" err="1"/>
              <a:t>Politècnica</a:t>
            </a:r>
            <a:r>
              <a:rPr lang="es-ES" dirty="0"/>
              <a:t> de </a:t>
            </a:r>
            <a:r>
              <a:rPr lang="es-ES" dirty="0" err="1"/>
              <a:t>València</a:t>
            </a:r>
            <a:r>
              <a:rPr lang="es-ES" dirty="0"/>
              <a:t> (UPV).</a:t>
            </a:r>
          </a:p>
          <a:p>
            <a:r>
              <a:rPr lang="es-ES" dirty="0"/>
              <a:t>Me esfuerzo por promover la innovación para crear ventajas competitivas. Viajero, soñador y speaker.</a:t>
            </a:r>
          </a:p>
          <a:p>
            <a:r>
              <a:rPr lang="es-ES" dirty="0"/>
              <a:t>www.linkedin.com/in/ralfcl</a:t>
            </a:r>
            <a:endParaRPr lang="es-CL" dirty="0"/>
          </a:p>
        </p:txBody>
      </p:sp>
    </p:spTree>
    <p:extLst>
      <p:ext uri="{BB962C8B-B14F-4D97-AF65-F5344CB8AC3E}">
        <p14:creationId xmlns:p14="http://schemas.microsoft.com/office/powerpoint/2010/main" val="5243306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Aprendizaje </a:t>
            </a:r>
            <a:r>
              <a:rPr lang="es-CL" dirty="0" smtClean="0"/>
              <a:t>no supervisado</a:t>
            </a:r>
            <a:endParaRPr lang="es-CL" dirty="0"/>
          </a:p>
        </p:txBody>
      </p:sp>
      <p:sp>
        <p:nvSpPr>
          <p:cNvPr id="3" name="Marcador de contenido 2"/>
          <p:cNvSpPr>
            <a:spLocks noGrp="1"/>
          </p:cNvSpPr>
          <p:nvPr>
            <p:ph idx="1"/>
          </p:nvPr>
        </p:nvSpPr>
        <p:spPr/>
        <p:txBody>
          <a:bodyPr/>
          <a:lstStyle/>
          <a:p>
            <a:r>
              <a:rPr lang="es-ES" dirty="0" smtClean="0"/>
              <a:t>Las tareas </a:t>
            </a:r>
            <a:r>
              <a:rPr lang="es-ES" dirty="0"/>
              <a:t>de </a:t>
            </a:r>
            <a:r>
              <a:rPr lang="es-ES" i="1" dirty="0" err="1" smtClean="0"/>
              <a:t>clustering</a:t>
            </a:r>
            <a:r>
              <a:rPr lang="es-ES" dirty="0" smtClean="0"/>
              <a:t> </a:t>
            </a:r>
            <a:r>
              <a:rPr lang="es-ES" dirty="0"/>
              <a:t>buscan agrupamientos basados en similitudes, pero nada garantiza que éstas tengan algún significado o </a:t>
            </a:r>
            <a:r>
              <a:rPr lang="es-ES" dirty="0" smtClean="0"/>
              <a:t>utilidad.</a:t>
            </a:r>
          </a:p>
          <a:p>
            <a:r>
              <a:rPr lang="es-ES" dirty="0" smtClean="0"/>
              <a:t>En </a:t>
            </a:r>
            <a:r>
              <a:rPr lang="es-ES" dirty="0"/>
              <a:t>ocasiones, al explorar los datos sin un objetivo definido, se pueden encontrar correlaciones </a:t>
            </a:r>
            <a:r>
              <a:rPr lang="es-ES" dirty="0" smtClean="0"/>
              <a:t>curiosas</a:t>
            </a:r>
            <a:r>
              <a:rPr lang="es-ES" dirty="0"/>
              <a:t>, pero poco </a:t>
            </a:r>
            <a:r>
              <a:rPr lang="es-ES" dirty="0" smtClean="0"/>
              <a:t>prácticas.</a:t>
            </a:r>
          </a:p>
          <a:p>
            <a:r>
              <a:rPr lang="es-ES" dirty="0" smtClean="0"/>
              <a:t>Por </a:t>
            </a:r>
            <a:r>
              <a:rPr lang="es-ES" dirty="0"/>
              <a:t>ejemplo, en la gráfica </a:t>
            </a:r>
            <a:r>
              <a:rPr lang="es-ES" dirty="0" smtClean="0"/>
              <a:t>siguiente podemos </a:t>
            </a:r>
            <a:r>
              <a:rPr lang="es-ES" dirty="0"/>
              <a:t>apreciar una fuerte correlación entre el consumo per cápita de pollo en Estados Unidos y sus importaciones de petróleo.</a:t>
            </a:r>
            <a:endParaRPr lang="es-CL" dirty="0"/>
          </a:p>
        </p:txBody>
      </p:sp>
    </p:spTree>
    <p:extLst>
      <p:ext uri="{BB962C8B-B14F-4D97-AF65-F5344CB8AC3E}">
        <p14:creationId xmlns:p14="http://schemas.microsoft.com/office/powerpoint/2010/main" val="2026279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Aprendizaje </a:t>
            </a:r>
            <a:r>
              <a:rPr lang="es-CL" dirty="0" smtClean="0"/>
              <a:t>no supervisado</a:t>
            </a:r>
            <a:endParaRPr lang="es-CL" dirty="0"/>
          </a:p>
        </p:txBody>
      </p:sp>
      <p:sp>
        <p:nvSpPr>
          <p:cNvPr id="3" name="Marcador de contenido 2"/>
          <p:cNvSpPr>
            <a:spLocks noGrp="1"/>
          </p:cNvSpPr>
          <p:nvPr>
            <p:ph idx="1"/>
          </p:nvPr>
        </p:nvSpPr>
        <p:spPr/>
        <p:txBody>
          <a:bodyPr>
            <a:normAutofit lnSpcReduction="10000"/>
          </a:bodyPr>
          <a:lstStyle/>
          <a:p>
            <a:r>
              <a:rPr lang="es-ES" dirty="0"/>
              <a:t>El aprendizaje no supervisado se suele usar en problemas de </a:t>
            </a:r>
            <a:r>
              <a:rPr lang="es-ES" i="1" dirty="0" err="1"/>
              <a:t>clustering</a:t>
            </a:r>
            <a:r>
              <a:rPr lang="es-ES" dirty="0"/>
              <a:t>, agrupamientos de </a:t>
            </a:r>
            <a:r>
              <a:rPr lang="es-ES" dirty="0" err="1"/>
              <a:t>co</a:t>
            </a:r>
            <a:r>
              <a:rPr lang="es-ES" dirty="0"/>
              <a:t>-ocurrencia y </a:t>
            </a:r>
            <a:r>
              <a:rPr lang="es-ES" dirty="0" smtClean="0"/>
              <a:t>perfilado.</a:t>
            </a:r>
          </a:p>
          <a:p>
            <a:r>
              <a:rPr lang="es-ES" dirty="0" smtClean="0"/>
              <a:t>Si </a:t>
            </a:r>
            <a:r>
              <a:rPr lang="es-ES" dirty="0"/>
              <a:t>embargo, los problemas que implican tareas de encontrar similitud, predicción de enlaces o reducción de datos, pueden ser supervisados o no</a:t>
            </a:r>
            <a:r>
              <a:rPr lang="es-ES" dirty="0" smtClean="0"/>
              <a:t>.</a:t>
            </a:r>
            <a:endParaRPr lang="es-ES" dirty="0"/>
          </a:p>
          <a:p>
            <a:r>
              <a:rPr lang="es-ES" dirty="0"/>
              <a:t>Los tipos de algoritmo más habituales en aprendizaje no supervisado son:</a:t>
            </a:r>
          </a:p>
          <a:p>
            <a:pPr lvl="1"/>
            <a:r>
              <a:rPr lang="es-ES" dirty="0" smtClean="0"/>
              <a:t>Algoritmos </a:t>
            </a:r>
            <a:r>
              <a:rPr lang="es-ES" dirty="0"/>
              <a:t>de </a:t>
            </a:r>
            <a:r>
              <a:rPr lang="es-ES" i="1" dirty="0" err="1" smtClean="0"/>
              <a:t>clustering</a:t>
            </a:r>
            <a:r>
              <a:rPr lang="es-ES" i="1" dirty="0" smtClean="0"/>
              <a:t>.</a:t>
            </a:r>
            <a:endParaRPr lang="es-ES" i="1" dirty="0"/>
          </a:p>
          <a:p>
            <a:pPr lvl="1"/>
            <a:r>
              <a:rPr lang="es-ES" dirty="0" smtClean="0"/>
              <a:t>Análisis </a:t>
            </a:r>
            <a:r>
              <a:rPr lang="es-ES" dirty="0"/>
              <a:t>de componentes </a:t>
            </a:r>
            <a:r>
              <a:rPr lang="es-ES" dirty="0" smtClean="0"/>
              <a:t>principales.</a:t>
            </a:r>
            <a:endParaRPr lang="es-ES" dirty="0"/>
          </a:p>
          <a:p>
            <a:pPr lvl="1"/>
            <a:r>
              <a:rPr lang="es-ES" dirty="0" smtClean="0"/>
              <a:t>Descomposición </a:t>
            </a:r>
            <a:r>
              <a:rPr lang="es-ES" dirty="0"/>
              <a:t>en valores singulares (</a:t>
            </a:r>
            <a:r>
              <a:rPr lang="es-ES" i="1" dirty="0"/>
              <a:t>singular </a:t>
            </a:r>
            <a:r>
              <a:rPr lang="es-ES" i="1" dirty="0" err="1"/>
              <a:t>value</a:t>
            </a:r>
            <a:r>
              <a:rPr lang="es-ES" i="1" dirty="0"/>
              <a:t> </a:t>
            </a:r>
            <a:r>
              <a:rPr lang="es-ES" i="1" dirty="0" err="1"/>
              <a:t>decomposition</a:t>
            </a:r>
            <a:r>
              <a:rPr lang="es-ES" dirty="0" smtClean="0"/>
              <a:t>).</a:t>
            </a:r>
            <a:endParaRPr lang="es-ES" dirty="0"/>
          </a:p>
          <a:p>
            <a:pPr lvl="1"/>
            <a:r>
              <a:rPr lang="es-ES" dirty="0" smtClean="0"/>
              <a:t>Análisis </a:t>
            </a:r>
            <a:r>
              <a:rPr lang="es-ES" dirty="0"/>
              <a:t>de componentes independientes </a:t>
            </a:r>
            <a:r>
              <a:rPr lang="es-ES" dirty="0" smtClean="0"/>
              <a:t>(</a:t>
            </a:r>
            <a:r>
              <a:rPr lang="es-ES" i="1" dirty="0" err="1" smtClean="0"/>
              <a:t>independent</a:t>
            </a:r>
            <a:r>
              <a:rPr lang="es-ES" i="1" dirty="0" smtClean="0"/>
              <a:t> </a:t>
            </a:r>
            <a:r>
              <a:rPr lang="es-ES" i="1" dirty="0" err="1" smtClean="0"/>
              <a:t>component</a:t>
            </a:r>
            <a:r>
              <a:rPr lang="es-ES" i="1" dirty="0" smtClean="0"/>
              <a:t> </a:t>
            </a:r>
            <a:r>
              <a:rPr lang="es-ES" i="1" dirty="0" err="1" smtClean="0"/>
              <a:t>analysis</a:t>
            </a:r>
            <a:r>
              <a:rPr lang="es-ES" dirty="0" smtClean="0"/>
              <a:t>).</a:t>
            </a:r>
            <a:endParaRPr lang="es-CL" dirty="0"/>
          </a:p>
        </p:txBody>
      </p:sp>
    </p:spTree>
    <p:extLst>
      <p:ext uri="{BB962C8B-B14F-4D97-AF65-F5344CB8AC3E}">
        <p14:creationId xmlns:p14="http://schemas.microsoft.com/office/powerpoint/2010/main" val="27015423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¿Entonces?</a:t>
            </a:r>
            <a:endParaRPr lang="es-CL" dirty="0"/>
          </a:p>
        </p:txBody>
      </p:sp>
      <p:sp>
        <p:nvSpPr>
          <p:cNvPr id="3" name="Marcador de contenido 2"/>
          <p:cNvSpPr>
            <a:spLocks noGrp="1"/>
          </p:cNvSpPr>
          <p:nvPr>
            <p:ph idx="1"/>
          </p:nvPr>
        </p:nvSpPr>
        <p:spPr/>
        <p:txBody>
          <a:bodyPr/>
          <a:lstStyle/>
          <a:p>
            <a:r>
              <a:rPr lang="es-CL" dirty="0" smtClean="0"/>
              <a:t>El aprendizaje no supervisado es aquella tarea que no hemos hecho y para la cual no tenemos una forma de solucionar, por lo tanto tenemos que “explorar” la mejor solución.</a:t>
            </a:r>
            <a:endParaRPr lang="es-CL" dirty="0"/>
          </a:p>
        </p:txBody>
      </p:sp>
    </p:spTree>
    <p:extLst>
      <p:ext uri="{BB962C8B-B14F-4D97-AF65-F5344CB8AC3E}">
        <p14:creationId xmlns:p14="http://schemas.microsoft.com/office/powerpoint/2010/main" val="10833124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Aprendizaje por refuerzo</a:t>
            </a:r>
            <a:endParaRPr lang="es-CL" dirty="0"/>
          </a:p>
        </p:txBody>
      </p:sp>
      <p:sp>
        <p:nvSpPr>
          <p:cNvPr id="3" name="Marcador de contenido 2"/>
          <p:cNvSpPr>
            <a:spLocks noGrp="1"/>
          </p:cNvSpPr>
          <p:nvPr>
            <p:ph idx="1"/>
          </p:nvPr>
        </p:nvSpPr>
        <p:spPr/>
        <p:txBody>
          <a:bodyPr>
            <a:normAutofit lnSpcReduction="10000"/>
          </a:bodyPr>
          <a:lstStyle/>
          <a:p>
            <a:r>
              <a:rPr lang="es-ES" dirty="0"/>
              <a:t>No todos los algoritmos </a:t>
            </a:r>
            <a:r>
              <a:rPr lang="es-ES" dirty="0" smtClean="0"/>
              <a:t>de Machine </a:t>
            </a:r>
            <a:r>
              <a:rPr lang="es-ES" dirty="0" err="1" smtClean="0"/>
              <a:t>Learning</a:t>
            </a:r>
            <a:r>
              <a:rPr lang="es-ES" dirty="0" smtClean="0"/>
              <a:t> se </a:t>
            </a:r>
            <a:r>
              <a:rPr lang="es-ES" dirty="0"/>
              <a:t>pueden clasificar como algoritmos de aprendizaje supervisado o no </a:t>
            </a:r>
            <a:r>
              <a:rPr lang="es-ES" dirty="0" smtClean="0"/>
              <a:t>supervisado.</a:t>
            </a:r>
          </a:p>
          <a:p>
            <a:r>
              <a:rPr lang="es-ES" dirty="0" smtClean="0"/>
              <a:t>Hay “una falla en la </a:t>
            </a:r>
            <a:r>
              <a:rPr lang="es-ES" dirty="0" err="1" smtClean="0"/>
              <a:t>matrix</a:t>
            </a:r>
            <a:r>
              <a:rPr lang="es-ES" dirty="0" smtClean="0"/>
              <a:t>” que </a:t>
            </a:r>
            <a:r>
              <a:rPr lang="es-ES" dirty="0"/>
              <a:t>es donde encajan las técnicas de aprendizaje por </a:t>
            </a:r>
            <a:r>
              <a:rPr lang="es-ES" dirty="0" smtClean="0"/>
              <a:t>refuerzo.</a:t>
            </a:r>
          </a:p>
          <a:p>
            <a:r>
              <a:rPr lang="es-ES" dirty="0" smtClean="0"/>
              <a:t>Este </a:t>
            </a:r>
            <a:r>
              <a:rPr lang="es-ES" dirty="0"/>
              <a:t>tipo aprendizaje se basa en mejorar la respuesta del modelo usando un proceso de retroalimentación. </a:t>
            </a:r>
            <a:endParaRPr lang="es-ES" dirty="0" smtClean="0"/>
          </a:p>
          <a:p>
            <a:r>
              <a:rPr lang="es-ES" dirty="0" smtClean="0"/>
              <a:t>Se </a:t>
            </a:r>
            <a:r>
              <a:rPr lang="es-ES" dirty="0"/>
              <a:t>basan en los estudios sobre cómo fomentar el aprendizaje en humanos y ratas basándose en recompensas y castigos. </a:t>
            </a:r>
            <a:endParaRPr lang="es-ES" dirty="0" smtClean="0"/>
          </a:p>
          <a:p>
            <a:r>
              <a:rPr lang="es-ES" dirty="0" smtClean="0"/>
              <a:t>El </a:t>
            </a:r>
            <a:r>
              <a:rPr lang="es-ES" dirty="0"/>
              <a:t>algoritmo aprende observando el mundo que le </a:t>
            </a:r>
            <a:r>
              <a:rPr lang="es-ES" dirty="0" smtClean="0"/>
              <a:t>rodea.</a:t>
            </a:r>
          </a:p>
          <a:p>
            <a:r>
              <a:rPr lang="es-ES" dirty="0" smtClean="0"/>
              <a:t>Su </a:t>
            </a:r>
            <a:r>
              <a:rPr lang="es-ES" dirty="0"/>
              <a:t>información de entrada es el </a:t>
            </a:r>
            <a:r>
              <a:rPr lang="es-ES" dirty="0" err="1"/>
              <a:t>feedback</a:t>
            </a:r>
            <a:r>
              <a:rPr lang="es-ES" dirty="0"/>
              <a:t> o retroalimentación que obtiene del mundo exterior como respuesta a sus </a:t>
            </a:r>
            <a:r>
              <a:rPr lang="es-ES" dirty="0" smtClean="0"/>
              <a:t>acciones.</a:t>
            </a:r>
          </a:p>
          <a:p>
            <a:r>
              <a:rPr lang="es-ES" dirty="0" smtClean="0"/>
              <a:t>Por </a:t>
            </a:r>
            <a:r>
              <a:rPr lang="es-ES" dirty="0"/>
              <a:t>lo tanto, el sistema aprende a base de ensayo-error.</a:t>
            </a:r>
            <a:endParaRPr lang="es-CL" dirty="0"/>
          </a:p>
        </p:txBody>
      </p:sp>
    </p:spTree>
    <p:extLst>
      <p:ext uri="{BB962C8B-B14F-4D97-AF65-F5344CB8AC3E}">
        <p14:creationId xmlns:p14="http://schemas.microsoft.com/office/powerpoint/2010/main" val="3818517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Aprendizaje por refuerzo</a:t>
            </a:r>
            <a:endParaRPr lang="es-CL"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9007" y="2052638"/>
            <a:ext cx="4195762" cy="4195762"/>
          </a:xfrm>
        </p:spPr>
      </p:pic>
    </p:spTree>
    <p:extLst>
      <p:ext uri="{BB962C8B-B14F-4D97-AF65-F5344CB8AC3E}">
        <p14:creationId xmlns:p14="http://schemas.microsoft.com/office/powerpoint/2010/main" val="15247136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¿Cuál elegir?</a:t>
            </a:r>
            <a:endParaRPr lang="es-CL" dirty="0"/>
          </a:p>
        </p:txBody>
      </p:sp>
      <p:pic>
        <p:nvPicPr>
          <p:cNvPr id="4" name="Marcador de contenido 3"/>
          <p:cNvPicPr>
            <a:picLocks noGrp="1" noChangeAspect="1"/>
          </p:cNvPicPr>
          <p:nvPr>
            <p:ph idx="1"/>
          </p:nvPr>
        </p:nvPicPr>
        <p:blipFill>
          <a:blip r:embed="rId2"/>
          <a:stretch>
            <a:fillRect/>
          </a:stretch>
        </p:blipFill>
        <p:spPr>
          <a:xfrm>
            <a:off x="2754991" y="1750217"/>
            <a:ext cx="6290203" cy="3921548"/>
          </a:xfrm>
          <a:prstGeom prst="rect">
            <a:avLst/>
          </a:prstGeom>
        </p:spPr>
      </p:pic>
      <p:sp>
        <p:nvSpPr>
          <p:cNvPr id="3" name="CuadroTexto 2"/>
          <p:cNvSpPr txBox="1"/>
          <p:nvPr/>
        </p:nvSpPr>
        <p:spPr>
          <a:xfrm flipH="1">
            <a:off x="3197101" y="5851887"/>
            <a:ext cx="5405985" cy="1323439"/>
          </a:xfrm>
          <a:prstGeom prst="rect">
            <a:avLst/>
          </a:prstGeom>
          <a:noFill/>
        </p:spPr>
        <p:txBody>
          <a:bodyPr wrap="square" rtlCol="0">
            <a:spAutoFit/>
          </a:bodyPr>
          <a:lstStyle/>
          <a:p>
            <a:r>
              <a:rPr lang="es-CL" sz="4000" dirty="0"/>
              <a:t>https://bit.ly/2GzIwYf</a:t>
            </a:r>
          </a:p>
          <a:p>
            <a:endParaRPr lang="es-CL" sz="4000" dirty="0"/>
          </a:p>
        </p:txBody>
      </p:sp>
    </p:spTree>
    <p:extLst>
      <p:ext uri="{BB962C8B-B14F-4D97-AF65-F5344CB8AC3E}">
        <p14:creationId xmlns:p14="http://schemas.microsoft.com/office/powerpoint/2010/main" val="21377988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smtClean="0"/>
              <a:t>Matriz de confusión</a:t>
            </a:r>
            <a:endParaRPr lang="es-CL" dirty="0"/>
          </a:p>
        </p:txBody>
      </p:sp>
      <p:sp>
        <p:nvSpPr>
          <p:cNvPr id="5" name="Marcador de contenido 4"/>
          <p:cNvSpPr>
            <a:spLocks noGrp="1"/>
          </p:cNvSpPr>
          <p:nvPr>
            <p:ph idx="1"/>
          </p:nvPr>
        </p:nvSpPr>
        <p:spPr/>
        <p:txBody>
          <a:bodyPr>
            <a:normAutofit lnSpcReduction="10000"/>
          </a:bodyPr>
          <a:lstStyle/>
          <a:p>
            <a:r>
              <a:rPr lang="es-ES" dirty="0" smtClean="0"/>
              <a:t>Métricas fundamentales para la clasificación de comportamientos.</a:t>
            </a:r>
          </a:p>
          <a:p>
            <a:r>
              <a:rPr lang="es-ES" dirty="0" smtClean="0"/>
              <a:t>Un </a:t>
            </a:r>
            <a:r>
              <a:rPr lang="es-ES" dirty="0"/>
              <a:t>modelo de clasificación es aquel capaz de predecir a qué clase va a pertenecer una nueva instancia, basándose en lo aprendido en instancias </a:t>
            </a:r>
            <a:r>
              <a:rPr lang="es-ES" dirty="0" smtClean="0"/>
              <a:t>anteriores.</a:t>
            </a:r>
          </a:p>
          <a:p>
            <a:r>
              <a:rPr lang="es-ES" dirty="0" smtClean="0"/>
              <a:t>En un </a:t>
            </a:r>
            <a:r>
              <a:rPr lang="es-ES" dirty="0"/>
              <a:t>modelo </a:t>
            </a:r>
            <a:r>
              <a:rPr lang="es-ES" dirty="0" smtClean="0"/>
              <a:t>binario </a:t>
            </a:r>
            <a:r>
              <a:rPr lang="es-ES" dirty="0"/>
              <a:t>podemos considerar dos clases: “Positiva” y “Negativa</a:t>
            </a:r>
            <a:r>
              <a:rPr lang="es-ES" dirty="0" smtClean="0"/>
              <a:t>”.</a:t>
            </a:r>
          </a:p>
          <a:p>
            <a:r>
              <a:rPr lang="es-ES" dirty="0" smtClean="0"/>
              <a:t>Basándonos </a:t>
            </a:r>
            <a:r>
              <a:rPr lang="es-ES" dirty="0"/>
              <a:t>en datos históricos de nuestra base de clientes, por ejemplo, podremos construir un modelo que prediga si un cliente va a darse de baja (caso tipo de predicción de “</a:t>
            </a:r>
            <a:r>
              <a:rPr lang="es-ES" i="1" dirty="0" err="1"/>
              <a:t>churning</a:t>
            </a:r>
            <a:r>
              <a:rPr lang="es-ES" dirty="0"/>
              <a:t>”), o no. Para evaluar este modelo que hemos creado, podríamos simplemente calcular su precisión (“</a:t>
            </a:r>
            <a:r>
              <a:rPr lang="es-ES" i="1" dirty="0" err="1"/>
              <a:t>accuracy</a:t>
            </a:r>
            <a:r>
              <a:rPr lang="es-ES" dirty="0"/>
              <a:t>”), como la proporción entre las predicciones correctas que ha hecho el modelo y el total de predicciones.</a:t>
            </a:r>
            <a:endParaRPr lang="es-CL" dirty="0"/>
          </a:p>
        </p:txBody>
      </p:sp>
    </p:spTree>
    <p:extLst>
      <p:ext uri="{BB962C8B-B14F-4D97-AF65-F5344CB8AC3E}">
        <p14:creationId xmlns:p14="http://schemas.microsoft.com/office/powerpoint/2010/main" val="29783683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smtClean="0"/>
              <a:t>Matriz de confusión</a:t>
            </a:r>
            <a:endParaRPr lang="es-CL" dirty="0"/>
          </a:p>
        </p:txBody>
      </p:sp>
      <p:sp>
        <p:nvSpPr>
          <p:cNvPr id="5" name="Marcador de contenido 4"/>
          <p:cNvSpPr>
            <a:spLocks noGrp="1"/>
          </p:cNvSpPr>
          <p:nvPr>
            <p:ph idx="1"/>
          </p:nvPr>
        </p:nvSpPr>
        <p:spPr/>
        <p:txBody>
          <a:bodyPr/>
          <a:lstStyle/>
          <a:p>
            <a:r>
              <a:rPr lang="es-ES" b="1" dirty="0"/>
              <a:t>Precisión= (Predicciones correctas)/(Número total de Predicciones</a:t>
            </a:r>
            <a:r>
              <a:rPr lang="es-ES" b="1" dirty="0" smtClean="0"/>
              <a:t>)</a:t>
            </a:r>
            <a:endParaRPr lang="es-ES" b="1" dirty="0" smtClean="0"/>
          </a:p>
          <a:p>
            <a:r>
              <a:rPr lang="es-ES" dirty="0" smtClean="0"/>
              <a:t>Esta </a:t>
            </a:r>
            <a:r>
              <a:rPr lang="es-ES" dirty="0"/>
              <a:t>precisión sería equivalente a restar el ratio de error de la unidad: 1- ratio de error</a:t>
            </a:r>
            <a:r>
              <a:rPr lang="es-ES" dirty="0" smtClean="0"/>
              <a:t>.</a:t>
            </a:r>
            <a:endParaRPr lang="es-ES" dirty="0"/>
          </a:p>
          <a:p>
            <a:r>
              <a:rPr lang="es-ES" dirty="0"/>
              <a:t>Sin </a:t>
            </a:r>
            <a:r>
              <a:rPr lang="es-ES" dirty="0" smtClean="0"/>
              <a:t>embargo </a:t>
            </a:r>
            <a:r>
              <a:rPr lang="es-ES" dirty="0"/>
              <a:t>aunque en ocasiones resulta práctico por su facilidad de cálculo, otras veces es necesario profundizar un poco más y tener en cuenta los tipos de predicciones correctas e incorrectas que realiza el </a:t>
            </a:r>
            <a:r>
              <a:rPr lang="es-ES" dirty="0" smtClean="0"/>
              <a:t>clasificador.</a:t>
            </a:r>
          </a:p>
          <a:p>
            <a:r>
              <a:rPr lang="es-ES" dirty="0" smtClean="0"/>
              <a:t>Es </a:t>
            </a:r>
            <a:r>
              <a:rPr lang="es-ES" dirty="0"/>
              <a:t>aquí donde entra </a:t>
            </a:r>
            <a:r>
              <a:rPr lang="es-ES" dirty="0" smtClean="0"/>
              <a:t>la </a:t>
            </a:r>
            <a:r>
              <a:rPr lang="es-ES" dirty="0"/>
              <a:t>Matriz de </a:t>
            </a:r>
            <a:r>
              <a:rPr lang="es-ES" dirty="0" err="1"/>
              <a:t>Confusion</a:t>
            </a:r>
            <a:r>
              <a:rPr lang="es-ES" dirty="0"/>
              <a:t> (“</a:t>
            </a:r>
            <a:r>
              <a:rPr lang="es-ES" dirty="0" err="1"/>
              <a:t>Confusion</a:t>
            </a:r>
            <a:r>
              <a:rPr lang="es-ES" dirty="0"/>
              <a:t> </a:t>
            </a:r>
            <a:r>
              <a:rPr lang="es-ES" dirty="0" err="1"/>
              <a:t>Matrix</a:t>
            </a:r>
            <a:r>
              <a:rPr lang="es-ES" dirty="0"/>
              <a:t>”)</a:t>
            </a:r>
            <a:endParaRPr lang="es-CL" dirty="0"/>
          </a:p>
        </p:txBody>
      </p:sp>
    </p:spTree>
    <p:extLst>
      <p:ext uri="{BB962C8B-B14F-4D97-AF65-F5344CB8AC3E}">
        <p14:creationId xmlns:p14="http://schemas.microsoft.com/office/powerpoint/2010/main" val="22366654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smtClean="0"/>
              <a:t>Matriz de confusión</a:t>
            </a:r>
            <a:endParaRPr lang="es-CL" dirty="0"/>
          </a:p>
        </p:txBody>
      </p:sp>
      <p:sp>
        <p:nvSpPr>
          <p:cNvPr id="5" name="Marcador de contenido 4"/>
          <p:cNvSpPr>
            <a:spLocks noGrp="1"/>
          </p:cNvSpPr>
          <p:nvPr>
            <p:ph idx="1"/>
          </p:nvPr>
        </p:nvSpPr>
        <p:spPr/>
        <p:txBody>
          <a:bodyPr/>
          <a:lstStyle/>
          <a:p>
            <a:r>
              <a:rPr lang="es-ES" dirty="0"/>
              <a:t>La matriz de confusión de un problema de clase </a:t>
            </a:r>
            <a:r>
              <a:rPr lang="es-ES" b="1" dirty="0"/>
              <a:t>n</a:t>
            </a:r>
            <a:r>
              <a:rPr lang="es-ES" dirty="0"/>
              <a:t> es una </a:t>
            </a:r>
            <a:r>
              <a:rPr lang="es-ES" dirty="0" smtClean="0"/>
              <a:t>matriz </a:t>
            </a:r>
            <a:r>
              <a:rPr lang="es-ES" b="1" u="sng" dirty="0" err="1"/>
              <a:t>nxn</a:t>
            </a:r>
            <a:r>
              <a:rPr lang="es-ES" dirty="0"/>
              <a:t> en la que las filas se nombran según las clases reales y las columnas, según las clases previstas por el </a:t>
            </a:r>
            <a:r>
              <a:rPr lang="es-ES" dirty="0" smtClean="0"/>
              <a:t>modelo.</a:t>
            </a:r>
          </a:p>
          <a:p>
            <a:r>
              <a:rPr lang="es-ES" dirty="0" smtClean="0"/>
              <a:t>Sirve </a:t>
            </a:r>
            <a:r>
              <a:rPr lang="es-ES" dirty="0"/>
              <a:t>para mostrar de forma explícita cuándo una clase es confundida con otra. Por eso, permite trabajar de forma separada con distintos tipos de error.</a:t>
            </a:r>
            <a:endParaRPr lang="es-CL" dirty="0"/>
          </a:p>
        </p:txBody>
      </p:sp>
    </p:spTree>
    <p:extLst>
      <p:ext uri="{BB962C8B-B14F-4D97-AF65-F5344CB8AC3E}">
        <p14:creationId xmlns:p14="http://schemas.microsoft.com/office/powerpoint/2010/main" val="34367393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smtClean="0"/>
              <a:t>Matriz de confusión</a:t>
            </a:r>
            <a:endParaRPr lang="es-CL" dirty="0"/>
          </a:p>
        </p:txBody>
      </p:sp>
      <p:sp>
        <p:nvSpPr>
          <p:cNvPr id="5" name="Marcador de contenido 4"/>
          <p:cNvSpPr>
            <a:spLocks noGrp="1"/>
          </p:cNvSpPr>
          <p:nvPr>
            <p:ph idx="1"/>
          </p:nvPr>
        </p:nvSpPr>
        <p:spPr/>
        <p:txBody>
          <a:bodyPr/>
          <a:lstStyle/>
          <a:p>
            <a:r>
              <a:rPr lang="es-ES" dirty="0"/>
              <a:t>Por ejemplo, en un modelo binario </a:t>
            </a:r>
            <a:r>
              <a:rPr lang="es-ES" dirty="0" smtClean="0"/>
              <a:t>que </a:t>
            </a:r>
            <a:r>
              <a:rPr lang="es-ES" dirty="0"/>
              <a:t>busque predecir si </a:t>
            </a:r>
            <a:r>
              <a:rPr lang="es-ES" dirty="0" smtClean="0"/>
              <a:t>un hongo es venenoso </a:t>
            </a:r>
            <a:r>
              <a:rPr lang="es-ES" dirty="0"/>
              <a:t>o </a:t>
            </a:r>
            <a:r>
              <a:rPr lang="es-ES" dirty="0" smtClean="0"/>
              <a:t>no y </a:t>
            </a:r>
            <a:r>
              <a:rPr lang="es-ES" dirty="0"/>
              <a:t>basándose en determinadas características físicas de éstas consideraremos las clases </a:t>
            </a:r>
            <a:r>
              <a:rPr lang="es-ES" dirty="0" smtClean="0"/>
              <a:t>reales.</a:t>
            </a:r>
          </a:p>
          <a:p>
            <a:r>
              <a:rPr lang="es-ES" dirty="0" smtClean="0"/>
              <a:t>positivo</a:t>
            </a:r>
            <a:r>
              <a:rPr lang="es-ES" dirty="0"/>
              <a:t>= </a:t>
            </a:r>
            <a:r>
              <a:rPr lang="es-ES" dirty="0" smtClean="0"/>
              <a:t>hongo </a:t>
            </a:r>
            <a:r>
              <a:rPr lang="es-ES" dirty="0"/>
              <a:t>es </a:t>
            </a:r>
            <a:r>
              <a:rPr lang="es-ES" dirty="0" smtClean="0"/>
              <a:t>venenoso(p) </a:t>
            </a:r>
          </a:p>
          <a:p>
            <a:r>
              <a:rPr lang="es-ES" dirty="0" smtClean="0"/>
              <a:t>negativo=hongo </a:t>
            </a:r>
            <a:r>
              <a:rPr lang="es-ES" dirty="0"/>
              <a:t>es </a:t>
            </a:r>
            <a:r>
              <a:rPr lang="es-ES" dirty="0" smtClean="0"/>
              <a:t>comestible(n)</a:t>
            </a:r>
          </a:p>
          <a:p>
            <a:r>
              <a:rPr lang="es-ES" dirty="0" smtClean="0"/>
              <a:t>Las </a:t>
            </a:r>
            <a:r>
              <a:rPr lang="es-ES" dirty="0"/>
              <a:t>clases pronosticadas por el modelo, </a:t>
            </a:r>
            <a:r>
              <a:rPr lang="es-ES" dirty="0" smtClean="0"/>
              <a:t>Si </a:t>
            </a:r>
            <a:r>
              <a:rPr lang="es-ES" dirty="0"/>
              <a:t>es </a:t>
            </a:r>
            <a:r>
              <a:rPr lang="es-ES" dirty="0" smtClean="0"/>
              <a:t>venenoso(s) </a:t>
            </a:r>
            <a:r>
              <a:rPr lang="es-ES" dirty="0"/>
              <a:t>o </a:t>
            </a:r>
            <a:r>
              <a:rPr lang="es-ES" dirty="0" smtClean="0"/>
              <a:t>No </a:t>
            </a:r>
            <a:r>
              <a:rPr lang="es-ES" dirty="0"/>
              <a:t>es </a:t>
            </a:r>
            <a:r>
              <a:rPr lang="es-ES" dirty="0" smtClean="0"/>
              <a:t>comestible(n).</a:t>
            </a:r>
            <a:endParaRPr lang="es-CL" dirty="0"/>
          </a:p>
        </p:txBody>
      </p:sp>
    </p:spTree>
    <p:extLst>
      <p:ext uri="{BB962C8B-B14F-4D97-AF65-F5344CB8AC3E}">
        <p14:creationId xmlns:p14="http://schemas.microsoft.com/office/powerpoint/2010/main" val="5651008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Repositorio del curso</a:t>
            </a:r>
            <a:endParaRPr lang="es-CL" dirty="0"/>
          </a:p>
        </p:txBody>
      </p:sp>
      <p:sp>
        <p:nvSpPr>
          <p:cNvPr id="3" name="Marcador de contenido 2"/>
          <p:cNvSpPr>
            <a:spLocks noGrp="1"/>
          </p:cNvSpPr>
          <p:nvPr>
            <p:ph idx="1"/>
          </p:nvPr>
        </p:nvSpPr>
        <p:spPr/>
        <p:txBody>
          <a:bodyPr>
            <a:normAutofit/>
          </a:bodyPr>
          <a:lstStyle/>
          <a:p>
            <a:pPr marL="0" indent="0">
              <a:buNone/>
            </a:pPr>
            <a:r>
              <a:rPr lang="es-CL" sz="5400" dirty="0"/>
              <a:t>https://bit.ly/2NbIJC7</a:t>
            </a:r>
          </a:p>
        </p:txBody>
      </p:sp>
    </p:spTree>
    <p:extLst>
      <p:ext uri="{BB962C8B-B14F-4D97-AF65-F5344CB8AC3E}">
        <p14:creationId xmlns:p14="http://schemas.microsoft.com/office/powerpoint/2010/main" val="14757587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smtClean="0"/>
              <a:t>Matriz de confusión</a:t>
            </a:r>
            <a:endParaRPr lang="es-CL" dirty="0"/>
          </a:p>
        </p:txBody>
      </p:sp>
      <p:sp>
        <p:nvSpPr>
          <p:cNvPr id="8" name="Marcador de contenido 7"/>
          <p:cNvSpPr>
            <a:spLocks noGrp="1"/>
          </p:cNvSpPr>
          <p:nvPr>
            <p:ph idx="1"/>
          </p:nvPr>
        </p:nvSpPr>
        <p:spPr/>
        <p:txBody>
          <a:bodyPr/>
          <a:lstStyle/>
          <a:p>
            <a:r>
              <a:rPr lang="es-ES" dirty="0"/>
              <a:t>El problema radica en que al medir la precisión del algoritmo de esta forma no distinguimos entre los errores de tipo falso positivo y falso negativo, como si ambos tuvieran la misma importancia.</a:t>
            </a:r>
            <a:endParaRPr lang="es-CL" dirty="0"/>
          </a:p>
        </p:txBody>
      </p:sp>
      <p:pic>
        <p:nvPicPr>
          <p:cNvPr id="12" name="Marcador de contenido 9"/>
          <p:cNvPicPr>
            <a:picLocks noChangeAspect="1"/>
          </p:cNvPicPr>
          <p:nvPr/>
        </p:nvPicPr>
        <p:blipFill>
          <a:blip r:embed="rId2"/>
          <a:stretch>
            <a:fillRect/>
          </a:stretch>
        </p:blipFill>
        <p:spPr>
          <a:xfrm>
            <a:off x="2032703" y="3837904"/>
            <a:ext cx="7695788" cy="1599124"/>
          </a:xfrm>
          <a:prstGeom prst="rect">
            <a:avLst/>
          </a:prstGeom>
        </p:spPr>
      </p:pic>
    </p:spTree>
    <p:extLst>
      <p:ext uri="{BB962C8B-B14F-4D97-AF65-F5344CB8AC3E}">
        <p14:creationId xmlns:p14="http://schemas.microsoft.com/office/powerpoint/2010/main" val="22963611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smtClean="0"/>
              <a:t>Matriz de confusión</a:t>
            </a:r>
            <a:endParaRPr lang="es-CL" dirty="0"/>
          </a:p>
        </p:txBody>
      </p:sp>
      <p:pic>
        <p:nvPicPr>
          <p:cNvPr id="2" name="Marcador de contenido 1"/>
          <p:cNvPicPr>
            <a:picLocks noGrp="1" noChangeAspect="1"/>
          </p:cNvPicPr>
          <p:nvPr>
            <p:ph idx="1"/>
          </p:nvPr>
        </p:nvPicPr>
        <p:blipFill>
          <a:blip r:embed="rId2"/>
          <a:stretch>
            <a:fillRect/>
          </a:stretch>
        </p:blipFill>
        <p:spPr>
          <a:xfrm>
            <a:off x="1970468" y="1853248"/>
            <a:ext cx="7839277" cy="4372847"/>
          </a:xfrm>
          <a:prstGeom prst="rect">
            <a:avLst/>
          </a:prstGeom>
        </p:spPr>
      </p:pic>
    </p:spTree>
    <p:extLst>
      <p:ext uri="{BB962C8B-B14F-4D97-AF65-F5344CB8AC3E}">
        <p14:creationId xmlns:p14="http://schemas.microsoft.com/office/powerpoint/2010/main" val="12695650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smtClean="0"/>
              <a:t>Matriz de confusión</a:t>
            </a:r>
            <a:endParaRPr lang="es-CL" dirty="0"/>
          </a:p>
        </p:txBody>
      </p:sp>
      <p:pic>
        <p:nvPicPr>
          <p:cNvPr id="14" name="Marcador de contenido 13"/>
          <p:cNvPicPr>
            <a:picLocks noGrp="1" noChangeAspect="1"/>
          </p:cNvPicPr>
          <p:nvPr>
            <p:ph idx="1"/>
          </p:nvPr>
        </p:nvPicPr>
        <p:blipFill>
          <a:blip r:embed="rId2"/>
          <a:stretch>
            <a:fillRect/>
          </a:stretch>
        </p:blipFill>
        <p:spPr>
          <a:xfrm>
            <a:off x="1261258" y="2588654"/>
            <a:ext cx="9398492" cy="2349623"/>
          </a:xfrm>
          <a:prstGeom prst="rect">
            <a:avLst/>
          </a:prstGeom>
        </p:spPr>
      </p:pic>
      <p:sp>
        <p:nvSpPr>
          <p:cNvPr id="15" name="CuadroTexto 14"/>
          <p:cNvSpPr txBox="1"/>
          <p:nvPr/>
        </p:nvSpPr>
        <p:spPr>
          <a:xfrm>
            <a:off x="1261258" y="5048519"/>
            <a:ext cx="9775433" cy="1477328"/>
          </a:xfrm>
          <a:prstGeom prst="rect">
            <a:avLst/>
          </a:prstGeom>
          <a:noFill/>
        </p:spPr>
        <p:txBody>
          <a:bodyPr wrap="none" rtlCol="0">
            <a:spAutoFit/>
          </a:bodyPr>
          <a:lstStyle/>
          <a:p>
            <a:pPr marL="285750" indent="-285750">
              <a:buFont typeface="Arial" panose="020B0604020202020204" pitchFamily="34" charset="0"/>
              <a:buChar char="•"/>
            </a:pPr>
            <a:r>
              <a:rPr lang="es-ES" b="1" i="1" dirty="0"/>
              <a:t>a</a:t>
            </a:r>
            <a:r>
              <a:rPr lang="es-ES" dirty="0"/>
              <a:t> es el número de predicciones correctas de clase negativa (negativos reales)</a:t>
            </a:r>
          </a:p>
          <a:p>
            <a:pPr marL="285750" indent="-285750">
              <a:buFont typeface="Arial" panose="020B0604020202020204" pitchFamily="34" charset="0"/>
              <a:buChar char="•"/>
            </a:pPr>
            <a:r>
              <a:rPr lang="es-ES" b="1" i="1" dirty="0" smtClean="0"/>
              <a:t>b</a:t>
            </a:r>
            <a:r>
              <a:rPr lang="es-ES" dirty="0"/>
              <a:t> es el número de predicciones incorrectas de clase positiva (falsos positivos)</a:t>
            </a:r>
          </a:p>
          <a:p>
            <a:pPr marL="285750" indent="-285750">
              <a:buFont typeface="Arial" panose="020B0604020202020204" pitchFamily="34" charset="0"/>
              <a:buChar char="•"/>
            </a:pPr>
            <a:r>
              <a:rPr lang="es-ES" b="1" i="1" dirty="0" smtClean="0"/>
              <a:t>c</a:t>
            </a:r>
            <a:r>
              <a:rPr lang="es-ES" dirty="0"/>
              <a:t> es el número de predicciones incorrectas de clase negativa (falsos negativos)  </a:t>
            </a:r>
          </a:p>
          <a:p>
            <a:pPr marL="285750" indent="-285750">
              <a:buFont typeface="Arial" panose="020B0604020202020204" pitchFamily="34" charset="0"/>
              <a:buChar char="•"/>
            </a:pPr>
            <a:r>
              <a:rPr lang="es-ES" b="1" i="1" dirty="0" smtClean="0"/>
              <a:t>d</a:t>
            </a:r>
            <a:r>
              <a:rPr lang="es-ES" i="1" dirty="0"/>
              <a:t> </a:t>
            </a:r>
            <a:r>
              <a:rPr lang="es-ES" dirty="0"/>
              <a:t>es el número de predicciones correctas de clase positiva (positivos reales)</a:t>
            </a:r>
          </a:p>
          <a:p>
            <a:endParaRPr lang="es-CL" dirty="0"/>
          </a:p>
        </p:txBody>
      </p:sp>
    </p:spTree>
    <p:extLst>
      <p:ext uri="{BB962C8B-B14F-4D97-AF65-F5344CB8AC3E}">
        <p14:creationId xmlns:p14="http://schemas.microsoft.com/office/powerpoint/2010/main" val="28659252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smtClean="0"/>
              <a:t>Matriz de confusión</a:t>
            </a:r>
            <a:endParaRPr lang="es-CL" dirty="0"/>
          </a:p>
        </p:txBody>
      </p:sp>
      <p:sp>
        <p:nvSpPr>
          <p:cNvPr id="2" name="Marcador de contenido 1"/>
          <p:cNvSpPr>
            <a:spLocks noGrp="1"/>
          </p:cNvSpPr>
          <p:nvPr>
            <p:ph idx="1"/>
          </p:nvPr>
        </p:nvSpPr>
        <p:spPr/>
        <p:txBody>
          <a:bodyPr/>
          <a:lstStyle/>
          <a:p>
            <a:r>
              <a:rPr lang="es-ES" dirty="0"/>
              <a:t>Viendo la importancia que tiene discriminar en cada caso concreto los distintos tipos de error que pueden resultar de la aplicación de algoritmo, entendemos mejor la necesidad de trabajar con diferentes </a:t>
            </a:r>
            <a:r>
              <a:rPr lang="es-ES" dirty="0" smtClean="0"/>
              <a:t>métricas (precisión, exactitud, etc.).</a:t>
            </a:r>
            <a:endParaRPr lang="es-CL" dirty="0"/>
          </a:p>
        </p:txBody>
      </p:sp>
    </p:spTree>
    <p:extLst>
      <p:ext uri="{BB962C8B-B14F-4D97-AF65-F5344CB8AC3E}">
        <p14:creationId xmlns:p14="http://schemas.microsoft.com/office/powerpoint/2010/main" val="27002769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smtClean="0"/>
              <a:t>Precisión y exactitud</a:t>
            </a:r>
            <a:endParaRPr lang="es-CL" dirty="0"/>
          </a:p>
        </p:txBody>
      </p:sp>
      <p:sp>
        <p:nvSpPr>
          <p:cNvPr id="2" name="Marcador de contenido 1"/>
          <p:cNvSpPr>
            <a:spLocks noGrp="1"/>
          </p:cNvSpPr>
          <p:nvPr>
            <p:ph sz="half" idx="1"/>
          </p:nvPr>
        </p:nvSpPr>
        <p:spPr/>
        <p:txBody>
          <a:bodyPr/>
          <a:lstStyle/>
          <a:p>
            <a:r>
              <a:rPr lang="es-ES" b="1" dirty="0" smtClean="0"/>
              <a:t>Precisión</a:t>
            </a:r>
            <a:r>
              <a:rPr lang="es-ES" dirty="0" smtClean="0"/>
              <a:t> </a:t>
            </a:r>
            <a:r>
              <a:rPr lang="es-ES" dirty="0"/>
              <a:t>o “</a:t>
            </a:r>
            <a:r>
              <a:rPr lang="es-ES" b="1" i="1" dirty="0" err="1"/>
              <a:t>Accuracy</a:t>
            </a:r>
            <a:r>
              <a:rPr lang="es-ES" dirty="0"/>
              <a:t>” (</a:t>
            </a:r>
            <a:r>
              <a:rPr lang="es-ES" b="1" i="1" dirty="0"/>
              <a:t>AC</a:t>
            </a:r>
            <a:r>
              <a:rPr lang="es-ES" dirty="0"/>
              <a:t>) se refiere a la dispersión del conjunto de valores obtenidos a partir de mediciones repetidas de una </a:t>
            </a:r>
            <a:r>
              <a:rPr lang="es-ES" dirty="0" smtClean="0"/>
              <a:t>magnitud.</a:t>
            </a:r>
          </a:p>
          <a:p>
            <a:r>
              <a:rPr lang="es-ES" dirty="0" smtClean="0"/>
              <a:t>Cuanto </a:t>
            </a:r>
            <a:r>
              <a:rPr lang="es-ES" dirty="0"/>
              <a:t>menor es la dispersión mayor la </a:t>
            </a:r>
            <a:r>
              <a:rPr lang="es-ES" dirty="0" smtClean="0"/>
              <a:t>precisión.</a:t>
            </a:r>
          </a:p>
          <a:p>
            <a:r>
              <a:rPr lang="es-ES" dirty="0" smtClean="0"/>
              <a:t>Se </a:t>
            </a:r>
            <a:r>
              <a:rPr lang="es-ES" dirty="0"/>
              <a:t>representa por la proporción entre el número de predicciones correctas (tanto positivas como negativas) y el total de </a:t>
            </a:r>
            <a:r>
              <a:rPr lang="es-ES" dirty="0" smtClean="0"/>
              <a:t>predicciones.</a:t>
            </a:r>
            <a:endParaRPr lang="es-CL" dirty="0"/>
          </a:p>
        </p:txBody>
      </p:sp>
      <p:pic>
        <p:nvPicPr>
          <p:cNvPr id="5" name="Marcador de contenido 4"/>
          <p:cNvPicPr>
            <a:picLocks noGrp="1" noChangeAspect="1"/>
          </p:cNvPicPr>
          <p:nvPr>
            <p:ph sz="half" idx="2"/>
          </p:nvPr>
        </p:nvPicPr>
        <p:blipFill>
          <a:blip r:embed="rId2"/>
          <a:stretch>
            <a:fillRect/>
          </a:stretch>
        </p:blipFill>
        <p:spPr>
          <a:xfrm>
            <a:off x="6659295" y="3111690"/>
            <a:ext cx="3940766" cy="1046766"/>
          </a:xfrm>
          <a:prstGeom prst="rect">
            <a:avLst/>
          </a:prstGeom>
        </p:spPr>
      </p:pic>
    </p:spTree>
    <p:extLst>
      <p:ext uri="{BB962C8B-B14F-4D97-AF65-F5344CB8AC3E}">
        <p14:creationId xmlns:p14="http://schemas.microsoft.com/office/powerpoint/2010/main" val="9420629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smtClean="0"/>
              <a:t>Precisión y exactitud</a:t>
            </a:r>
            <a:endParaRPr lang="es-CL" dirty="0"/>
          </a:p>
        </p:txBody>
      </p:sp>
      <p:sp>
        <p:nvSpPr>
          <p:cNvPr id="2" name="Marcador de contenido 1"/>
          <p:cNvSpPr>
            <a:spLocks noGrp="1"/>
          </p:cNvSpPr>
          <p:nvPr>
            <p:ph sz="half" idx="1"/>
          </p:nvPr>
        </p:nvSpPr>
        <p:spPr/>
        <p:txBody>
          <a:bodyPr>
            <a:normAutofit fontScale="92500" lnSpcReduction="20000"/>
          </a:bodyPr>
          <a:lstStyle/>
          <a:p>
            <a:r>
              <a:rPr lang="es-ES" b="1" dirty="0" smtClean="0"/>
              <a:t>Exactitud</a:t>
            </a:r>
            <a:r>
              <a:rPr lang="es-ES" dirty="0" smtClean="0"/>
              <a:t> o </a:t>
            </a:r>
            <a:r>
              <a:rPr lang="es-ES" dirty="0"/>
              <a:t>“</a:t>
            </a:r>
            <a:r>
              <a:rPr lang="es-ES" b="1" i="1" dirty="0" err="1"/>
              <a:t>Precision</a:t>
            </a:r>
            <a:r>
              <a:rPr lang="es-ES" dirty="0"/>
              <a:t>” se refiere a lo cerca que está el resultado de una medición del valor </a:t>
            </a:r>
            <a:r>
              <a:rPr lang="es-ES" dirty="0" smtClean="0"/>
              <a:t>verdadero.</a:t>
            </a:r>
          </a:p>
          <a:p>
            <a:r>
              <a:rPr lang="es-ES" dirty="0" smtClean="0"/>
              <a:t>En </a:t>
            </a:r>
            <a:r>
              <a:rPr lang="es-ES" dirty="0"/>
              <a:t>términos estadísticos, la exactitud está relacionada con el sesgo de una </a:t>
            </a:r>
            <a:r>
              <a:rPr lang="es-ES" dirty="0" smtClean="0"/>
              <a:t>estimación.</a:t>
            </a:r>
          </a:p>
          <a:p>
            <a:r>
              <a:rPr lang="es-ES" dirty="0" smtClean="0"/>
              <a:t>También </a:t>
            </a:r>
            <a:r>
              <a:rPr lang="es-ES" dirty="0"/>
              <a:t>se conoce como Verdadero Positivo </a:t>
            </a:r>
            <a:r>
              <a:rPr lang="es-ES" dirty="0" smtClean="0"/>
              <a:t>(“</a:t>
            </a:r>
            <a:r>
              <a:rPr lang="es-ES" i="1" dirty="0" smtClean="0"/>
              <a:t>True </a:t>
            </a:r>
            <a:r>
              <a:rPr lang="es-ES" i="1" dirty="0"/>
              <a:t>positive </a:t>
            </a:r>
            <a:r>
              <a:rPr lang="es-ES" i="1" dirty="0" err="1"/>
              <a:t>rate</a:t>
            </a:r>
            <a:r>
              <a:rPr lang="es-ES" dirty="0"/>
              <a:t>”). </a:t>
            </a:r>
            <a:endParaRPr lang="es-ES" dirty="0" smtClean="0"/>
          </a:p>
          <a:p>
            <a:r>
              <a:rPr lang="es-ES" dirty="0" smtClean="0"/>
              <a:t>Se </a:t>
            </a:r>
            <a:r>
              <a:rPr lang="es-ES" dirty="0"/>
              <a:t>representa por la proporción entre los positivos reales predichos por el algoritmo y todos los casos </a:t>
            </a:r>
            <a:r>
              <a:rPr lang="es-ES" dirty="0" smtClean="0"/>
              <a:t>positivos.</a:t>
            </a:r>
          </a:p>
          <a:p>
            <a:r>
              <a:rPr lang="es-ES" dirty="0" smtClean="0"/>
              <a:t>Es </a:t>
            </a:r>
            <a:r>
              <a:rPr lang="es-ES" dirty="0"/>
              <a:t>decir, de todas </a:t>
            </a:r>
            <a:r>
              <a:rPr lang="es-ES" dirty="0" smtClean="0"/>
              <a:t>los hongos venenosos, </a:t>
            </a:r>
            <a:r>
              <a:rPr lang="es-ES" dirty="0"/>
              <a:t>cuántas ha predicho correctamente el algoritmo que lo </a:t>
            </a:r>
            <a:r>
              <a:rPr lang="es-ES" dirty="0" smtClean="0"/>
              <a:t>son.</a:t>
            </a:r>
            <a:endParaRPr lang="es-CL" dirty="0"/>
          </a:p>
        </p:txBody>
      </p:sp>
      <p:pic>
        <p:nvPicPr>
          <p:cNvPr id="6" name="Marcador de contenido 5"/>
          <p:cNvPicPr>
            <a:picLocks noGrp="1" noChangeAspect="1"/>
          </p:cNvPicPr>
          <p:nvPr>
            <p:ph sz="half" idx="2"/>
          </p:nvPr>
        </p:nvPicPr>
        <p:blipFill>
          <a:blip r:embed="rId2"/>
          <a:stretch>
            <a:fillRect/>
          </a:stretch>
        </p:blipFill>
        <p:spPr>
          <a:xfrm>
            <a:off x="7523956" y="3284112"/>
            <a:ext cx="2673188" cy="1317223"/>
          </a:xfrm>
          <a:prstGeom prst="rect">
            <a:avLst/>
          </a:prstGeom>
        </p:spPr>
      </p:pic>
    </p:spTree>
    <p:extLst>
      <p:ext uri="{BB962C8B-B14F-4D97-AF65-F5344CB8AC3E}">
        <p14:creationId xmlns:p14="http://schemas.microsoft.com/office/powerpoint/2010/main" val="35866298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smtClean="0"/>
              <a:t>Precisión y exactitud</a:t>
            </a:r>
            <a:endParaRPr lang="es-CL" dirty="0"/>
          </a:p>
        </p:txBody>
      </p:sp>
      <p:pic>
        <p:nvPicPr>
          <p:cNvPr id="5" name="Marcador de contenido 4"/>
          <p:cNvPicPr>
            <a:picLocks noGrp="1" noChangeAspect="1"/>
          </p:cNvPicPr>
          <p:nvPr>
            <p:ph idx="1"/>
          </p:nvPr>
        </p:nvPicPr>
        <p:blipFill>
          <a:blip r:embed="rId2"/>
          <a:stretch>
            <a:fillRect/>
          </a:stretch>
        </p:blipFill>
        <p:spPr>
          <a:xfrm>
            <a:off x="3953815" y="1853248"/>
            <a:ext cx="3974474" cy="3156539"/>
          </a:xfrm>
          <a:prstGeom prst="rect">
            <a:avLst/>
          </a:prstGeom>
        </p:spPr>
      </p:pic>
      <p:sp>
        <p:nvSpPr>
          <p:cNvPr id="7" name="CuadroTexto 6"/>
          <p:cNvSpPr txBox="1"/>
          <p:nvPr/>
        </p:nvSpPr>
        <p:spPr>
          <a:xfrm>
            <a:off x="2910625" y="5267459"/>
            <a:ext cx="6264857" cy="923330"/>
          </a:xfrm>
          <a:prstGeom prst="rect">
            <a:avLst/>
          </a:prstGeom>
          <a:noFill/>
        </p:spPr>
        <p:txBody>
          <a:bodyPr wrap="none" rtlCol="0">
            <a:spAutoFit/>
          </a:bodyPr>
          <a:lstStyle/>
          <a:p>
            <a:r>
              <a:rPr lang="es-ES" dirty="0"/>
              <a:t>L</a:t>
            </a:r>
            <a:r>
              <a:rPr lang="es-ES" dirty="0" smtClean="0"/>
              <a:t>a </a:t>
            </a:r>
            <a:r>
              <a:rPr lang="es-ES" dirty="0"/>
              <a:t>figura (b) representa un resultado exacto y </a:t>
            </a:r>
            <a:r>
              <a:rPr lang="es-ES" dirty="0" smtClean="0"/>
              <a:t>preciso.</a:t>
            </a:r>
          </a:p>
          <a:p>
            <a:r>
              <a:rPr lang="es-ES" dirty="0" smtClean="0"/>
              <a:t>La </a:t>
            </a:r>
            <a:r>
              <a:rPr lang="es-ES" dirty="0"/>
              <a:t>(C) es preciso, pero no </a:t>
            </a:r>
            <a:r>
              <a:rPr lang="es-ES" dirty="0" smtClean="0"/>
              <a:t>exacto.</a:t>
            </a:r>
          </a:p>
          <a:p>
            <a:r>
              <a:rPr lang="es-ES" dirty="0" smtClean="0"/>
              <a:t>(a</a:t>
            </a:r>
            <a:r>
              <a:rPr lang="es-ES" dirty="0"/>
              <a:t>) no es ni una cosa ni la otra.</a:t>
            </a:r>
            <a:endParaRPr lang="es-CL" dirty="0"/>
          </a:p>
        </p:txBody>
      </p:sp>
    </p:spTree>
    <p:extLst>
      <p:ext uri="{BB962C8B-B14F-4D97-AF65-F5344CB8AC3E}">
        <p14:creationId xmlns:p14="http://schemas.microsoft.com/office/powerpoint/2010/main" val="21858158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Sensibilidad y Especificidad</a:t>
            </a:r>
          </a:p>
        </p:txBody>
      </p:sp>
      <p:sp>
        <p:nvSpPr>
          <p:cNvPr id="3" name="Marcador de contenido 2"/>
          <p:cNvSpPr>
            <a:spLocks noGrp="1"/>
          </p:cNvSpPr>
          <p:nvPr>
            <p:ph idx="1"/>
          </p:nvPr>
        </p:nvSpPr>
        <p:spPr/>
        <p:txBody>
          <a:bodyPr/>
          <a:lstStyle/>
          <a:p>
            <a:r>
              <a:rPr lang="es-ES" dirty="0"/>
              <a:t>La sensibilidad y la especificidad son dos valores que nos indican la capacidad de nuestro estimador para discriminar los casos positivos, de los </a:t>
            </a:r>
            <a:r>
              <a:rPr lang="es-ES" dirty="0" smtClean="0"/>
              <a:t>negativos.</a:t>
            </a:r>
          </a:p>
          <a:p>
            <a:r>
              <a:rPr lang="es-ES" dirty="0" smtClean="0"/>
              <a:t>La </a:t>
            </a:r>
            <a:r>
              <a:rPr lang="es-ES" dirty="0"/>
              <a:t>sensibilidad es la fracción de verdaderos positivos, mientras que la </a:t>
            </a:r>
            <a:r>
              <a:rPr lang="es-ES" dirty="0" err="1"/>
              <a:t>especifidad</a:t>
            </a:r>
            <a:r>
              <a:rPr lang="es-ES" dirty="0"/>
              <a:t>, es la fracción de verdaderos negativos.</a:t>
            </a:r>
            <a:endParaRPr lang="es-CL" dirty="0"/>
          </a:p>
        </p:txBody>
      </p:sp>
    </p:spTree>
    <p:extLst>
      <p:ext uri="{BB962C8B-B14F-4D97-AF65-F5344CB8AC3E}">
        <p14:creationId xmlns:p14="http://schemas.microsoft.com/office/powerpoint/2010/main" val="42115449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Sensibilidad y Especificidad</a:t>
            </a:r>
          </a:p>
        </p:txBody>
      </p:sp>
      <p:sp>
        <p:nvSpPr>
          <p:cNvPr id="3" name="Marcador de contenido 2"/>
          <p:cNvSpPr>
            <a:spLocks noGrp="1"/>
          </p:cNvSpPr>
          <p:nvPr>
            <p:ph sz="half" idx="1"/>
          </p:nvPr>
        </p:nvSpPr>
        <p:spPr/>
        <p:txBody>
          <a:bodyPr/>
          <a:lstStyle/>
          <a:p>
            <a:r>
              <a:rPr lang="es-ES" b="1" dirty="0" smtClean="0"/>
              <a:t>Sensibilidad</a:t>
            </a:r>
            <a:r>
              <a:rPr lang="es-ES" dirty="0" smtClean="0"/>
              <a:t> o “</a:t>
            </a:r>
            <a:r>
              <a:rPr lang="es-ES" b="1" i="1" dirty="0" err="1" smtClean="0"/>
              <a:t>Recall</a:t>
            </a:r>
            <a:r>
              <a:rPr lang="es-ES" dirty="0" smtClean="0"/>
              <a:t>”, </a:t>
            </a:r>
            <a:r>
              <a:rPr lang="es-ES" dirty="0"/>
              <a:t>también se conoce como Tasa de Verdaderos Positivos (</a:t>
            </a:r>
            <a:r>
              <a:rPr lang="es-ES" b="1" i="1" dirty="0"/>
              <a:t>True Positive </a:t>
            </a:r>
            <a:r>
              <a:rPr lang="es-ES" b="1" i="1" dirty="0" err="1" smtClean="0"/>
              <a:t>Rate</a:t>
            </a:r>
            <a:r>
              <a:rPr lang="es-ES" b="1" i="1" dirty="0" smtClean="0"/>
              <a:t>, TP</a:t>
            </a:r>
            <a:r>
              <a:rPr lang="es-ES" dirty="0" smtClean="0"/>
              <a:t>).</a:t>
            </a:r>
          </a:p>
          <a:p>
            <a:r>
              <a:rPr lang="es-ES" dirty="0" smtClean="0"/>
              <a:t>Es </a:t>
            </a:r>
            <a:r>
              <a:rPr lang="es-ES" dirty="0"/>
              <a:t>la proporción de casos positivos </a:t>
            </a:r>
            <a:r>
              <a:rPr lang="es-ES" dirty="0" smtClean="0"/>
              <a:t>(</a:t>
            </a:r>
            <a:r>
              <a:rPr lang="es-ES" dirty="0" err="1" smtClean="0"/>
              <a:t>Ej</a:t>
            </a:r>
            <a:r>
              <a:rPr lang="es-ES" dirty="0" smtClean="0"/>
              <a:t>: hongos venenosos</a:t>
            </a:r>
            <a:r>
              <a:rPr lang="es-ES" dirty="0"/>
              <a:t>) que fueron correctamente identificadas por el algoritmo.</a:t>
            </a:r>
            <a:endParaRPr lang="es-CL" dirty="0"/>
          </a:p>
        </p:txBody>
      </p:sp>
      <p:pic>
        <p:nvPicPr>
          <p:cNvPr id="5" name="Marcador de contenido 4"/>
          <p:cNvPicPr>
            <a:picLocks noGrp="1" noChangeAspect="1"/>
          </p:cNvPicPr>
          <p:nvPr>
            <p:ph sz="half" idx="2"/>
          </p:nvPr>
        </p:nvPicPr>
        <p:blipFill>
          <a:blip r:embed="rId2"/>
          <a:stretch>
            <a:fillRect/>
          </a:stretch>
        </p:blipFill>
        <p:spPr>
          <a:xfrm>
            <a:off x="6923949" y="2794715"/>
            <a:ext cx="3376202" cy="1510406"/>
          </a:xfrm>
          <a:prstGeom prst="rect">
            <a:avLst/>
          </a:prstGeom>
        </p:spPr>
      </p:pic>
    </p:spTree>
    <p:extLst>
      <p:ext uri="{BB962C8B-B14F-4D97-AF65-F5344CB8AC3E}">
        <p14:creationId xmlns:p14="http://schemas.microsoft.com/office/powerpoint/2010/main" val="34181813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Sensibilidad y Especificidad</a:t>
            </a:r>
          </a:p>
        </p:txBody>
      </p:sp>
      <p:sp>
        <p:nvSpPr>
          <p:cNvPr id="3" name="Marcador de contenido 2"/>
          <p:cNvSpPr>
            <a:spLocks noGrp="1"/>
          </p:cNvSpPr>
          <p:nvPr>
            <p:ph sz="half" idx="1"/>
          </p:nvPr>
        </p:nvSpPr>
        <p:spPr/>
        <p:txBody>
          <a:bodyPr/>
          <a:lstStyle/>
          <a:p>
            <a:r>
              <a:rPr lang="es-ES" b="1" dirty="0"/>
              <a:t>Especificidad </a:t>
            </a:r>
            <a:r>
              <a:rPr lang="es-ES" b="1" dirty="0" smtClean="0"/>
              <a:t>o </a:t>
            </a:r>
            <a:r>
              <a:rPr lang="es-ES" b="1" i="1" dirty="0" err="1" smtClean="0"/>
              <a:t>Specificity</a:t>
            </a:r>
            <a:r>
              <a:rPr lang="es-ES" b="1" dirty="0" smtClean="0"/>
              <a:t> </a:t>
            </a:r>
            <a:r>
              <a:rPr lang="es-ES" dirty="0" smtClean="0"/>
              <a:t>, es </a:t>
            </a:r>
            <a:r>
              <a:rPr lang="es-ES" dirty="0"/>
              <a:t>la Tasa de Verdaderos </a:t>
            </a:r>
            <a:r>
              <a:rPr lang="es-ES" dirty="0" smtClean="0"/>
              <a:t>Negativos</a:t>
            </a:r>
            <a:r>
              <a:rPr lang="es-ES" dirty="0"/>
              <a:t> </a:t>
            </a:r>
            <a:r>
              <a:rPr lang="es-ES" dirty="0" smtClean="0"/>
              <a:t>(</a:t>
            </a:r>
            <a:r>
              <a:rPr lang="es-ES" b="1" i="1" dirty="0" smtClean="0"/>
              <a:t>true </a:t>
            </a:r>
            <a:r>
              <a:rPr lang="es-ES" b="1" i="1" dirty="0" err="1"/>
              <a:t>negative</a:t>
            </a:r>
            <a:r>
              <a:rPr lang="es-ES" b="1" i="1" dirty="0"/>
              <a:t> </a:t>
            </a:r>
            <a:r>
              <a:rPr lang="es-ES" b="1" i="1" dirty="0" err="1" smtClean="0"/>
              <a:t>rate</a:t>
            </a:r>
            <a:r>
              <a:rPr lang="es-ES" b="1" i="1" dirty="0" smtClean="0"/>
              <a:t> TN</a:t>
            </a:r>
            <a:r>
              <a:rPr lang="es-ES" dirty="0" smtClean="0"/>
              <a:t>).</a:t>
            </a:r>
          </a:p>
          <a:p>
            <a:r>
              <a:rPr lang="es-ES" dirty="0" smtClean="0"/>
              <a:t>Se </a:t>
            </a:r>
            <a:r>
              <a:rPr lang="es-ES" dirty="0"/>
              <a:t>trata de los casos negativos que el algoritmo ha clasificado correctamente.</a:t>
            </a:r>
            <a:endParaRPr lang="es-CL" dirty="0"/>
          </a:p>
        </p:txBody>
      </p:sp>
      <p:pic>
        <p:nvPicPr>
          <p:cNvPr id="6" name="Marcador de contenido 5"/>
          <p:cNvPicPr>
            <a:picLocks noGrp="1" noChangeAspect="1"/>
          </p:cNvPicPr>
          <p:nvPr>
            <p:ph sz="half" idx="2"/>
          </p:nvPr>
        </p:nvPicPr>
        <p:blipFill>
          <a:blip r:embed="rId2"/>
          <a:stretch>
            <a:fillRect/>
          </a:stretch>
        </p:blipFill>
        <p:spPr>
          <a:xfrm>
            <a:off x="7163407" y="2883488"/>
            <a:ext cx="2887427" cy="1274968"/>
          </a:xfrm>
          <a:prstGeom prst="rect">
            <a:avLst/>
          </a:prstGeom>
        </p:spPr>
      </p:pic>
    </p:spTree>
    <p:extLst>
      <p:ext uri="{BB962C8B-B14F-4D97-AF65-F5344CB8AC3E}">
        <p14:creationId xmlns:p14="http://schemas.microsoft.com/office/powerpoint/2010/main" val="2190645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Machine </a:t>
            </a:r>
            <a:r>
              <a:rPr lang="es-CL" dirty="0" err="1" smtClean="0"/>
              <a:t>Learning</a:t>
            </a:r>
            <a:endParaRPr lang="es-CL" dirty="0"/>
          </a:p>
        </p:txBody>
      </p:sp>
      <p:sp>
        <p:nvSpPr>
          <p:cNvPr id="3" name="Marcador de contenido 2"/>
          <p:cNvSpPr>
            <a:spLocks noGrp="1"/>
          </p:cNvSpPr>
          <p:nvPr>
            <p:ph idx="1"/>
          </p:nvPr>
        </p:nvSpPr>
        <p:spPr/>
        <p:txBody>
          <a:bodyPr/>
          <a:lstStyle/>
          <a:p>
            <a:r>
              <a:rPr lang="es-ES" i="1" dirty="0" smtClean="0"/>
              <a:t>Machine </a:t>
            </a:r>
            <a:r>
              <a:rPr lang="es-ES" i="1" dirty="0" err="1"/>
              <a:t>learning</a:t>
            </a:r>
            <a:r>
              <a:rPr lang="es-ES" dirty="0"/>
              <a:t>, conocido en español como aprendizaje automático o aprendizaje de máquina, nació como una idea ambiciosa de la </a:t>
            </a:r>
            <a:r>
              <a:rPr lang="es-ES" b="1" dirty="0"/>
              <a:t>IA</a:t>
            </a:r>
            <a:r>
              <a:rPr lang="es-ES" dirty="0"/>
              <a:t> en la década de los 60. </a:t>
            </a:r>
            <a:endParaRPr lang="es-ES" dirty="0" smtClean="0"/>
          </a:p>
          <a:p>
            <a:r>
              <a:rPr lang="es-ES" dirty="0" smtClean="0"/>
              <a:t>Lo </a:t>
            </a:r>
            <a:r>
              <a:rPr lang="es-ES" dirty="0"/>
              <a:t>que esta rama pretendía estudiar era el reconocimiento de patrones (en los procesos de ingeniería, matemáticas, computación, etc.) y el aprendizaje por parte de las </a:t>
            </a:r>
            <a:r>
              <a:rPr lang="es-ES" dirty="0" smtClean="0"/>
              <a:t>computadoras.</a:t>
            </a:r>
            <a:endParaRPr lang="es-CL" dirty="0"/>
          </a:p>
        </p:txBody>
      </p:sp>
    </p:spTree>
    <p:extLst>
      <p:ext uri="{BB962C8B-B14F-4D97-AF65-F5344CB8AC3E}">
        <p14:creationId xmlns:p14="http://schemas.microsoft.com/office/powerpoint/2010/main" val="40928992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Sensibilidad y Especificidad</a:t>
            </a:r>
          </a:p>
        </p:txBody>
      </p:sp>
      <p:sp>
        <p:nvSpPr>
          <p:cNvPr id="3" name="Marcador de contenido 2"/>
          <p:cNvSpPr>
            <a:spLocks noGrp="1"/>
          </p:cNvSpPr>
          <p:nvPr>
            <p:ph idx="1"/>
          </p:nvPr>
        </p:nvSpPr>
        <p:spPr/>
        <p:txBody>
          <a:bodyPr/>
          <a:lstStyle/>
          <a:p>
            <a:r>
              <a:rPr lang="es-ES" dirty="0"/>
              <a:t>La exactitud y la sensibilidad nos están indicando la relevancia de los </a:t>
            </a:r>
            <a:r>
              <a:rPr lang="es-ES" dirty="0" smtClean="0"/>
              <a:t>resultados.</a:t>
            </a:r>
          </a:p>
          <a:p>
            <a:r>
              <a:rPr lang="es-ES" dirty="0" smtClean="0"/>
              <a:t>Por </a:t>
            </a:r>
            <a:r>
              <a:rPr lang="es-ES" dirty="0"/>
              <a:t>ejemplo, un algoritmo muy exacto, (P alto) nos dará muchos más resultados relevantes que irrelevantes, mientras que un algoritmo muy </a:t>
            </a:r>
            <a:r>
              <a:rPr lang="es-ES" dirty="0" smtClean="0"/>
              <a:t>específico </a:t>
            </a:r>
            <a:r>
              <a:rPr lang="es-ES" dirty="0"/>
              <a:t>(TP alto), será el que detecte la mayoría de resultados de </a:t>
            </a:r>
            <a:r>
              <a:rPr lang="es-ES" dirty="0" smtClean="0"/>
              <a:t>interés.</a:t>
            </a:r>
            <a:endParaRPr lang="es-CL" dirty="0"/>
          </a:p>
        </p:txBody>
      </p:sp>
    </p:spTree>
    <p:extLst>
      <p:ext uri="{BB962C8B-B14F-4D97-AF65-F5344CB8AC3E}">
        <p14:creationId xmlns:p14="http://schemas.microsoft.com/office/powerpoint/2010/main" val="3105709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Sensibilidad y Especificidad</a:t>
            </a:r>
          </a:p>
        </p:txBody>
      </p:sp>
      <p:sp>
        <p:nvSpPr>
          <p:cNvPr id="3" name="Marcador de contenido 2"/>
          <p:cNvSpPr>
            <a:spLocks noGrp="1"/>
          </p:cNvSpPr>
          <p:nvPr>
            <p:ph idx="1"/>
          </p:nvPr>
        </p:nvSpPr>
        <p:spPr/>
        <p:txBody>
          <a:bodyPr/>
          <a:lstStyle/>
          <a:p>
            <a:r>
              <a:rPr lang="es-ES" dirty="0"/>
              <a:t>La conveniencia de usar una métrica otra como medida del estimador dependerá de cada caso en particular </a:t>
            </a:r>
            <a:r>
              <a:rPr lang="es-ES" dirty="0" smtClean="0"/>
              <a:t>y </a:t>
            </a:r>
            <a:r>
              <a:rPr lang="es-ES" dirty="0"/>
              <a:t>en concreto, del “</a:t>
            </a:r>
            <a:r>
              <a:rPr lang="es-ES" dirty="0" smtClean="0"/>
              <a:t>costo” </a:t>
            </a:r>
            <a:r>
              <a:rPr lang="es-ES" dirty="0"/>
              <a:t>asociado a cada error de clasificación del </a:t>
            </a:r>
            <a:r>
              <a:rPr lang="es-ES" dirty="0" smtClean="0"/>
              <a:t>algoritmo.</a:t>
            </a:r>
          </a:p>
          <a:p>
            <a:r>
              <a:rPr lang="es-ES" dirty="0" smtClean="0"/>
              <a:t>Por </a:t>
            </a:r>
            <a:r>
              <a:rPr lang="es-ES" dirty="0"/>
              <a:t>ejemplo, en ejemplo de </a:t>
            </a:r>
            <a:r>
              <a:rPr lang="es-ES" dirty="0" smtClean="0"/>
              <a:t>los hongos, </a:t>
            </a:r>
            <a:r>
              <a:rPr lang="es-ES" dirty="0"/>
              <a:t>es más importante que la fracción de verdaderos positivos sea alta, es decir que el algoritmo sea muy sensible y haya un mayor número de setas venenosas detectadas </a:t>
            </a:r>
            <a:r>
              <a:rPr lang="es-ES" dirty="0" smtClean="0"/>
              <a:t>correctamente.</a:t>
            </a:r>
          </a:p>
          <a:p>
            <a:r>
              <a:rPr lang="es-ES" dirty="0" smtClean="0"/>
              <a:t>El costo </a:t>
            </a:r>
            <a:r>
              <a:rPr lang="es-ES" dirty="0"/>
              <a:t>de un falso negativo, es decir, </a:t>
            </a:r>
            <a:r>
              <a:rPr lang="es-ES" dirty="0" smtClean="0"/>
              <a:t>un hongo venenoso dada </a:t>
            </a:r>
            <a:r>
              <a:rPr lang="es-ES" dirty="0"/>
              <a:t>por comestible, podría ser </a:t>
            </a:r>
            <a:r>
              <a:rPr lang="es-ES" dirty="0" smtClean="0"/>
              <a:t>dramático.</a:t>
            </a:r>
          </a:p>
          <a:p>
            <a:r>
              <a:rPr lang="es-ES" dirty="0" smtClean="0"/>
              <a:t>En </a:t>
            </a:r>
            <a:r>
              <a:rPr lang="es-ES" dirty="0"/>
              <a:t>otros casos, es más interesante priorizar la especificidad sobre la sensibilidad.</a:t>
            </a:r>
            <a:endParaRPr lang="es-CL" dirty="0"/>
          </a:p>
        </p:txBody>
      </p:sp>
    </p:spTree>
    <p:extLst>
      <p:ext uri="{BB962C8B-B14F-4D97-AF65-F5344CB8AC3E}">
        <p14:creationId xmlns:p14="http://schemas.microsoft.com/office/powerpoint/2010/main" val="22625597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L" dirty="0" smtClean="0"/>
              <a:t>Tensor </a:t>
            </a:r>
            <a:r>
              <a:rPr lang="es-CL" dirty="0" err="1" smtClean="0"/>
              <a:t>Flow</a:t>
            </a:r>
            <a:r>
              <a:rPr lang="es-CL" dirty="0" smtClean="0"/>
              <a:t>	</a:t>
            </a:r>
            <a:endParaRPr lang="es-CL" dirty="0"/>
          </a:p>
        </p:txBody>
      </p:sp>
      <p:sp>
        <p:nvSpPr>
          <p:cNvPr id="5" name="Marcador de texto 4"/>
          <p:cNvSpPr>
            <a:spLocks noGrp="1"/>
          </p:cNvSpPr>
          <p:nvPr>
            <p:ph type="body" idx="1"/>
          </p:nvPr>
        </p:nvSpPr>
        <p:spPr/>
        <p:txBody>
          <a:bodyPr/>
          <a:lstStyle/>
          <a:p>
            <a:r>
              <a:rPr lang="es-CL" dirty="0" smtClean="0"/>
              <a:t>Ahora sí a practicar con tecnología</a:t>
            </a:r>
            <a:endParaRPr lang="es-CL" dirty="0"/>
          </a:p>
        </p:txBody>
      </p:sp>
    </p:spTree>
    <p:extLst>
      <p:ext uri="{BB962C8B-B14F-4D97-AF65-F5344CB8AC3E}">
        <p14:creationId xmlns:p14="http://schemas.microsoft.com/office/powerpoint/2010/main" val="37473357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Tensor </a:t>
            </a:r>
            <a:r>
              <a:rPr lang="es-CL" dirty="0" err="1" smtClean="0"/>
              <a:t>flow</a:t>
            </a:r>
            <a:endParaRPr lang="es-CL" dirty="0"/>
          </a:p>
        </p:txBody>
      </p:sp>
      <p:sp>
        <p:nvSpPr>
          <p:cNvPr id="3" name="Marcador de contenido 2"/>
          <p:cNvSpPr>
            <a:spLocks noGrp="1"/>
          </p:cNvSpPr>
          <p:nvPr>
            <p:ph idx="1"/>
          </p:nvPr>
        </p:nvSpPr>
        <p:spPr/>
        <p:txBody>
          <a:bodyPr/>
          <a:lstStyle/>
          <a:p>
            <a:r>
              <a:rPr lang="es-ES" b="1" i="1" dirty="0" err="1"/>
              <a:t>TensorFlow</a:t>
            </a:r>
            <a:r>
              <a:rPr lang="es-ES" dirty="0"/>
              <a:t> es una herramienta de </a:t>
            </a:r>
            <a:r>
              <a:rPr lang="es-ES" i="1" dirty="0"/>
              <a:t>machine </a:t>
            </a:r>
            <a:r>
              <a:rPr lang="es-ES" i="1" dirty="0" err="1" smtClean="0"/>
              <a:t>learning</a:t>
            </a:r>
            <a:r>
              <a:rPr lang="es-ES" dirty="0" smtClean="0"/>
              <a:t>.</a:t>
            </a:r>
          </a:p>
          <a:p>
            <a:r>
              <a:rPr lang="es-ES" dirty="0" smtClean="0"/>
              <a:t>Es popular debido a </a:t>
            </a:r>
            <a:r>
              <a:rPr lang="es-ES" dirty="0"/>
              <a:t>su eficiencia con redes neuronales de aprendizaje profundo pero </a:t>
            </a:r>
            <a:r>
              <a:rPr lang="es-ES" dirty="0" smtClean="0"/>
              <a:t>que permite </a:t>
            </a:r>
            <a:r>
              <a:rPr lang="es-ES" dirty="0"/>
              <a:t>la ejecución de procesos distribuidos que no tengan nada que ver con redes neuronales. </a:t>
            </a:r>
            <a:endParaRPr lang="es-CL" dirty="0"/>
          </a:p>
        </p:txBody>
      </p:sp>
    </p:spTree>
    <p:extLst>
      <p:ext uri="{BB962C8B-B14F-4D97-AF65-F5344CB8AC3E}">
        <p14:creationId xmlns:p14="http://schemas.microsoft.com/office/powerpoint/2010/main" val="5696483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Tensor </a:t>
            </a:r>
            <a:r>
              <a:rPr lang="es-CL" dirty="0" err="1" smtClean="0"/>
              <a:t>Flow</a:t>
            </a:r>
            <a:endParaRPr lang="es-CL" dirty="0"/>
          </a:p>
        </p:txBody>
      </p:sp>
      <p:sp>
        <p:nvSpPr>
          <p:cNvPr id="3" name="Marcador de contenido 2"/>
          <p:cNvSpPr>
            <a:spLocks noGrp="1"/>
          </p:cNvSpPr>
          <p:nvPr>
            <p:ph idx="1"/>
          </p:nvPr>
        </p:nvSpPr>
        <p:spPr/>
        <p:txBody>
          <a:bodyPr>
            <a:normAutofit fontScale="92500" lnSpcReduction="10000"/>
          </a:bodyPr>
          <a:lstStyle/>
          <a:p>
            <a:r>
              <a:rPr lang="es-ES" dirty="0" smtClean="0"/>
              <a:t>Es capaza </a:t>
            </a:r>
            <a:r>
              <a:rPr lang="es-ES" dirty="0"/>
              <a:t>de construir y entrenar redes neuronales para detectar correlaciones y descifrar </a:t>
            </a:r>
            <a:r>
              <a:rPr lang="es-ES" dirty="0" smtClean="0"/>
              <a:t>patrones análogos </a:t>
            </a:r>
            <a:r>
              <a:rPr lang="es-ES" dirty="0"/>
              <a:t>al aprendizaje y razonamiento usados por los humanos.</a:t>
            </a:r>
            <a:r>
              <a:rPr lang="es-ES" dirty="0" smtClean="0"/>
              <a:t>​</a:t>
            </a:r>
          </a:p>
          <a:p>
            <a:r>
              <a:rPr lang="es-ES" dirty="0" smtClean="0"/>
              <a:t>Actualmente </a:t>
            </a:r>
            <a:r>
              <a:rPr lang="es-ES" dirty="0"/>
              <a:t>se utiliza </a:t>
            </a:r>
            <a:r>
              <a:rPr lang="es-ES" dirty="0" err="1"/>
              <a:t>Tensorflow</a:t>
            </a:r>
            <a:r>
              <a:rPr lang="es-ES" dirty="0"/>
              <a:t> </a:t>
            </a:r>
            <a:r>
              <a:rPr lang="es-ES" dirty="0" smtClean="0"/>
              <a:t>en </a:t>
            </a:r>
            <a:r>
              <a:rPr lang="es-ES" dirty="0"/>
              <a:t>la </a:t>
            </a:r>
            <a:r>
              <a:rPr lang="es-ES" dirty="0" smtClean="0"/>
              <a:t>investigación y producción </a:t>
            </a:r>
            <a:r>
              <a:rPr lang="es-ES" dirty="0"/>
              <a:t>de productos de Google, </a:t>
            </a:r>
            <a:r>
              <a:rPr lang="es-ES" dirty="0" smtClean="0"/>
              <a:t>remplazando a </a:t>
            </a:r>
            <a:r>
              <a:rPr lang="es-ES" dirty="0" err="1" smtClean="0"/>
              <a:t>DistBelief</a:t>
            </a:r>
            <a:r>
              <a:rPr lang="es-ES" dirty="0" smtClean="0"/>
              <a:t>.</a:t>
            </a:r>
            <a:endParaRPr lang="es-ES" dirty="0"/>
          </a:p>
          <a:p>
            <a:r>
              <a:rPr lang="es-ES" dirty="0" err="1"/>
              <a:t>TensorFlow</a:t>
            </a:r>
            <a:r>
              <a:rPr lang="es-ES" dirty="0"/>
              <a:t> es el sistema de aprendizaje automático de segunda generación de Google </a:t>
            </a:r>
            <a:r>
              <a:rPr lang="es-ES" dirty="0" err="1"/>
              <a:t>Brain</a:t>
            </a:r>
            <a:r>
              <a:rPr lang="es-ES" dirty="0"/>
              <a:t>, liberado como software de código abierto el 9 de noviembre del </a:t>
            </a:r>
            <a:r>
              <a:rPr lang="es-ES" dirty="0" smtClean="0"/>
              <a:t>2015.</a:t>
            </a:r>
          </a:p>
          <a:p>
            <a:r>
              <a:rPr lang="es-ES" dirty="0" smtClean="0"/>
              <a:t>Mientras </a:t>
            </a:r>
            <a:r>
              <a:rPr lang="es-ES" dirty="0"/>
              <a:t>la implementación de referencia se ejecuta en dispositivos aislados, </a:t>
            </a:r>
            <a:r>
              <a:rPr lang="es-ES" dirty="0" err="1"/>
              <a:t>TensorFlow</a:t>
            </a:r>
            <a:r>
              <a:rPr lang="es-ES" dirty="0"/>
              <a:t> puede correr en múltiple </a:t>
            </a:r>
            <a:r>
              <a:rPr lang="es-ES" dirty="0" err="1"/>
              <a:t>CPUs</a:t>
            </a:r>
            <a:r>
              <a:rPr lang="es-ES" dirty="0"/>
              <a:t> y </a:t>
            </a:r>
            <a:r>
              <a:rPr lang="es-ES" dirty="0" err="1"/>
              <a:t>GPUs</a:t>
            </a:r>
            <a:r>
              <a:rPr lang="es-ES" dirty="0"/>
              <a:t> (con extensiones opcionales de CUDA para informática de propósito general en unidades de procesamiento gráfico). </a:t>
            </a:r>
            <a:r>
              <a:rPr lang="es-ES" dirty="0" err="1"/>
              <a:t>TensorFlow</a:t>
            </a:r>
            <a:r>
              <a:rPr lang="es-ES" dirty="0"/>
              <a:t> está disponible en Linux de 64 bits, </a:t>
            </a:r>
            <a:r>
              <a:rPr lang="es-ES" dirty="0" err="1"/>
              <a:t>macOS</a:t>
            </a:r>
            <a:r>
              <a:rPr lang="es-ES" dirty="0"/>
              <a:t>, y plataformas móviles que incluyen Android e iOS.</a:t>
            </a:r>
            <a:endParaRPr lang="es-CL" dirty="0"/>
          </a:p>
        </p:txBody>
      </p:sp>
    </p:spTree>
    <p:extLst>
      <p:ext uri="{BB962C8B-B14F-4D97-AF65-F5344CB8AC3E}">
        <p14:creationId xmlns:p14="http://schemas.microsoft.com/office/powerpoint/2010/main" val="27571006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Tensor </a:t>
            </a:r>
            <a:r>
              <a:rPr lang="es-CL" dirty="0" err="1" smtClean="0"/>
              <a:t>flow</a:t>
            </a:r>
            <a:endParaRPr lang="es-CL" dirty="0"/>
          </a:p>
        </p:txBody>
      </p:sp>
      <p:pic>
        <p:nvPicPr>
          <p:cNvPr id="4" name="Marcador de contenido 3"/>
          <p:cNvPicPr>
            <a:picLocks noGrp="1" noChangeAspect="1"/>
          </p:cNvPicPr>
          <p:nvPr>
            <p:ph idx="1"/>
          </p:nvPr>
        </p:nvPicPr>
        <p:blipFill>
          <a:blip r:embed="rId2"/>
          <a:stretch>
            <a:fillRect/>
          </a:stretch>
        </p:blipFill>
        <p:spPr>
          <a:xfrm>
            <a:off x="1103313" y="2188961"/>
            <a:ext cx="8947150" cy="3923115"/>
          </a:xfrm>
          <a:prstGeom prst="rect">
            <a:avLst/>
          </a:prstGeom>
        </p:spPr>
      </p:pic>
    </p:spTree>
    <p:extLst>
      <p:ext uri="{BB962C8B-B14F-4D97-AF65-F5344CB8AC3E}">
        <p14:creationId xmlns:p14="http://schemas.microsoft.com/office/powerpoint/2010/main" val="18408690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Tensor </a:t>
            </a:r>
            <a:r>
              <a:rPr lang="es-CL" dirty="0" err="1" smtClean="0"/>
              <a:t>flow</a:t>
            </a:r>
            <a:endParaRPr lang="es-CL" dirty="0"/>
          </a:p>
        </p:txBody>
      </p:sp>
      <p:sp>
        <p:nvSpPr>
          <p:cNvPr id="3" name="Marcador de contenido 2"/>
          <p:cNvSpPr>
            <a:spLocks noGrp="1"/>
          </p:cNvSpPr>
          <p:nvPr>
            <p:ph idx="1"/>
          </p:nvPr>
        </p:nvSpPr>
        <p:spPr/>
        <p:txBody>
          <a:bodyPr/>
          <a:lstStyle/>
          <a:p>
            <a:r>
              <a:rPr lang="es-ES" dirty="0"/>
              <a:t>Los cómputos de </a:t>
            </a:r>
            <a:r>
              <a:rPr lang="es-ES" dirty="0" err="1"/>
              <a:t>TensorFlow</a:t>
            </a:r>
            <a:r>
              <a:rPr lang="es-ES" dirty="0"/>
              <a:t> están expresados como </a:t>
            </a:r>
            <a:r>
              <a:rPr lang="es-ES" dirty="0" err="1"/>
              <a:t>stateful</a:t>
            </a:r>
            <a:r>
              <a:rPr lang="es-ES" dirty="0"/>
              <a:t> </a:t>
            </a:r>
            <a:r>
              <a:rPr lang="es-ES" dirty="0" err="1"/>
              <a:t>dataflow</a:t>
            </a:r>
            <a:r>
              <a:rPr lang="es-ES" dirty="0"/>
              <a:t> </a:t>
            </a:r>
            <a:r>
              <a:rPr lang="es-ES" dirty="0" err="1" smtClean="0"/>
              <a:t>graphs</a:t>
            </a:r>
            <a:r>
              <a:rPr lang="es-ES" dirty="0" smtClean="0"/>
              <a:t>.</a:t>
            </a:r>
          </a:p>
          <a:p>
            <a:r>
              <a:rPr lang="es-ES" dirty="0" smtClean="0"/>
              <a:t>El </a:t>
            </a:r>
            <a:r>
              <a:rPr lang="es-ES" dirty="0"/>
              <a:t>nombre </a:t>
            </a:r>
            <a:r>
              <a:rPr lang="es-ES" dirty="0" err="1"/>
              <a:t>TensorFlow</a:t>
            </a:r>
            <a:r>
              <a:rPr lang="es-ES" dirty="0"/>
              <a:t> deriva de las operaciones que las redes neuronales realizan sobre </a:t>
            </a:r>
            <a:r>
              <a:rPr lang="es-ES" dirty="0" err="1"/>
              <a:t>arrays</a:t>
            </a:r>
            <a:r>
              <a:rPr lang="es-ES" dirty="0"/>
              <a:t> multidimensionales de </a:t>
            </a:r>
            <a:r>
              <a:rPr lang="es-ES" dirty="0" smtClean="0"/>
              <a:t>datos.</a:t>
            </a:r>
          </a:p>
          <a:p>
            <a:r>
              <a:rPr lang="es-ES" dirty="0" smtClean="0"/>
              <a:t>Estos </a:t>
            </a:r>
            <a:r>
              <a:rPr lang="es-ES" dirty="0" err="1"/>
              <a:t>arrays</a:t>
            </a:r>
            <a:r>
              <a:rPr lang="es-ES" dirty="0"/>
              <a:t> multidimensionales son referidos como "</a:t>
            </a:r>
            <a:r>
              <a:rPr lang="es-ES" dirty="0" smtClean="0"/>
              <a:t>tensores“.</a:t>
            </a:r>
            <a:endParaRPr lang="es-CL" dirty="0"/>
          </a:p>
        </p:txBody>
      </p:sp>
    </p:spTree>
    <p:extLst>
      <p:ext uri="{BB962C8B-B14F-4D97-AF65-F5344CB8AC3E}">
        <p14:creationId xmlns:p14="http://schemas.microsoft.com/office/powerpoint/2010/main" val="2569174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Tensor </a:t>
            </a:r>
            <a:r>
              <a:rPr lang="es-CL" dirty="0" err="1" smtClean="0"/>
              <a:t>Flow</a:t>
            </a:r>
            <a:endParaRPr lang="es-CL" dirty="0"/>
          </a:p>
        </p:txBody>
      </p:sp>
      <p:sp>
        <p:nvSpPr>
          <p:cNvPr id="3" name="Marcador de contenido 2"/>
          <p:cNvSpPr>
            <a:spLocks noGrp="1"/>
          </p:cNvSpPr>
          <p:nvPr>
            <p:ph idx="1"/>
          </p:nvPr>
        </p:nvSpPr>
        <p:spPr/>
        <p:txBody>
          <a:bodyPr/>
          <a:lstStyle/>
          <a:p>
            <a:r>
              <a:rPr lang="es-CL" dirty="0"/>
              <a:t>https://playground.tensorflow.org</a:t>
            </a:r>
            <a:r>
              <a:rPr lang="es-CL" dirty="0" smtClean="0"/>
              <a:t>/</a:t>
            </a:r>
          </a:p>
          <a:p>
            <a:r>
              <a:rPr lang="es-CL" dirty="0" smtClean="0"/>
              <a:t>Vamos a revisar el </a:t>
            </a:r>
            <a:r>
              <a:rPr lang="es-CL" dirty="0" err="1" smtClean="0"/>
              <a:t>playground</a:t>
            </a:r>
            <a:endParaRPr lang="es-CL" dirty="0"/>
          </a:p>
        </p:txBody>
      </p:sp>
    </p:spTree>
    <p:extLst>
      <p:ext uri="{BB962C8B-B14F-4D97-AF65-F5344CB8AC3E}">
        <p14:creationId xmlns:p14="http://schemas.microsoft.com/office/powerpoint/2010/main" val="35036128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Tensor </a:t>
            </a:r>
            <a:r>
              <a:rPr lang="es-CL" dirty="0" err="1" smtClean="0"/>
              <a:t>Flow</a:t>
            </a:r>
            <a:endParaRPr lang="es-CL" dirty="0"/>
          </a:p>
        </p:txBody>
      </p:sp>
      <p:sp>
        <p:nvSpPr>
          <p:cNvPr id="3" name="Marcador de contenido 2"/>
          <p:cNvSpPr>
            <a:spLocks noGrp="1"/>
          </p:cNvSpPr>
          <p:nvPr>
            <p:ph idx="1"/>
          </p:nvPr>
        </p:nvSpPr>
        <p:spPr/>
        <p:txBody>
          <a:bodyPr/>
          <a:lstStyle/>
          <a:p>
            <a:r>
              <a:rPr lang="es-CL" dirty="0" smtClean="0"/>
              <a:t>Instalar Tensor </a:t>
            </a:r>
            <a:r>
              <a:rPr lang="es-CL" dirty="0" err="1" smtClean="0"/>
              <a:t>Flow</a:t>
            </a:r>
            <a:r>
              <a:rPr lang="es-CL" dirty="0"/>
              <a:t> (https://</a:t>
            </a:r>
            <a:r>
              <a:rPr lang="es-CL" dirty="0" smtClean="0"/>
              <a:t>www.tensorflow.org/install/pip)</a:t>
            </a:r>
          </a:p>
          <a:p>
            <a:r>
              <a:rPr lang="es-CL" dirty="0" smtClean="0"/>
              <a:t>Requisitos tener instalado Python (con las </a:t>
            </a:r>
            <a:r>
              <a:rPr lang="es-CL" dirty="0" err="1" smtClean="0"/>
              <a:t>globals</a:t>
            </a:r>
            <a:r>
              <a:rPr lang="es-CL" dirty="0" smtClean="0"/>
              <a:t>)</a:t>
            </a:r>
            <a:endParaRPr lang="es-CL" dirty="0"/>
          </a:p>
        </p:txBody>
      </p:sp>
    </p:spTree>
    <p:extLst>
      <p:ext uri="{BB962C8B-B14F-4D97-AF65-F5344CB8AC3E}">
        <p14:creationId xmlns:p14="http://schemas.microsoft.com/office/powerpoint/2010/main" val="28536681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Muchas gracias</a:t>
            </a:r>
            <a:endParaRPr lang="es-CL" dirty="0"/>
          </a:p>
        </p:txBody>
      </p:sp>
      <p:sp>
        <p:nvSpPr>
          <p:cNvPr id="3" name="Marcador de contenido 2"/>
          <p:cNvSpPr>
            <a:spLocks noGrp="1"/>
          </p:cNvSpPr>
          <p:nvPr>
            <p:ph idx="1"/>
          </p:nvPr>
        </p:nvSpPr>
        <p:spPr/>
        <p:txBody>
          <a:bodyPr>
            <a:normAutofit/>
          </a:bodyPr>
          <a:lstStyle/>
          <a:p>
            <a:pPr marL="0" indent="0" algn="ctr">
              <a:buNone/>
            </a:pPr>
            <a:r>
              <a:rPr lang="es-CL" sz="4000" dirty="0"/>
              <a:t>Rodrigo Alfaro Pinto</a:t>
            </a:r>
          </a:p>
          <a:p>
            <a:pPr marL="0" indent="0" algn="ctr">
              <a:buNone/>
            </a:pPr>
            <a:r>
              <a:rPr lang="es-CL" sz="4000" dirty="0"/>
              <a:t>www.linkedin.com/in/ralfcl</a:t>
            </a:r>
          </a:p>
        </p:txBody>
      </p:sp>
    </p:spTree>
    <p:extLst>
      <p:ext uri="{BB962C8B-B14F-4D97-AF65-F5344CB8AC3E}">
        <p14:creationId xmlns:p14="http://schemas.microsoft.com/office/powerpoint/2010/main" val="230488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Machine </a:t>
            </a:r>
            <a:r>
              <a:rPr lang="es-CL" dirty="0" err="1" smtClean="0"/>
              <a:t>Learning</a:t>
            </a:r>
            <a:endParaRPr lang="es-CL" dirty="0"/>
          </a:p>
        </p:txBody>
      </p:sp>
      <p:sp>
        <p:nvSpPr>
          <p:cNvPr id="3" name="Marcador de contenido 2"/>
          <p:cNvSpPr>
            <a:spLocks noGrp="1"/>
          </p:cNvSpPr>
          <p:nvPr>
            <p:ph idx="1"/>
          </p:nvPr>
        </p:nvSpPr>
        <p:spPr/>
        <p:txBody>
          <a:bodyPr/>
          <a:lstStyle/>
          <a:p>
            <a:r>
              <a:rPr lang="es-ES" dirty="0"/>
              <a:t>El propósito del machine </a:t>
            </a:r>
            <a:r>
              <a:rPr lang="es-ES" dirty="0" err="1"/>
              <a:t>learning</a:t>
            </a:r>
            <a:r>
              <a:rPr lang="es-ES" dirty="0"/>
              <a:t> es que las personas y las máquinas trabajen de la mano, al </a:t>
            </a:r>
            <a:r>
              <a:rPr lang="es-ES" dirty="0" smtClean="0"/>
              <a:t>ser </a:t>
            </a:r>
            <a:r>
              <a:rPr lang="es-ES" dirty="0"/>
              <a:t>capaces de aprender como un humano lo </a:t>
            </a:r>
            <a:r>
              <a:rPr lang="es-ES" dirty="0" smtClean="0"/>
              <a:t>haría.</a:t>
            </a:r>
          </a:p>
          <a:p>
            <a:r>
              <a:rPr lang="es-ES" dirty="0" smtClean="0"/>
              <a:t>Tal como lo hacen los algoritmos que permiten </a:t>
            </a:r>
            <a:r>
              <a:rPr lang="es-ES" dirty="0"/>
              <a:t>que las máquinas ejecuten tareas, tanto generales como específicas.</a:t>
            </a:r>
            <a:endParaRPr lang="es-CL" dirty="0"/>
          </a:p>
        </p:txBody>
      </p:sp>
    </p:spTree>
    <p:extLst>
      <p:ext uri="{BB962C8B-B14F-4D97-AF65-F5344CB8AC3E}">
        <p14:creationId xmlns:p14="http://schemas.microsoft.com/office/powerpoint/2010/main" val="3330158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Algunos conceptos básicos</a:t>
            </a:r>
            <a:endParaRPr lang="es-CL" dirty="0"/>
          </a:p>
        </p:txBody>
      </p:sp>
      <p:sp>
        <p:nvSpPr>
          <p:cNvPr id="3" name="Marcador de contenido 2"/>
          <p:cNvSpPr>
            <a:spLocks noGrp="1"/>
          </p:cNvSpPr>
          <p:nvPr>
            <p:ph idx="1"/>
          </p:nvPr>
        </p:nvSpPr>
        <p:spPr/>
        <p:txBody>
          <a:bodyPr/>
          <a:lstStyle/>
          <a:p>
            <a:r>
              <a:rPr lang="es-CL" dirty="0" smtClean="0"/>
              <a:t>Deep </a:t>
            </a:r>
            <a:r>
              <a:rPr lang="es-CL" dirty="0" err="1" smtClean="0"/>
              <a:t>Learning</a:t>
            </a:r>
            <a:r>
              <a:rPr lang="es-CL" dirty="0" smtClean="0"/>
              <a:t>.</a:t>
            </a:r>
          </a:p>
          <a:p>
            <a:r>
              <a:rPr lang="es-CL" dirty="0" smtClean="0"/>
              <a:t>Redes neuronales.</a:t>
            </a:r>
            <a:endParaRPr lang="es-CL" dirty="0"/>
          </a:p>
        </p:txBody>
      </p:sp>
    </p:spTree>
    <p:extLst>
      <p:ext uri="{BB962C8B-B14F-4D97-AF65-F5344CB8AC3E}">
        <p14:creationId xmlns:p14="http://schemas.microsoft.com/office/powerpoint/2010/main" val="2587874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Deep </a:t>
            </a:r>
            <a:r>
              <a:rPr lang="es-CL" dirty="0" err="1" smtClean="0"/>
              <a:t>learning</a:t>
            </a:r>
            <a:endParaRPr lang="es-CL" dirty="0"/>
          </a:p>
        </p:txBody>
      </p:sp>
      <p:sp>
        <p:nvSpPr>
          <p:cNvPr id="3" name="Marcador de contenido 2"/>
          <p:cNvSpPr>
            <a:spLocks noGrp="1"/>
          </p:cNvSpPr>
          <p:nvPr>
            <p:ph idx="1"/>
          </p:nvPr>
        </p:nvSpPr>
        <p:spPr/>
        <p:txBody>
          <a:bodyPr/>
          <a:lstStyle/>
          <a:p>
            <a:r>
              <a:rPr lang="es-ES" dirty="0" smtClean="0"/>
              <a:t>Es </a:t>
            </a:r>
            <a:r>
              <a:rPr lang="es-ES" dirty="0"/>
              <a:t>un término que engloba un conjunto de algoritmos </a:t>
            </a:r>
            <a:r>
              <a:rPr lang="es-ES" dirty="0" smtClean="0"/>
              <a:t>de aprendizaje </a:t>
            </a:r>
            <a:r>
              <a:rPr lang="es-ES" dirty="0"/>
              <a:t>profundo. Es un subgrupo de todo lo que abarca ML. </a:t>
            </a:r>
            <a:endParaRPr lang="es-CL" dirty="0"/>
          </a:p>
        </p:txBody>
      </p:sp>
    </p:spTree>
    <p:extLst>
      <p:ext uri="{BB962C8B-B14F-4D97-AF65-F5344CB8AC3E}">
        <p14:creationId xmlns:p14="http://schemas.microsoft.com/office/powerpoint/2010/main" val="3808067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Redes neuronales</a:t>
            </a:r>
            <a:endParaRPr lang="es-CL" dirty="0"/>
          </a:p>
        </p:txBody>
      </p:sp>
      <p:sp>
        <p:nvSpPr>
          <p:cNvPr id="3" name="Marcador de contenido 2"/>
          <p:cNvSpPr>
            <a:spLocks noGrp="1"/>
          </p:cNvSpPr>
          <p:nvPr>
            <p:ph idx="1"/>
          </p:nvPr>
        </p:nvSpPr>
        <p:spPr/>
        <p:txBody>
          <a:bodyPr/>
          <a:lstStyle/>
          <a:p>
            <a:r>
              <a:rPr lang="es-ES" dirty="0"/>
              <a:t>S</a:t>
            </a:r>
            <a:r>
              <a:rPr lang="es-ES" dirty="0" smtClean="0"/>
              <a:t>on </a:t>
            </a:r>
            <a:r>
              <a:rPr lang="es-ES" dirty="0"/>
              <a:t>un modelo computacional que intenta imitar el </a:t>
            </a:r>
            <a:r>
              <a:rPr lang="es-ES" dirty="0" smtClean="0"/>
              <a:t>comportamiento de </a:t>
            </a:r>
            <a:r>
              <a:rPr lang="es-ES" dirty="0"/>
              <a:t>las neuronas de cerebros </a:t>
            </a:r>
            <a:r>
              <a:rPr lang="es-ES" dirty="0" smtClean="0"/>
              <a:t>biológicos.</a:t>
            </a:r>
          </a:p>
          <a:p>
            <a:r>
              <a:rPr lang="es-ES" dirty="0" smtClean="0"/>
              <a:t>En </a:t>
            </a:r>
            <a:r>
              <a:rPr lang="es-ES" dirty="0"/>
              <a:t>este modelo se crean varias capas de </a:t>
            </a:r>
            <a:r>
              <a:rPr lang="es-ES" dirty="0" smtClean="0"/>
              <a:t>neuronas interconectadas </a:t>
            </a:r>
            <a:r>
              <a:rPr lang="es-ES" dirty="0"/>
              <a:t>con las neuronas de las capas anteriores y siguientes con unos pesos </a:t>
            </a:r>
            <a:r>
              <a:rPr lang="es-ES" dirty="0" smtClean="0"/>
              <a:t>en los </a:t>
            </a:r>
            <a:r>
              <a:rPr lang="es-ES" dirty="0"/>
              <a:t>enlaces</a:t>
            </a:r>
            <a:endParaRPr lang="es-C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9222" y="4110742"/>
            <a:ext cx="5434719" cy="2137657"/>
          </a:xfrm>
          <a:prstGeom prst="rect">
            <a:avLst/>
          </a:prstGeom>
        </p:spPr>
      </p:pic>
    </p:spTree>
    <p:extLst>
      <p:ext uri="{BB962C8B-B14F-4D97-AF65-F5344CB8AC3E}">
        <p14:creationId xmlns:p14="http://schemas.microsoft.com/office/powerpoint/2010/main" val="710968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Redes neuronales</a:t>
            </a:r>
            <a:endParaRPr lang="es-CL" dirty="0"/>
          </a:p>
        </p:txBody>
      </p:sp>
      <p:sp>
        <p:nvSpPr>
          <p:cNvPr id="3" name="Marcador de contenido 2"/>
          <p:cNvSpPr>
            <a:spLocks noGrp="1"/>
          </p:cNvSpPr>
          <p:nvPr>
            <p:ph idx="1"/>
          </p:nvPr>
        </p:nvSpPr>
        <p:spPr/>
        <p:txBody>
          <a:bodyPr>
            <a:normAutofit/>
          </a:bodyPr>
          <a:lstStyle/>
          <a:p>
            <a:r>
              <a:rPr lang="es-ES" u="sng" dirty="0"/>
              <a:t>A la unión de una neurona con sus enlaces de entrada y sus pesos </a:t>
            </a:r>
            <a:r>
              <a:rPr lang="es-ES" u="sng" dirty="0" smtClean="0"/>
              <a:t>asignados se </a:t>
            </a:r>
            <a:r>
              <a:rPr lang="es-ES" u="sng" dirty="0"/>
              <a:t>le llama </a:t>
            </a:r>
            <a:r>
              <a:rPr lang="es-ES" b="1" u="sng" dirty="0" err="1" smtClean="0"/>
              <a:t>perceptrón</a:t>
            </a:r>
            <a:r>
              <a:rPr lang="es-ES" dirty="0" smtClean="0"/>
              <a:t>.</a:t>
            </a:r>
          </a:p>
          <a:p>
            <a:r>
              <a:rPr lang="es-ES" dirty="0" smtClean="0"/>
              <a:t>Así </a:t>
            </a:r>
            <a:r>
              <a:rPr lang="es-ES" dirty="0"/>
              <a:t>la salida del </a:t>
            </a:r>
            <a:r>
              <a:rPr lang="es-ES" u="sng" dirty="0" err="1"/>
              <a:t>perceptrón</a:t>
            </a:r>
            <a:r>
              <a:rPr lang="es-ES" dirty="0"/>
              <a:t> tiene un mecanismo </a:t>
            </a:r>
            <a:r>
              <a:rPr lang="es-ES" dirty="0" smtClean="0"/>
              <a:t>para calcular </a:t>
            </a:r>
            <a:r>
              <a:rPr lang="es-ES" dirty="0"/>
              <a:t>si está activo en función de los valores dados por la salida de la </a:t>
            </a:r>
            <a:r>
              <a:rPr lang="es-ES" dirty="0" smtClean="0"/>
              <a:t>anterior capa </a:t>
            </a:r>
            <a:r>
              <a:rPr lang="es-ES" dirty="0"/>
              <a:t>multiplicados por el peso del enlace de unión</a:t>
            </a:r>
            <a:r>
              <a:rPr lang="es-ES" dirty="0" smtClean="0"/>
              <a:t>.</a:t>
            </a:r>
            <a:endParaRPr lang="es-ES" dirty="0"/>
          </a:p>
          <a:p>
            <a:r>
              <a:rPr lang="es-ES" dirty="0"/>
              <a:t>La función de activación de la neurona es la que define la </a:t>
            </a:r>
            <a:r>
              <a:rPr lang="es-ES" dirty="0" smtClean="0"/>
              <a:t>conversión de </a:t>
            </a:r>
            <a:r>
              <a:rPr lang="es-ES" dirty="0"/>
              <a:t>las entradas ponderadas en su activación de salida. Algunas de las </a:t>
            </a:r>
            <a:r>
              <a:rPr lang="es-ES" dirty="0" smtClean="0"/>
              <a:t>funciones usadas </a:t>
            </a:r>
            <a:r>
              <a:rPr lang="es-ES" dirty="0"/>
              <a:t>normalmente son: </a:t>
            </a:r>
            <a:r>
              <a:rPr lang="es-ES" u="sng" dirty="0"/>
              <a:t>lineal, sigmoidea, escalón, </a:t>
            </a:r>
            <a:r>
              <a:rPr lang="es-ES" u="sng" dirty="0" err="1"/>
              <a:t>TanH</a:t>
            </a:r>
            <a:r>
              <a:rPr lang="es-ES" u="sng" dirty="0"/>
              <a:t>, </a:t>
            </a:r>
            <a:r>
              <a:rPr lang="es-ES" u="sng" dirty="0" err="1"/>
              <a:t>ReLu</a:t>
            </a:r>
            <a:r>
              <a:rPr lang="es-ES" u="sng" dirty="0"/>
              <a:t> </a:t>
            </a:r>
            <a:endParaRPr lang="es-CL" u="sng" dirty="0"/>
          </a:p>
        </p:txBody>
      </p:sp>
    </p:spTree>
    <p:extLst>
      <p:ext uri="{BB962C8B-B14F-4D97-AF65-F5344CB8AC3E}">
        <p14:creationId xmlns:p14="http://schemas.microsoft.com/office/powerpoint/2010/main" val="20197019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2576</TotalTime>
  <Words>2574</Words>
  <Application>Microsoft Office PowerPoint</Application>
  <PresentationFormat>Panorámica</PresentationFormat>
  <Paragraphs>185</Paragraphs>
  <Slides>49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49</vt:i4>
      </vt:variant>
    </vt:vector>
  </HeadingPairs>
  <TitlesOfParts>
    <vt:vector size="53" baseType="lpstr">
      <vt:lpstr>Arial</vt:lpstr>
      <vt:lpstr>Century Gothic</vt:lpstr>
      <vt:lpstr>Wingdings 3</vt:lpstr>
      <vt:lpstr>Ion</vt:lpstr>
      <vt:lpstr>Machine Learning Fundamentals</vt:lpstr>
      <vt:lpstr>Sobre mí</vt:lpstr>
      <vt:lpstr>Repositorio del curso</vt:lpstr>
      <vt:lpstr>Machine Learning</vt:lpstr>
      <vt:lpstr>Machine Learning</vt:lpstr>
      <vt:lpstr>Algunos conceptos básicos</vt:lpstr>
      <vt:lpstr>Deep learning</vt:lpstr>
      <vt:lpstr>Redes neuronales</vt:lpstr>
      <vt:lpstr>Redes neuronales</vt:lpstr>
      <vt:lpstr>Redes neuronales</vt:lpstr>
      <vt:lpstr>Redes neuronales</vt:lpstr>
      <vt:lpstr>Aprendizaje supervisado y no supervisado</vt:lpstr>
      <vt:lpstr>¿Qué es lo que quiero hacer?</vt:lpstr>
      <vt:lpstr>¿Qué es lo que quiero hacer?</vt:lpstr>
      <vt:lpstr>¿Entonces?</vt:lpstr>
      <vt:lpstr>Aprendizaje supervisado</vt:lpstr>
      <vt:lpstr>Aprendizaje supervisado</vt:lpstr>
      <vt:lpstr>Aprendizaje supervisado</vt:lpstr>
      <vt:lpstr>Aprendizaje no supervisado</vt:lpstr>
      <vt:lpstr>Aprendizaje no supervisado</vt:lpstr>
      <vt:lpstr>Aprendizaje no supervisado</vt:lpstr>
      <vt:lpstr>¿Entonces?</vt:lpstr>
      <vt:lpstr>Aprendizaje por refuerzo</vt:lpstr>
      <vt:lpstr>Aprendizaje por refuerzo</vt:lpstr>
      <vt:lpstr>¿Cuál elegir?</vt:lpstr>
      <vt:lpstr>Matriz de confusión</vt:lpstr>
      <vt:lpstr>Matriz de confusión</vt:lpstr>
      <vt:lpstr>Matriz de confusión</vt:lpstr>
      <vt:lpstr>Matriz de confusión</vt:lpstr>
      <vt:lpstr>Matriz de confusión</vt:lpstr>
      <vt:lpstr>Matriz de confusión</vt:lpstr>
      <vt:lpstr>Matriz de confusión</vt:lpstr>
      <vt:lpstr>Matriz de confusión</vt:lpstr>
      <vt:lpstr>Precisión y exactitud</vt:lpstr>
      <vt:lpstr>Precisión y exactitud</vt:lpstr>
      <vt:lpstr>Precisión y exactitud</vt:lpstr>
      <vt:lpstr>Sensibilidad y Especificidad</vt:lpstr>
      <vt:lpstr>Sensibilidad y Especificidad</vt:lpstr>
      <vt:lpstr>Sensibilidad y Especificidad</vt:lpstr>
      <vt:lpstr>Sensibilidad y Especificidad</vt:lpstr>
      <vt:lpstr>Sensibilidad y Especificidad</vt:lpstr>
      <vt:lpstr>Tensor Flow </vt:lpstr>
      <vt:lpstr>Tensor flow</vt:lpstr>
      <vt:lpstr>Tensor Flow</vt:lpstr>
      <vt:lpstr>Tensor flow</vt:lpstr>
      <vt:lpstr>Tensor flow</vt:lpstr>
      <vt:lpstr>Tensor Flow</vt:lpstr>
      <vt:lpstr>Tensor Flow</vt:lpstr>
      <vt:lpstr>Muchas 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Fundamentals</dc:title>
  <dc:creator>ralf</dc:creator>
  <cp:lastModifiedBy>ralf</cp:lastModifiedBy>
  <cp:revision>31</cp:revision>
  <dcterms:created xsi:type="dcterms:W3CDTF">2019-02-17T02:37:55Z</dcterms:created>
  <dcterms:modified xsi:type="dcterms:W3CDTF">2019-02-18T21:34:49Z</dcterms:modified>
</cp:coreProperties>
</file>