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59"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05D437E-9042-461C-88D6-10465AFE10CD}" type="datetimeFigureOut">
              <a:rPr lang="es-MX" smtClean="0"/>
              <a:t>26/05/2025</a:t>
            </a:fld>
            <a:endParaRPr lang="es-MX"/>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3E120CC-B51E-452F-8484-2D97953654BE}"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49633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05D437E-9042-461C-88D6-10465AFE10CD}" type="datetimeFigureOut">
              <a:rPr lang="es-MX" smtClean="0"/>
              <a:t>26/05/2025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422707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05D437E-9042-461C-88D6-10465AFE10CD}" type="datetimeFigureOut">
              <a:rPr lang="es-MX" smtClean="0"/>
              <a:t>26/05/2025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298121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05D437E-9042-461C-88D6-10465AFE10CD}" type="datetimeFigureOut">
              <a:rPr lang="es-MX" smtClean="0"/>
              <a:t>26/05/2025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134752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05D437E-9042-461C-88D6-10465AFE10CD}" type="datetimeFigureOut">
              <a:rPr lang="es-MX" smtClean="0"/>
              <a:t>26/05/2025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3E120CC-B51E-452F-8484-2D97953654BE}"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202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05D437E-9042-461C-88D6-10465AFE10CD}" type="datetimeFigureOut">
              <a:rPr lang="es-MX" smtClean="0"/>
              <a:t>26/05/2025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176827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smtClean="0"/>
              <a:t>Haga clic para modificar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05D437E-9042-461C-88D6-10465AFE10CD}" type="datetimeFigureOut">
              <a:rPr lang="es-MX" smtClean="0"/>
              <a:t>26/05/2025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126310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05D437E-9042-461C-88D6-10465AFE10CD}" type="datetimeFigureOut">
              <a:rPr lang="es-MX" smtClean="0"/>
              <a:t>26/05/2025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176678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D437E-9042-461C-88D6-10465AFE10CD}" type="datetimeFigureOut">
              <a:rPr lang="es-MX" smtClean="0"/>
              <a:t>26/05/2025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354056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05D437E-9042-461C-88D6-10465AFE10CD}" type="datetimeFigureOut">
              <a:rPr lang="es-MX" smtClean="0"/>
              <a:t>26/05/2025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111356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05D437E-9042-461C-88D6-10465AFE10CD}" type="datetimeFigureOut">
              <a:rPr lang="es-MX" smtClean="0"/>
              <a:t>26/05/2025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3E120CC-B51E-452F-8484-2D97953654BE}" type="slidenum">
              <a:rPr lang="es-MX" smtClean="0"/>
              <a:t>‹Nº›</a:t>
            </a:fld>
            <a:endParaRPr lang="es-MX"/>
          </a:p>
        </p:txBody>
      </p:sp>
    </p:spTree>
    <p:extLst>
      <p:ext uri="{BB962C8B-B14F-4D97-AF65-F5344CB8AC3E}">
        <p14:creationId xmlns:p14="http://schemas.microsoft.com/office/powerpoint/2010/main" val="382927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05D437E-9042-461C-88D6-10465AFE10CD}" type="datetimeFigureOut">
              <a:rPr lang="es-MX" smtClean="0"/>
              <a:t>26/05/2025</a:t>
            </a:fld>
            <a:endParaRPr lang="es-MX"/>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MX"/>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3E120CC-B51E-452F-8484-2D97953654BE}" type="slidenum">
              <a:rPr lang="es-MX" smtClean="0"/>
              <a:t>‹Nº›</a:t>
            </a:fld>
            <a:endParaRPr lang="es-MX"/>
          </a:p>
        </p:txBody>
      </p:sp>
    </p:spTree>
    <p:extLst>
      <p:ext uri="{BB962C8B-B14F-4D97-AF65-F5344CB8AC3E}">
        <p14:creationId xmlns:p14="http://schemas.microsoft.com/office/powerpoint/2010/main" val="4249288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smtClean="0"/>
              <a:t>Resultados</a:t>
            </a: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52240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Contenido</a:t>
            </a:r>
            <a:endParaRPr lang="es-MX" dirty="0"/>
          </a:p>
        </p:txBody>
      </p:sp>
      <p:sp>
        <p:nvSpPr>
          <p:cNvPr id="3" name="Marcador de contenido 2"/>
          <p:cNvSpPr>
            <a:spLocks noGrp="1"/>
          </p:cNvSpPr>
          <p:nvPr>
            <p:ph idx="1"/>
          </p:nvPr>
        </p:nvSpPr>
        <p:spPr>
          <a:xfrm>
            <a:off x="1261872" y="1867989"/>
            <a:ext cx="8595360" cy="4351337"/>
          </a:xfrm>
        </p:spPr>
        <p:txBody>
          <a:bodyPr/>
          <a:lstStyle/>
          <a:p>
            <a:endParaRPr lang="es-419" dirty="0" smtClean="0"/>
          </a:p>
          <a:p>
            <a:r>
              <a:rPr lang="es-419" dirty="0" smtClean="0"/>
              <a:t>Para el caso de </a:t>
            </a:r>
            <a:r>
              <a:rPr lang="es-419" dirty="0"/>
              <a:t>predicción Incumplimiento de pago del próximo </a:t>
            </a:r>
            <a:r>
              <a:rPr lang="es-419" dirty="0" smtClean="0"/>
              <a:t>mes, se llevó a cabo:</a:t>
            </a:r>
          </a:p>
          <a:p>
            <a:pPr lvl="1"/>
            <a:r>
              <a:rPr lang="es-419" dirty="0" smtClean="0"/>
              <a:t>Se eliminaron 399 registros con valores no especificados</a:t>
            </a:r>
          </a:p>
          <a:p>
            <a:pPr lvl="1"/>
            <a:r>
              <a:rPr lang="es-419" dirty="0" smtClean="0"/>
              <a:t>Se reajustaron las variables de pagos (PAY_0, …, PAY_9) por </a:t>
            </a:r>
            <a:r>
              <a:rPr lang="es-419" dirty="0" err="1" smtClean="0"/>
              <a:t>desface</a:t>
            </a:r>
            <a:endParaRPr lang="es-419" dirty="0" smtClean="0"/>
          </a:p>
          <a:p>
            <a:pPr lvl="1"/>
            <a:r>
              <a:rPr lang="es-419" dirty="0" smtClean="0"/>
              <a:t>Transformación de variables categóricas a variables </a:t>
            </a:r>
            <a:r>
              <a:rPr lang="es-419" dirty="0" err="1" smtClean="0"/>
              <a:t>Dummy</a:t>
            </a:r>
            <a:endParaRPr lang="es-419" dirty="0" smtClean="0"/>
          </a:p>
          <a:p>
            <a:pPr lvl="1"/>
            <a:r>
              <a:rPr lang="es-419" dirty="0" smtClean="0"/>
              <a:t>Debido al desbalance severo: 77.88% de clase no caen en impago (No default), contra 22.12% </a:t>
            </a:r>
            <a:r>
              <a:rPr lang="es-419" dirty="0"/>
              <a:t>Caen en </a:t>
            </a:r>
            <a:r>
              <a:rPr lang="es-419" dirty="0" smtClean="0"/>
              <a:t>impago (Default)</a:t>
            </a:r>
          </a:p>
          <a:p>
            <a:pPr lvl="1"/>
            <a:r>
              <a:rPr lang="es-419" dirty="0" smtClean="0"/>
              <a:t>Selección de variables mediante criterio de árboles de decisión</a:t>
            </a:r>
          </a:p>
          <a:p>
            <a:pPr marL="274320" lvl="1" indent="0">
              <a:buNone/>
            </a:pPr>
            <a:r>
              <a:rPr lang="es-419" dirty="0" smtClean="0"/>
              <a:t>- Estandarización de todas las características</a:t>
            </a:r>
            <a:endParaRPr lang="es-419" dirty="0"/>
          </a:p>
        </p:txBody>
      </p:sp>
    </p:spTree>
    <p:extLst>
      <p:ext uri="{BB962C8B-B14F-4D97-AF65-F5344CB8AC3E}">
        <p14:creationId xmlns:p14="http://schemas.microsoft.com/office/powerpoint/2010/main" val="38703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sz="3600" dirty="0"/>
              <a:t>I</a:t>
            </a:r>
            <a:r>
              <a:rPr lang="es-419" sz="3600" dirty="0" smtClean="0"/>
              <a:t>ncumplimiento </a:t>
            </a:r>
            <a:r>
              <a:rPr lang="es-419" sz="3600" dirty="0"/>
              <a:t>de pago </a:t>
            </a:r>
            <a:r>
              <a:rPr lang="es-419" sz="3600" dirty="0" smtClean="0"/>
              <a:t>del </a:t>
            </a:r>
            <a:r>
              <a:rPr lang="es-419" sz="3600" dirty="0"/>
              <a:t>próximo mes</a:t>
            </a:r>
            <a:endParaRPr lang="es-MX" sz="3600" dirty="0"/>
          </a:p>
        </p:txBody>
      </p:sp>
      <p:sp>
        <p:nvSpPr>
          <p:cNvPr id="3" name="Marcador de contenido 2"/>
          <p:cNvSpPr>
            <a:spLocks noGrp="1"/>
          </p:cNvSpPr>
          <p:nvPr>
            <p:ph idx="1"/>
          </p:nvPr>
        </p:nvSpPr>
        <p:spPr>
          <a:xfrm>
            <a:off x="1261872" y="1880106"/>
            <a:ext cx="8595360" cy="4351337"/>
          </a:xfrm>
        </p:spPr>
        <p:txBody>
          <a:bodyPr/>
          <a:lstStyle/>
          <a:p>
            <a:pPr marL="0" indent="0">
              <a:buNone/>
            </a:pPr>
            <a:r>
              <a:rPr lang="es-419" dirty="0" smtClean="0"/>
              <a:t>Resultados:</a:t>
            </a:r>
            <a:endParaRPr lang="es-419" dirty="0"/>
          </a:p>
          <a:p>
            <a:pPr marL="0" indent="0">
              <a:buNone/>
            </a:pPr>
            <a:endParaRPr lang="es-MX" dirty="0"/>
          </a:p>
        </p:txBody>
      </p:sp>
      <p:graphicFrame>
        <p:nvGraphicFramePr>
          <p:cNvPr id="4" name="Tabla 3"/>
          <p:cNvGraphicFramePr>
            <a:graphicFrameLocks noGrp="1"/>
          </p:cNvGraphicFramePr>
          <p:nvPr>
            <p:extLst>
              <p:ext uri="{D42A27DB-BD31-4B8C-83A1-F6EECF244321}">
                <p14:modId xmlns:p14="http://schemas.microsoft.com/office/powerpoint/2010/main" val="4042792292"/>
              </p:ext>
            </p:extLst>
          </p:nvPr>
        </p:nvGraphicFramePr>
        <p:xfrm>
          <a:off x="1261872" y="2620554"/>
          <a:ext cx="8128002" cy="11988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es-MX" sz="1200" dirty="0"/>
                    </a:p>
                  </a:txBody>
                  <a:tcPr/>
                </a:tc>
                <a:tc>
                  <a:txBody>
                    <a:bodyPr/>
                    <a:lstStyle/>
                    <a:p>
                      <a:r>
                        <a:rPr lang="es-MX" sz="1200" dirty="0" err="1" smtClean="0"/>
                        <a:t>Accuracy</a:t>
                      </a:r>
                      <a:endParaRPr lang="es-MX" sz="1200" dirty="0"/>
                    </a:p>
                  </a:txBody>
                  <a:tcPr/>
                </a:tc>
                <a:tc>
                  <a:txBody>
                    <a:bodyPr/>
                    <a:lstStyle/>
                    <a:p>
                      <a:r>
                        <a:rPr lang="es-MX" sz="1200" dirty="0" err="1" smtClean="0"/>
                        <a:t>Precision</a:t>
                      </a:r>
                      <a:endParaRPr lang="es-MX" sz="1200" dirty="0"/>
                    </a:p>
                  </a:txBody>
                  <a:tcPr/>
                </a:tc>
                <a:tc>
                  <a:txBody>
                    <a:bodyPr/>
                    <a:lstStyle/>
                    <a:p>
                      <a:r>
                        <a:rPr lang="es-MX" sz="1200" dirty="0" err="1" smtClean="0"/>
                        <a:t>Recall</a:t>
                      </a:r>
                      <a:endParaRPr lang="es-MX" sz="1200" dirty="0"/>
                    </a:p>
                  </a:txBody>
                  <a:tcPr/>
                </a:tc>
                <a:tc>
                  <a:txBody>
                    <a:bodyPr/>
                    <a:lstStyle/>
                    <a:p>
                      <a:r>
                        <a:rPr lang="es-MX" sz="1200" dirty="0" smtClean="0"/>
                        <a:t>F1 Score</a:t>
                      </a:r>
                      <a:endParaRPr lang="es-MX" sz="1200" dirty="0"/>
                    </a:p>
                  </a:txBody>
                  <a:tcPr/>
                </a:tc>
                <a:tc>
                  <a:txBody>
                    <a:bodyPr/>
                    <a:lstStyle/>
                    <a:p>
                      <a:r>
                        <a:rPr lang="es-MX" sz="1200" dirty="0" smtClean="0"/>
                        <a:t>ROC AUC</a:t>
                      </a:r>
                      <a:endParaRPr lang="es-MX" sz="1200" dirty="0"/>
                    </a:p>
                  </a:txBody>
                  <a:tcPr/>
                </a:tc>
              </a:tr>
              <a:tr h="370840">
                <a:tc>
                  <a:txBody>
                    <a:bodyPr/>
                    <a:lstStyle/>
                    <a:p>
                      <a:r>
                        <a:rPr lang="es-419" sz="1200" dirty="0" err="1" smtClean="0"/>
                        <a:t>Random</a:t>
                      </a:r>
                      <a:r>
                        <a:rPr lang="es-419" sz="1200" dirty="0" smtClean="0"/>
                        <a:t> </a:t>
                      </a:r>
                      <a:r>
                        <a:rPr lang="es-419" sz="1200" dirty="0" err="1" smtClean="0"/>
                        <a:t>Forest</a:t>
                      </a:r>
                      <a:endParaRPr lang="es-MX" sz="1200" dirty="0"/>
                    </a:p>
                  </a:txBody>
                  <a:tcPr/>
                </a:tc>
                <a:tc>
                  <a:txBody>
                    <a:bodyPr/>
                    <a:lstStyle/>
                    <a:p>
                      <a:pPr algn="ctr"/>
                      <a:r>
                        <a:rPr lang="es-419" sz="1200" dirty="0" smtClean="0"/>
                        <a:t>0.79</a:t>
                      </a:r>
                      <a:endParaRPr lang="es-MX" sz="1200" dirty="0"/>
                    </a:p>
                  </a:txBody>
                  <a:tcPr/>
                </a:tc>
                <a:tc>
                  <a:txBody>
                    <a:bodyPr/>
                    <a:lstStyle/>
                    <a:p>
                      <a:pPr algn="ctr"/>
                      <a:r>
                        <a:rPr lang="es-419" sz="1200" dirty="0" smtClean="0"/>
                        <a:t>0.54</a:t>
                      </a:r>
                      <a:endParaRPr lang="es-MX" sz="1200" dirty="0"/>
                    </a:p>
                  </a:txBody>
                  <a:tcPr/>
                </a:tc>
                <a:tc>
                  <a:txBody>
                    <a:bodyPr/>
                    <a:lstStyle/>
                    <a:p>
                      <a:pPr algn="ctr"/>
                      <a:r>
                        <a:rPr lang="es-419" sz="1200" dirty="0" smtClean="0"/>
                        <a:t>0.48</a:t>
                      </a:r>
                      <a:endParaRPr lang="es-MX" sz="1200" dirty="0"/>
                    </a:p>
                  </a:txBody>
                  <a:tcPr/>
                </a:tc>
                <a:tc>
                  <a:txBody>
                    <a:bodyPr/>
                    <a:lstStyle/>
                    <a:p>
                      <a:pPr algn="ctr"/>
                      <a:r>
                        <a:rPr lang="es-419" sz="1200" dirty="0" smtClean="0"/>
                        <a:t>0.51</a:t>
                      </a:r>
                      <a:endParaRPr lang="es-MX" sz="1200" dirty="0"/>
                    </a:p>
                  </a:txBody>
                  <a:tcPr/>
                </a:tc>
                <a:tc>
                  <a:txBody>
                    <a:bodyPr/>
                    <a:lstStyle/>
                    <a:p>
                      <a:pPr algn="ctr"/>
                      <a:r>
                        <a:rPr lang="es-419" sz="1200" dirty="0" smtClean="0"/>
                        <a:t>0.75</a:t>
                      </a:r>
                      <a:endParaRPr lang="es-MX" sz="1200" dirty="0"/>
                    </a:p>
                  </a:txBody>
                  <a:tcPr/>
                </a:tc>
              </a:tr>
              <a:tr h="370840">
                <a:tc>
                  <a:txBody>
                    <a:bodyPr/>
                    <a:lstStyle/>
                    <a:p>
                      <a:r>
                        <a:rPr lang="es-419" sz="1200" dirty="0" smtClean="0"/>
                        <a:t>Regresión Logística</a:t>
                      </a:r>
                      <a:endParaRPr lang="es-MX" sz="1200" dirty="0"/>
                    </a:p>
                  </a:txBody>
                  <a:tcPr/>
                </a:tc>
                <a:tc>
                  <a:txBody>
                    <a:bodyPr/>
                    <a:lstStyle/>
                    <a:p>
                      <a:pPr algn="ctr"/>
                      <a:r>
                        <a:rPr lang="es-419" sz="1200" dirty="0" smtClean="0"/>
                        <a:t>0.63</a:t>
                      </a:r>
                      <a:endParaRPr lang="es-MX" sz="1200" dirty="0"/>
                    </a:p>
                  </a:txBody>
                  <a:tcPr/>
                </a:tc>
                <a:tc>
                  <a:txBody>
                    <a:bodyPr/>
                    <a:lstStyle/>
                    <a:p>
                      <a:pPr algn="ctr"/>
                      <a:r>
                        <a:rPr lang="es-419" sz="1200" dirty="0" smtClean="0"/>
                        <a:t>0.34</a:t>
                      </a:r>
                      <a:endParaRPr lang="es-MX" sz="1200" dirty="0"/>
                    </a:p>
                  </a:txBody>
                  <a:tcPr/>
                </a:tc>
                <a:tc>
                  <a:txBody>
                    <a:bodyPr/>
                    <a:lstStyle/>
                    <a:p>
                      <a:pPr algn="ctr"/>
                      <a:r>
                        <a:rPr lang="es-419" sz="1200" dirty="0" smtClean="0"/>
                        <a:t>0.67</a:t>
                      </a:r>
                      <a:endParaRPr lang="es-MX" sz="1200" dirty="0"/>
                    </a:p>
                  </a:txBody>
                  <a:tcPr/>
                </a:tc>
                <a:tc>
                  <a:txBody>
                    <a:bodyPr/>
                    <a:lstStyle/>
                    <a:p>
                      <a:pPr algn="ctr"/>
                      <a:r>
                        <a:rPr lang="es-419" sz="1200" dirty="0" smtClean="0"/>
                        <a:t>0.45</a:t>
                      </a:r>
                      <a:endParaRPr lang="es-MX" sz="1200" dirty="0"/>
                    </a:p>
                  </a:txBody>
                  <a:tcPr/>
                </a:tc>
                <a:tc>
                  <a:txBody>
                    <a:bodyPr/>
                    <a:lstStyle/>
                    <a:p>
                      <a:pPr algn="ctr"/>
                      <a:r>
                        <a:rPr lang="es-419" sz="1200" dirty="0" smtClean="0"/>
                        <a:t>0.70</a:t>
                      </a:r>
                      <a:endParaRPr lang="es-MX" sz="1200" dirty="0"/>
                    </a:p>
                  </a:txBody>
                  <a:tcPr/>
                </a:tc>
              </a:tr>
            </a:tbl>
          </a:graphicData>
        </a:graphic>
      </p:graphicFrame>
      <p:sp>
        <p:nvSpPr>
          <p:cNvPr id="5" name="CuadroTexto 4"/>
          <p:cNvSpPr txBox="1"/>
          <p:nvPr/>
        </p:nvSpPr>
        <p:spPr>
          <a:xfrm>
            <a:off x="3856303" y="4019202"/>
            <a:ext cx="4010296" cy="276999"/>
          </a:xfrm>
          <a:prstGeom prst="rect">
            <a:avLst/>
          </a:prstGeom>
          <a:noFill/>
        </p:spPr>
        <p:txBody>
          <a:bodyPr wrap="square" rtlCol="0">
            <a:spAutoFit/>
          </a:bodyPr>
          <a:lstStyle/>
          <a:p>
            <a:r>
              <a:rPr lang="es-419" sz="1200" dirty="0" smtClean="0"/>
              <a:t>Tabla1: Conjunto de Validación </a:t>
            </a:r>
            <a:endParaRPr lang="es-MX" sz="1200" dirty="0"/>
          </a:p>
        </p:txBody>
      </p:sp>
      <p:graphicFrame>
        <p:nvGraphicFramePr>
          <p:cNvPr id="6" name="Tabla 5"/>
          <p:cNvGraphicFramePr>
            <a:graphicFrameLocks noGrp="1"/>
          </p:cNvGraphicFramePr>
          <p:nvPr>
            <p:extLst>
              <p:ext uri="{D42A27DB-BD31-4B8C-83A1-F6EECF244321}">
                <p14:modId xmlns:p14="http://schemas.microsoft.com/office/powerpoint/2010/main" val="717100307"/>
              </p:ext>
            </p:extLst>
          </p:nvPr>
        </p:nvGraphicFramePr>
        <p:xfrm>
          <a:off x="1261872" y="4664382"/>
          <a:ext cx="8128002" cy="11988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es-MX" sz="1200" dirty="0"/>
                    </a:p>
                  </a:txBody>
                  <a:tcPr/>
                </a:tc>
                <a:tc>
                  <a:txBody>
                    <a:bodyPr/>
                    <a:lstStyle/>
                    <a:p>
                      <a:r>
                        <a:rPr lang="es-MX" sz="1200" dirty="0" err="1" smtClean="0"/>
                        <a:t>Accuracy</a:t>
                      </a:r>
                      <a:endParaRPr lang="es-MX" sz="1200" dirty="0"/>
                    </a:p>
                  </a:txBody>
                  <a:tcPr/>
                </a:tc>
                <a:tc>
                  <a:txBody>
                    <a:bodyPr/>
                    <a:lstStyle/>
                    <a:p>
                      <a:r>
                        <a:rPr lang="es-MX" sz="1200" dirty="0" err="1" smtClean="0"/>
                        <a:t>Precision</a:t>
                      </a:r>
                      <a:endParaRPr lang="es-MX" sz="1200" dirty="0"/>
                    </a:p>
                  </a:txBody>
                  <a:tcPr/>
                </a:tc>
                <a:tc>
                  <a:txBody>
                    <a:bodyPr/>
                    <a:lstStyle/>
                    <a:p>
                      <a:r>
                        <a:rPr lang="es-MX" sz="1200" dirty="0" err="1" smtClean="0"/>
                        <a:t>Recall</a:t>
                      </a:r>
                      <a:endParaRPr lang="es-MX" sz="1200" dirty="0"/>
                    </a:p>
                  </a:txBody>
                  <a:tcPr/>
                </a:tc>
                <a:tc>
                  <a:txBody>
                    <a:bodyPr/>
                    <a:lstStyle/>
                    <a:p>
                      <a:r>
                        <a:rPr lang="es-MX" sz="1200" dirty="0" smtClean="0"/>
                        <a:t>F1 Score</a:t>
                      </a:r>
                      <a:endParaRPr lang="es-MX" sz="1200" dirty="0"/>
                    </a:p>
                  </a:txBody>
                  <a:tcPr/>
                </a:tc>
                <a:tc>
                  <a:txBody>
                    <a:bodyPr/>
                    <a:lstStyle/>
                    <a:p>
                      <a:r>
                        <a:rPr lang="es-MX" sz="1200" dirty="0" smtClean="0"/>
                        <a:t>ROC AUC</a:t>
                      </a:r>
                      <a:endParaRPr lang="es-MX" sz="1200" dirty="0"/>
                    </a:p>
                  </a:txBody>
                  <a:tcPr/>
                </a:tc>
              </a:tr>
              <a:tr h="370840">
                <a:tc>
                  <a:txBody>
                    <a:bodyPr/>
                    <a:lstStyle/>
                    <a:p>
                      <a:r>
                        <a:rPr lang="es-419" sz="1200" dirty="0" err="1" smtClean="0"/>
                        <a:t>Random</a:t>
                      </a:r>
                      <a:r>
                        <a:rPr lang="es-419" sz="1200" dirty="0" smtClean="0"/>
                        <a:t> </a:t>
                      </a:r>
                      <a:r>
                        <a:rPr lang="es-419" sz="1200" dirty="0" err="1" smtClean="0"/>
                        <a:t>Forest</a:t>
                      </a:r>
                      <a:endParaRPr lang="es-MX" sz="1200" dirty="0"/>
                    </a:p>
                  </a:txBody>
                  <a:tcPr/>
                </a:tc>
                <a:tc>
                  <a:txBody>
                    <a:bodyPr/>
                    <a:lstStyle/>
                    <a:p>
                      <a:pPr algn="ctr"/>
                      <a:r>
                        <a:rPr lang="es-419" sz="1200" dirty="0" smtClean="0"/>
                        <a:t>0.78</a:t>
                      </a:r>
                      <a:endParaRPr lang="es-MX" sz="1200" dirty="0"/>
                    </a:p>
                  </a:txBody>
                  <a:tcPr/>
                </a:tc>
                <a:tc>
                  <a:txBody>
                    <a:bodyPr/>
                    <a:lstStyle/>
                    <a:p>
                      <a:pPr algn="ctr"/>
                      <a:r>
                        <a:rPr lang="es-419" sz="1200" dirty="0" smtClean="0"/>
                        <a:t>0.51</a:t>
                      </a:r>
                      <a:endParaRPr lang="es-MX" sz="1200" dirty="0"/>
                    </a:p>
                  </a:txBody>
                  <a:tcPr/>
                </a:tc>
                <a:tc>
                  <a:txBody>
                    <a:bodyPr/>
                    <a:lstStyle/>
                    <a:p>
                      <a:pPr algn="ctr"/>
                      <a:r>
                        <a:rPr lang="es-419" sz="1200" dirty="0" smtClean="0"/>
                        <a:t>0.46</a:t>
                      </a:r>
                      <a:endParaRPr lang="es-MX" sz="1200" dirty="0"/>
                    </a:p>
                  </a:txBody>
                  <a:tcPr/>
                </a:tc>
                <a:tc>
                  <a:txBody>
                    <a:bodyPr/>
                    <a:lstStyle/>
                    <a:p>
                      <a:pPr algn="ctr"/>
                      <a:r>
                        <a:rPr lang="es-419" sz="1200" dirty="0" smtClean="0"/>
                        <a:t>0.48</a:t>
                      </a:r>
                      <a:endParaRPr lang="es-MX" sz="1200" dirty="0"/>
                    </a:p>
                  </a:txBody>
                  <a:tcPr/>
                </a:tc>
                <a:tc>
                  <a:txBody>
                    <a:bodyPr/>
                    <a:lstStyle/>
                    <a:p>
                      <a:pPr algn="ctr"/>
                      <a:r>
                        <a:rPr lang="es-419" sz="1200" dirty="0" smtClean="0"/>
                        <a:t>0.74</a:t>
                      </a:r>
                      <a:endParaRPr lang="es-MX" sz="1200" dirty="0"/>
                    </a:p>
                  </a:txBody>
                  <a:tcPr/>
                </a:tc>
              </a:tr>
              <a:tr h="370840">
                <a:tc>
                  <a:txBody>
                    <a:bodyPr/>
                    <a:lstStyle/>
                    <a:p>
                      <a:r>
                        <a:rPr lang="es-419" sz="1200" dirty="0" smtClean="0"/>
                        <a:t>Regresión Logística</a:t>
                      </a:r>
                      <a:endParaRPr lang="es-MX" sz="1200" dirty="0"/>
                    </a:p>
                  </a:txBody>
                  <a:tcPr/>
                </a:tc>
                <a:tc>
                  <a:txBody>
                    <a:bodyPr/>
                    <a:lstStyle/>
                    <a:p>
                      <a:pPr algn="ctr"/>
                      <a:r>
                        <a:rPr lang="es-419" sz="1200" dirty="0" smtClean="0"/>
                        <a:t>0.64</a:t>
                      </a:r>
                      <a:endParaRPr lang="es-MX" sz="1200" dirty="0"/>
                    </a:p>
                  </a:txBody>
                  <a:tcPr/>
                </a:tc>
                <a:tc>
                  <a:txBody>
                    <a:bodyPr/>
                    <a:lstStyle/>
                    <a:p>
                      <a:pPr algn="ctr"/>
                      <a:r>
                        <a:rPr lang="es-419" sz="1200" dirty="0" smtClean="0"/>
                        <a:t>0.34</a:t>
                      </a:r>
                      <a:endParaRPr lang="es-MX" sz="1200" dirty="0"/>
                    </a:p>
                  </a:txBody>
                  <a:tcPr/>
                </a:tc>
                <a:tc>
                  <a:txBody>
                    <a:bodyPr/>
                    <a:lstStyle/>
                    <a:p>
                      <a:pPr algn="ctr"/>
                      <a:r>
                        <a:rPr lang="es-419" sz="1200" dirty="0" smtClean="0"/>
                        <a:t>0.66</a:t>
                      </a:r>
                      <a:endParaRPr lang="es-MX" sz="1200" dirty="0"/>
                    </a:p>
                  </a:txBody>
                  <a:tcPr/>
                </a:tc>
                <a:tc>
                  <a:txBody>
                    <a:bodyPr/>
                    <a:lstStyle/>
                    <a:p>
                      <a:pPr algn="ctr"/>
                      <a:r>
                        <a:rPr lang="es-419" sz="1200" dirty="0" smtClean="0"/>
                        <a:t>0.45</a:t>
                      </a:r>
                      <a:endParaRPr lang="es-MX" sz="1200" dirty="0"/>
                    </a:p>
                  </a:txBody>
                  <a:tcPr/>
                </a:tc>
                <a:tc>
                  <a:txBody>
                    <a:bodyPr/>
                    <a:lstStyle/>
                    <a:p>
                      <a:pPr algn="ctr"/>
                      <a:r>
                        <a:rPr lang="es-419" sz="1200" dirty="0" smtClean="0"/>
                        <a:t>0.71</a:t>
                      </a:r>
                      <a:endParaRPr lang="es-MX" sz="1200" dirty="0"/>
                    </a:p>
                  </a:txBody>
                  <a:tcPr/>
                </a:tc>
              </a:tr>
            </a:tbl>
          </a:graphicData>
        </a:graphic>
      </p:graphicFrame>
      <p:sp>
        <p:nvSpPr>
          <p:cNvPr id="7" name="CuadroTexto 6"/>
          <p:cNvSpPr txBox="1"/>
          <p:nvPr/>
        </p:nvSpPr>
        <p:spPr>
          <a:xfrm>
            <a:off x="3856303" y="5990155"/>
            <a:ext cx="4010296" cy="276999"/>
          </a:xfrm>
          <a:prstGeom prst="rect">
            <a:avLst/>
          </a:prstGeom>
          <a:noFill/>
        </p:spPr>
        <p:txBody>
          <a:bodyPr wrap="square" rtlCol="0">
            <a:spAutoFit/>
          </a:bodyPr>
          <a:lstStyle/>
          <a:p>
            <a:r>
              <a:rPr lang="es-419" sz="1200" dirty="0" smtClean="0"/>
              <a:t>Tabla1: Conjunto de Prueba (Test)</a:t>
            </a:r>
            <a:endParaRPr lang="es-MX" sz="1200" dirty="0"/>
          </a:p>
        </p:txBody>
      </p:sp>
    </p:spTree>
    <p:extLst>
      <p:ext uri="{BB962C8B-B14F-4D97-AF65-F5344CB8AC3E}">
        <p14:creationId xmlns:p14="http://schemas.microsoft.com/office/powerpoint/2010/main" val="45844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334935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Conclusiones		</a:t>
            </a:r>
            <a:endParaRPr lang="es-MX" dirty="0"/>
          </a:p>
        </p:txBody>
      </p:sp>
      <p:sp>
        <p:nvSpPr>
          <p:cNvPr id="3" name="Marcador de contenido 2"/>
          <p:cNvSpPr>
            <a:spLocks noGrp="1"/>
          </p:cNvSpPr>
          <p:nvPr>
            <p:ph idx="1"/>
          </p:nvPr>
        </p:nvSpPr>
        <p:spPr/>
        <p:txBody>
          <a:bodyPr/>
          <a:lstStyle/>
          <a:p>
            <a:r>
              <a:rPr lang="es-419" dirty="0" smtClean="0"/>
              <a:t>-  Si bien faltó hacer experimentación con </a:t>
            </a:r>
            <a:r>
              <a:rPr lang="es-419" dirty="0" err="1"/>
              <a:t>u</a:t>
            </a:r>
            <a:r>
              <a:rPr lang="es-419" dirty="0" err="1" smtClean="0"/>
              <a:t>ndersampling</a:t>
            </a:r>
            <a:r>
              <a:rPr lang="es-419" dirty="0" smtClean="0"/>
              <a:t>, y combinación de </a:t>
            </a:r>
            <a:r>
              <a:rPr lang="es-419" dirty="0" err="1" smtClean="0"/>
              <a:t>oversampling</a:t>
            </a:r>
            <a:r>
              <a:rPr lang="es-419" dirty="0" smtClean="0"/>
              <a:t> y </a:t>
            </a:r>
            <a:r>
              <a:rPr lang="es-419" dirty="0" err="1"/>
              <a:t>u</a:t>
            </a:r>
            <a:r>
              <a:rPr lang="es-419" dirty="0" err="1" smtClean="0"/>
              <a:t>ndersampling</a:t>
            </a:r>
            <a:r>
              <a:rPr lang="es-419" dirty="0" smtClean="0"/>
              <a:t>, ambos modelos resultan con desempeños muy similares, por ejemplo, desde mi particular punto de vista, considero que regresión podría ser un modelo aceptable, ya que permite detectar con mejor precisión los casos positivos. </a:t>
            </a:r>
          </a:p>
          <a:p>
            <a:r>
              <a:rPr lang="es-419" dirty="0" smtClean="0"/>
              <a:t>  Este tema es muy interesante, tener un buen modelo permite entre otras cosas a una institución financiera:</a:t>
            </a:r>
          </a:p>
          <a:p>
            <a:pPr lvl="1"/>
            <a:r>
              <a:rPr lang="es-419" dirty="0" smtClean="0"/>
              <a:t>- determinar riesgos de impago.</a:t>
            </a:r>
          </a:p>
          <a:p>
            <a:pPr lvl="1"/>
            <a:r>
              <a:rPr lang="es-419" dirty="0" smtClean="0"/>
              <a:t>- Desarrollar estrategias de cobranza.</a:t>
            </a:r>
          </a:p>
          <a:p>
            <a:endParaRPr lang="es-MX" dirty="0"/>
          </a:p>
        </p:txBody>
      </p:sp>
    </p:spTree>
    <p:extLst>
      <p:ext uri="{BB962C8B-B14F-4D97-AF65-F5344CB8AC3E}">
        <p14:creationId xmlns:p14="http://schemas.microsoft.com/office/powerpoint/2010/main" val="383201401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176</TotalTime>
  <Words>239</Words>
  <Application>Microsoft Office PowerPoint</Application>
  <PresentationFormat>Panorámica</PresentationFormat>
  <Paragraphs>53</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Schoolbook</vt:lpstr>
      <vt:lpstr>Wingdings 2</vt:lpstr>
      <vt:lpstr>View</vt:lpstr>
      <vt:lpstr>Resultados</vt:lpstr>
      <vt:lpstr>Contenido</vt:lpstr>
      <vt:lpstr>Incumplimiento de pago del próximo mes</vt:lpstr>
      <vt:lpstr>Presentación de PowerPoint</vt:lpstr>
      <vt:lpstr>Conclusiones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dc:title>
  <dc:creator>HP</dc:creator>
  <cp:lastModifiedBy>HP</cp:lastModifiedBy>
  <cp:revision>8</cp:revision>
  <dcterms:created xsi:type="dcterms:W3CDTF">2025-05-26T11:15:31Z</dcterms:created>
  <dcterms:modified xsi:type="dcterms:W3CDTF">2025-05-26T14:11:36Z</dcterms:modified>
</cp:coreProperties>
</file>