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61" r:id="rId3"/>
    <p:sldId id="287" r:id="rId4"/>
    <p:sldId id="262" r:id="rId5"/>
    <p:sldId id="289" r:id="rId6"/>
    <p:sldId id="263" r:id="rId7"/>
    <p:sldId id="288" r:id="rId8"/>
    <p:sldId id="286" r:id="rId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1"/>
      <p:bold r:id="rId12"/>
      <p:italic r:id="rId13"/>
      <p:boldItalic r:id="rId14"/>
    </p:embeddedFont>
    <p:embeddedFont>
      <p:font typeface="Barlow Semi Condensed Medium" panose="00000606000000000000" pitchFamily="2" charset="0"/>
      <p:regular r:id="rId15"/>
      <p:bold r:id="rId16"/>
      <p:italic r:id="rId17"/>
      <p:boldItalic r:id="rId18"/>
    </p:embeddedFont>
    <p:embeddedFont>
      <p:font typeface="Fjalla One" panose="02000506040000020004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628EE0-E7F6-42F2-9AB9-98B0C550F21E}">
  <a:tblStyle styleId="{E8628EE0-E7F6-42F2-9AB9-98B0C550F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6F78C0BA-00F8-4540-6B7A-D7EE91449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B68BDA1D-49E9-19DC-D62A-F395DA0B52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0CB019C1-8F39-C02C-2192-B6B7F8F747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844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6F78C0BA-00F8-4540-6B7A-D7EE91449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B68BDA1D-49E9-19DC-D62A-F395DA0B52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0CB019C1-8F39-C02C-2192-B6B7F8F747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492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0FC46ECA-683B-5E53-8C9B-0B9C8B20B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7344836F-7609-4640-621D-25CDA17102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907181BB-C777-6353-C578-9083A5482B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438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0FC46ECA-683B-5E53-8C9B-0B9C8B20B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7344836F-7609-4640-621D-25CDA17102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907181BB-C777-6353-C578-9083A5482B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01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7FC81CF1-81D0-32AE-155D-3708C06CA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C19DD2F-541C-E69D-F889-0347D0B1A1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759C0A75-0624-8A02-983C-D3A9240467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844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7FC81CF1-81D0-32AE-155D-3708C06CA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C19DD2F-541C-E69D-F889-0347D0B1A1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759C0A75-0624-8A02-983C-D3A9240467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032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644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3" r:id="rId5"/>
    <p:sldLayoutId id="2147483674" r:id="rId6"/>
    <p:sldLayoutId id="2147483675" r:id="rId7"/>
    <p:sldLayoutId id="2147483676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31950" y="1866235"/>
            <a:ext cx="3607560" cy="18413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</a:rPr>
              <a:t>Analysis of Quantum Safe cryptography tools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6" name="Google Shape;1884;p35">
            <a:extLst>
              <a:ext uri="{FF2B5EF4-FFF2-40B4-BE49-F238E27FC236}">
                <a16:creationId xmlns:a16="http://schemas.microsoft.com/office/drawing/2014/main" id="{53D6B521-AF69-8EDE-5F91-361755EDE35D}"/>
              </a:ext>
            </a:extLst>
          </p:cNvPr>
          <p:cNvSpPr txBox="1">
            <a:spLocks/>
          </p:cNvSpPr>
          <p:nvPr/>
        </p:nvSpPr>
        <p:spPr>
          <a:xfrm>
            <a:off x="5645910" y="4312139"/>
            <a:ext cx="3493600" cy="61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CO" sz="1400" dirty="0"/>
              <a:t>Julio César Ruiz Gómez</a:t>
            </a:r>
          </a:p>
          <a:p>
            <a:pPr algn="ctr"/>
            <a:r>
              <a:rPr lang="es-CO" sz="1400" dirty="0"/>
              <a:t>Nicolás Cardozo Álvarez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DC681AD4-187C-DCA3-5CE3-AC36F903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B685FD7D-EBDC-C2FF-D4F1-A869885A20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50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Contexto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2D492E96-B912-7903-8C38-19B594354D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7200" y="2213264"/>
            <a:ext cx="4809600" cy="1444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 </a:t>
            </a:r>
            <a:r>
              <a:rPr lang="es-MX" sz="1600" dirty="0"/>
              <a:t>criptografía </a:t>
            </a:r>
            <a:r>
              <a:rPr lang="es-MX" sz="1600" dirty="0" err="1"/>
              <a:t>post-cuántica</a:t>
            </a:r>
            <a:r>
              <a:rPr lang="es-MX" sz="1600" dirty="0"/>
              <a:t> como respuesta a los avances de la computación cuántica y como se evalúa en términos de usabilidad y viabilidad.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7204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DC681AD4-187C-DCA3-5CE3-AC36F903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B685FD7D-EBDC-C2FF-D4F1-A869885A20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50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Estado del arte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2D492E96-B912-7903-8C38-19B594354D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7200" y="2213264"/>
            <a:ext cx="4809600" cy="1444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El NIST, Microsoft, IBM, </a:t>
            </a:r>
            <a:r>
              <a:rPr lang="fr-FR" sz="1600" dirty="0"/>
              <a:t>l</a:t>
            </a:r>
            <a:r>
              <a:rPr lang="fr-F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Post-Quantum </a:t>
            </a:r>
            <a:r>
              <a:rPr lang="es-CO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Cryptography</a:t>
            </a:r>
            <a:r>
              <a:rPr lang="fr-F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Alliance (PQCA) e Intel son </a:t>
            </a:r>
            <a:r>
              <a:rPr lang="fr-FR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referentes</a:t>
            </a:r>
            <a:r>
              <a:rPr lang="fr-F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la </a:t>
            </a:r>
            <a:r>
              <a:rPr lang="es-CO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criptografía</a:t>
            </a:r>
            <a:r>
              <a:rPr lang="fr-F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post-</a:t>
            </a:r>
            <a:r>
              <a:rPr lang="fr-FR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cuántica</a:t>
            </a:r>
            <a:r>
              <a:rPr lang="fr-F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fr-FR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por</a:t>
            </a:r>
            <a:r>
              <a:rPr lang="fr-F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su </a:t>
            </a:r>
            <a:r>
              <a:rPr lang="fr-FR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aporte</a:t>
            </a:r>
            <a:r>
              <a:rPr lang="fr-F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s-CO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al desarrollo de estas herramientas.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299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54487B15-5C2D-7D1B-1DD7-B14C3DC61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ECD8C4E4-D6D2-A87C-2BCD-1C7A1AACCE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50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Relevancia de la indagación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06BE83CA-DA78-4AB0-F26A-2521ECD4C7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7200" y="2213264"/>
            <a:ext cx="4809600" cy="1444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La indagación de herramientas de cifrado </a:t>
            </a:r>
            <a:r>
              <a:rPr lang="es-MX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post-cuántico</a:t>
            </a:r>
            <a:r>
              <a:rPr lang="es-MX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contribuye a la selección de las herramientas criptográficas </a:t>
            </a:r>
            <a:r>
              <a:rPr lang="es-MX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post-cuánticas</a:t>
            </a:r>
            <a:r>
              <a:rPr lang="es-MX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más adecuadas, garantizando la seguridad y la eficiencia ante la computación cuántica.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7064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54487B15-5C2D-7D1B-1DD7-B14C3DC61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ECD8C4E4-D6D2-A87C-2BCD-1C7A1AACCE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50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Algoritmos escogidos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06BE83CA-DA78-4AB0-F26A-2521ECD4C7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7200" y="2213264"/>
            <a:ext cx="4809600" cy="1444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</a:t>
            </a:r>
            <a:r>
              <a:rPr lang="es-MX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 seleccionaron los algoritmos de criptografía </a:t>
            </a:r>
            <a:r>
              <a:rPr lang="es-MX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post-cuántica</a:t>
            </a:r>
            <a:r>
              <a:rPr lang="es-MX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más relevantes según el NIST y los que fueron desarrollados o apoyados por empresas reconocidas como Microsoft.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2524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CC67C15A-4AC8-90D2-5128-573570423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B9CE5889-6D93-6E1B-1251-F57BE55B1C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50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Criterio de selección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AF89C836-2C19-C726-655F-CA53B0D3A8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7200" y="2213264"/>
            <a:ext cx="4809600" cy="1444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Los algoritmos se escogieron teniendo en cuenta varios criterios, como la diversidad criptográfica, la evaluación y el reconocimiento por parte del NIST, la seguridad y el rendimiento.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1090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CC67C15A-4AC8-90D2-5128-573570423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B9CE5889-6D93-6E1B-1251-F57BE55B1C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50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Relevancia de los algoritmos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AF89C836-2C19-C726-655F-CA53B0D3A8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7200" y="2213264"/>
            <a:ext cx="4809600" cy="1444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Los algoritmos escogidos son, en su mayoría, los estándares primarios o candidatos alternativos seleccionados por el NIST, lo que asegura su madurez y efectividad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5240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Google Shape;4950;p65"/>
          <p:cNvSpPr txBox="1">
            <a:spLocks noGrp="1"/>
          </p:cNvSpPr>
          <p:nvPr>
            <p:ph type="body" idx="1"/>
          </p:nvPr>
        </p:nvSpPr>
        <p:spPr>
          <a:xfrm>
            <a:off x="1503254" y="1059558"/>
            <a:ext cx="6137491" cy="3745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uFill>
                  <a:noFill/>
                </a:uFill>
              </a:rPr>
              <a:t>Computer Security Division, Information Technology Laboratory, National Institute of Standards and Technology, U.S. Department of Commerce. (s. f.). Round 3 Submissions - Post-Quantum Cryptography | CSRC | CSRC. https://csrc.nist.gov/Projects/post-quantum-cryptography/post-quantum-cryptography-standardization/round-3-submissions</a:t>
            </a:r>
          </a:p>
          <a:p>
            <a:pPr marL="139700" marR="508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solidFill>
                <a:schemeClr val="tx1">
                  <a:lumMod val="75000"/>
                </a:schemeClr>
              </a:solid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uFill>
                  <a:noFill/>
                </a:uFill>
              </a:rPr>
              <a:t>Quantum-Safe Cryptography Algorithms. (2022, 6 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uFill>
                  <a:noFill/>
                </a:uFill>
              </a:rPr>
              <a:t>julio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uFill>
                  <a:noFill/>
                </a:uFill>
              </a:rPr>
              <a:t>). IBM Research. https://research.ibm.com/projects/quantum-safe-cryptography</a:t>
            </a:r>
          </a:p>
          <a:p>
            <a:pPr marL="139700" marR="508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solidFill>
                <a:schemeClr val="tx1">
                  <a:lumMod val="75000"/>
                </a:schemeClr>
              </a:solid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s-CO" sz="1400" dirty="0" err="1">
                <a:solidFill>
                  <a:schemeClr val="tx1">
                    <a:lumMod val="75000"/>
                  </a:schemeClr>
                </a:solidFill>
                <a:uFill>
                  <a:noFill/>
                </a:uFill>
              </a:rPr>
              <a:t>Post-quantum</a:t>
            </a:r>
            <a:r>
              <a:rPr lang="es-CO" sz="1400" dirty="0">
                <a:solidFill>
                  <a:schemeClr val="tx1">
                    <a:lumMod val="75000"/>
                  </a:schemeClr>
                </a:solidFill>
                <a:uFill>
                  <a:noFill/>
                </a:uFill>
              </a:rPr>
              <a:t> </a:t>
            </a:r>
            <a:r>
              <a:rPr lang="es-CO" sz="1400" dirty="0" err="1">
                <a:solidFill>
                  <a:schemeClr val="tx1">
                    <a:lumMod val="75000"/>
                  </a:schemeClr>
                </a:solidFill>
                <a:uFill>
                  <a:noFill/>
                </a:uFill>
              </a:rPr>
              <a:t>Cryptography</a:t>
            </a:r>
            <a:r>
              <a:rPr lang="es-CO" sz="1400" dirty="0">
                <a:solidFill>
                  <a:schemeClr val="tx1">
                    <a:lumMod val="75000"/>
                  </a:schemeClr>
                </a:solidFill>
                <a:uFill>
                  <a:noFill/>
                </a:uFill>
              </a:rPr>
              <a:t> - Microsoft </a:t>
            </a:r>
            <a:r>
              <a:rPr lang="es-CO" sz="1400" dirty="0" err="1">
                <a:solidFill>
                  <a:schemeClr val="tx1">
                    <a:lumMod val="75000"/>
                  </a:schemeClr>
                </a:solidFill>
                <a:uFill>
                  <a:noFill/>
                </a:uFill>
              </a:rPr>
              <a:t>Research</a:t>
            </a:r>
            <a:r>
              <a:rPr lang="es-CO" sz="1400" dirty="0">
                <a:solidFill>
                  <a:schemeClr val="tx1">
                    <a:lumMod val="75000"/>
                  </a:schemeClr>
                </a:solidFill>
                <a:uFill>
                  <a:noFill/>
                </a:uFill>
              </a:rPr>
              <a:t>. (2023, 30 mayo). Microsoft </a:t>
            </a:r>
            <a:r>
              <a:rPr lang="es-CO" sz="1400" dirty="0" err="1">
                <a:solidFill>
                  <a:schemeClr val="tx1">
                    <a:lumMod val="75000"/>
                  </a:schemeClr>
                </a:solidFill>
                <a:uFill>
                  <a:noFill/>
                </a:uFill>
              </a:rPr>
              <a:t>Research</a:t>
            </a:r>
            <a:r>
              <a:rPr lang="es-CO" sz="1400" dirty="0">
                <a:solidFill>
                  <a:schemeClr val="tx1">
                    <a:lumMod val="75000"/>
                  </a:schemeClr>
                </a:solidFill>
                <a:uFill>
                  <a:noFill/>
                </a:uFill>
              </a:rPr>
              <a:t>. https://www.microsoft.com/en-us/research/project/post-quantum-cryptography/</a:t>
            </a:r>
          </a:p>
          <a:p>
            <a:pPr marL="139700" marR="508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CO" sz="1400" dirty="0">
              <a:solidFill>
                <a:schemeClr val="tx1">
                  <a:lumMod val="75000"/>
                </a:schemeClr>
              </a:solid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uFill>
                  <a:noFill/>
                </a:uFill>
              </a:rPr>
              <a:t>Post-Quantum cryptography: Defending against future adversaries. (n.d.). Intel. https://www.intel.com/content/www/us/en/research/news/post-quantum-cryptography.html</a:t>
            </a:r>
            <a:endParaRPr lang="en" sz="1400" dirty="0">
              <a:solidFill>
                <a:schemeClr val="tx1">
                  <a:lumMod val="75000"/>
                </a:schemeClr>
              </a:solidFill>
              <a:uFill>
                <a:noFill/>
              </a:uFill>
            </a:endParaRPr>
          </a:p>
        </p:txBody>
      </p:sp>
      <p:sp>
        <p:nvSpPr>
          <p:cNvPr id="4952" name="Google Shape;4952;p6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Bibliografía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345</Words>
  <Application>Microsoft Office PowerPoint</Application>
  <PresentationFormat>Presentación en pantalla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Barlow Semi Condensed</vt:lpstr>
      <vt:lpstr>Barlow Semi Condensed Medium</vt:lpstr>
      <vt:lpstr>Fjalla One</vt:lpstr>
      <vt:lpstr>Arial</vt:lpstr>
      <vt:lpstr>Technology Consulting by Slidesgo</vt:lpstr>
      <vt:lpstr>Analysis of Quantum Safe cryptography tools</vt:lpstr>
      <vt:lpstr>Contexto</vt:lpstr>
      <vt:lpstr>Estado del arte</vt:lpstr>
      <vt:lpstr>Relevancia de la indagación</vt:lpstr>
      <vt:lpstr>Algoritmos escogidos</vt:lpstr>
      <vt:lpstr>Criterio de selección</vt:lpstr>
      <vt:lpstr>Relevancia de los algoritmos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Verificación de programas</dc:title>
  <dc:creator>JulioCesar</dc:creator>
  <cp:lastModifiedBy>Julio César Ruiz Gómez</cp:lastModifiedBy>
  <cp:revision>4</cp:revision>
  <dcterms:modified xsi:type="dcterms:W3CDTF">2024-05-29T21:15:05Z</dcterms:modified>
</cp:coreProperties>
</file>