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42"/>
  </p:notesMasterIdLst>
  <p:sldIdLst>
    <p:sldId id="687" r:id="rId6"/>
    <p:sldId id="688" r:id="rId7"/>
    <p:sldId id="689" r:id="rId8"/>
    <p:sldId id="690" r:id="rId9"/>
    <p:sldId id="723" r:id="rId10"/>
    <p:sldId id="724" r:id="rId11"/>
    <p:sldId id="725" r:id="rId12"/>
    <p:sldId id="726" r:id="rId13"/>
    <p:sldId id="728" r:id="rId14"/>
    <p:sldId id="727" r:id="rId15"/>
    <p:sldId id="729" r:id="rId16"/>
    <p:sldId id="730" r:id="rId17"/>
    <p:sldId id="731" r:id="rId18"/>
    <p:sldId id="695" r:id="rId19"/>
    <p:sldId id="692" r:id="rId20"/>
    <p:sldId id="693" r:id="rId21"/>
    <p:sldId id="694" r:id="rId22"/>
    <p:sldId id="696" r:id="rId23"/>
    <p:sldId id="713" r:id="rId24"/>
    <p:sldId id="697" r:id="rId25"/>
    <p:sldId id="699" r:id="rId26"/>
    <p:sldId id="703" r:id="rId27"/>
    <p:sldId id="704" r:id="rId28"/>
    <p:sldId id="698" r:id="rId29"/>
    <p:sldId id="715" r:id="rId30"/>
    <p:sldId id="716" r:id="rId31"/>
    <p:sldId id="717" r:id="rId32"/>
    <p:sldId id="718" r:id="rId33"/>
    <p:sldId id="719" r:id="rId34"/>
    <p:sldId id="720" r:id="rId35"/>
    <p:sldId id="732" r:id="rId36"/>
    <p:sldId id="721" r:id="rId37"/>
    <p:sldId id="722" r:id="rId38"/>
    <p:sldId id="700" r:id="rId39"/>
    <p:sldId id="701" r:id="rId40"/>
    <p:sldId id="702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1" y="1347778"/>
            <a:ext cx="6859537" cy="514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3" y="1714961"/>
            <a:ext cx="8177212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- VETORES 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DE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OBJETOS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82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sz="2800" dirty="0"/>
              <a:t>Monte os métodos para:</a:t>
            </a:r>
          </a:p>
          <a:p>
            <a:pPr>
              <a:defRPr/>
            </a:pPr>
            <a:r>
              <a:rPr lang="pt-BR" sz="2400" dirty="0"/>
              <a:t>Exibir a média de todas notas dos alunos adicionados;</a:t>
            </a:r>
          </a:p>
          <a:p>
            <a:pPr>
              <a:defRPr/>
            </a:pPr>
            <a:r>
              <a:rPr lang="pt-BR" sz="2400" dirty="0"/>
              <a:t>Exibir o total das faltas de todos os alunos;</a:t>
            </a:r>
          </a:p>
          <a:p>
            <a:pPr>
              <a:defRPr/>
            </a:pPr>
            <a:r>
              <a:rPr lang="pt-BR" sz="2400" dirty="0"/>
              <a:t>Exibir a média de todas as idades dos alunos adicionados;</a:t>
            </a:r>
          </a:p>
          <a:p>
            <a:pPr>
              <a:defRPr/>
            </a:pPr>
            <a:r>
              <a:rPr lang="pt-BR" sz="2400" dirty="0"/>
              <a:t>Exibir o aluno mais velho; e </a:t>
            </a:r>
          </a:p>
          <a:p>
            <a:pPr>
              <a:defRPr/>
            </a:pPr>
            <a:r>
              <a:rPr lang="pt-BR" sz="2400" dirty="0"/>
              <a:t>Exibir o aluno mais novo.</a:t>
            </a:r>
          </a:p>
        </p:txBody>
      </p:sp>
    </p:spTree>
    <p:extLst>
      <p:ext uri="{BB962C8B-B14F-4D97-AF65-F5344CB8AC3E}">
        <p14:creationId xmlns:p14="http://schemas.microsoft.com/office/powerpoint/2010/main" val="40943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- VETORES </a:t>
            </a: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DE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OBJETOS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82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800" dirty="0"/>
              <a:t>Exibir a média de todas notas dos alunos adicionados</a:t>
            </a:r>
            <a:r>
              <a:rPr lang="pt-BR" sz="2800" dirty="0" smtClean="0"/>
              <a:t>;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Dentro do método </a:t>
            </a:r>
            <a:r>
              <a:rPr lang="pt-BR" sz="2800" dirty="0" err="1" smtClean="0"/>
              <a:t>main</a:t>
            </a:r>
            <a:r>
              <a:rPr lang="pt-BR" sz="2800" dirty="0" smtClean="0"/>
              <a:t>():</a:t>
            </a:r>
            <a:endParaRPr lang="pt-BR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04" y="2497700"/>
            <a:ext cx="59753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01" y="6128708"/>
            <a:ext cx="7272337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4997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Calibri" pitchFamily="34" charset="0"/>
              </a:rPr>
              <a:t>Coleções são estruturas de dados utilizadas para agrupar objetos que permitem de maneira eficiente e prática o armazenamento e organização de objetos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De forma contrária ao vetor</a:t>
            </a:r>
            <a:r>
              <a:rPr lang="pt-BR" i="1" dirty="0">
                <a:latin typeface="Calibri" pitchFamily="34" charset="0"/>
              </a:rPr>
              <a:t>(</a:t>
            </a:r>
            <a:r>
              <a:rPr lang="pt-BR" i="1" dirty="0" err="1">
                <a:latin typeface="Calibri" pitchFamily="34" charset="0"/>
              </a:rPr>
              <a:t>array</a:t>
            </a:r>
            <a:r>
              <a:rPr lang="pt-BR" i="1" dirty="0">
                <a:latin typeface="Calibri" pitchFamily="34" charset="0"/>
              </a:rPr>
              <a:t>)</a:t>
            </a:r>
            <a:r>
              <a:rPr lang="pt-BR" dirty="0">
                <a:latin typeface="Calibri" pitchFamily="34" charset="0"/>
              </a:rPr>
              <a:t>, elas permitem que um número arbitrário de objetos seja armazenado numa estrutura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Coleções podem ser utilizadas para representar vetores, listas, pilhas, filas, mapas, conjuntos e outras estruturas de dados</a:t>
            </a:r>
          </a:p>
          <a:p>
            <a:pPr lvl="1" algn="just"/>
            <a:r>
              <a:rPr lang="pt-BR" dirty="0">
                <a:latin typeface="Calibri" pitchFamily="34" charset="0"/>
              </a:rPr>
              <a:t>A escolha de um tipo de estrutura depende dos requisitos do problema que se deseja resolver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Várias aplicações necessitam utilizar as coleções de objetos, por exemplo: agendas pessoais, catálogos de bibliotecas, cadastro de funcionários</a:t>
            </a:r>
          </a:p>
          <a:p>
            <a:pPr algn="just"/>
            <a:endParaRPr lang="pt-BR" dirty="0">
              <a:latin typeface="Calibri" pitchFamily="34" charset="0"/>
            </a:endParaRPr>
          </a:p>
          <a:p>
            <a:pPr algn="just"/>
            <a:r>
              <a:rPr lang="pt-BR" dirty="0">
                <a:latin typeface="Calibri" pitchFamily="34" charset="0"/>
              </a:rPr>
              <a:t>São amplamente utilizadas no acesso a dados em bases de dados, principalmente no resultado de buscas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0948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3505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O que é o </a:t>
            </a:r>
            <a:r>
              <a:rPr lang="pt-BR" altLang="pt-BR" dirty="0" err="1"/>
              <a:t>collections</a:t>
            </a:r>
            <a:r>
              <a:rPr lang="pt-BR" altLang="pt-BR" dirty="0"/>
              <a:t> framework?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pPr>
              <a:buFont typeface="Wingdings" pitchFamily="2" charset="2"/>
              <a:buNone/>
            </a:pPr>
            <a:r>
              <a:rPr lang="pt-BR" altLang="pt-BR" dirty="0"/>
              <a:t>É um conjunto de classes e interfaces, localizadas no pacote “</a:t>
            </a:r>
            <a:r>
              <a:rPr lang="pt-BR" altLang="pt-BR" dirty="0" err="1"/>
              <a:t>java.util</a:t>
            </a:r>
            <a:r>
              <a:rPr lang="pt-BR" altLang="pt-BR" dirty="0"/>
              <a:t>”. 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r>
              <a:rPr lang="pt-BR" altLang="pt-BR" dirty="0"/>
              <a:t>Qual a finalidade deste conjunto?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Suprir e permitir facilidades para a manipulação dos dados quando comparado ao uso dos </a:t>
            </a:r>
            <a:r>
              <a:rPr lang="pt-BR" altLang="pt-BR" dirty="0" err="1"/>
              <a:t>arrays</a:t>
            </a:r>
            <a:r>
              <a:rPr lang="pt-BR" altLang="pt-BR" dirty="0"/>
              <a:t>.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01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DIFERENÇAS ENTRE VETORES E COLLECTION´S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37266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Por que utilizar estruturas de dados no lugar dos </a:t>
            </a:r>
            <a:r>
              <a:rPr lang="pt-BR" altLang="pt-BR" dirty="0" err="1"/>
              <a:t>arrays</a:t>
            </a:r>
            <a:r>
              <a:rPr lang="pt-BR" altLang="pt-BR" dirty="0"/>
              <a:t>?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	Alguns motivos consideráveis:</a:t>
            </a:r>
          </a:p>
          <a:p>
            <a:pPr>
              <a:buFont typeface="Wingdings" pitchFamily="2" charset="2"/>
              <a:buNone/>
            </a:pPr>
            <a:endParaRPr lang="pt-BR" altLang="pt-BR" dirty="0"/>
          </a:p>
          <a:p>
            <a:pPr lvl="1"/>
            <a:r>
              <a:rPr lang="pt-BR" altLang="pt-BR" dirty="0"/>
              <a:t>É impossível buscar diretamente por um determinado elemento cujo índice seja desconhecido.</a:t>
            </a:r>
          </a:p>
          <a:p>
            <a:pPr lvl="1"/>
            <a:r>
              <a:rPr lang="pt-BR" altLang="pt-BR" dirty="0"/>
              <a:t>É impossível saber a quantidade de posições já utilizadas, sem a utilização de métodos ou recursos paralelos.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6405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7" y="5410753"/>
            <a:ext cx="5909136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HIERARQUIA DAS COLLECTION´S</a:t>
            </a:r>
          </a:p>
        </p:txBody>
      </p:sp>
      <p:pic>
        <p:nvPicPr>
          <p:cNvPr id="16388" name="Picture 4" descr="http://rededosblogueiros.com.br/word/wp-content/uploads/2015/05/Viral-capavf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67" y="5495249"/>
            <a:ext cx="2433484" cy="13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7" y="1229503"/>
            <a:ext cx="7192246" cy="4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HIERARQUIA DAS COLLECTION´S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Calibri" pitchFamily="34" charset="0"/>
              </a:rPr>
              <a:t>Todas as estruturas das </a:t>
            </a:r>
            <a:r>
              <a:rPr lang="pt-BR" b="1" dirty="0" err="1">
                <a:latin typeface="Calibri" pitchFamily="34" charset="0"/>
              </a:rPr>
              <a:t>collections</a:t>
            </a:r>
            <a:r>
              <a:rPr lang="pt-BR" b="1" dirty="0">
                <a:latin typeface="Calibri" pitchFamily="34" charset="0"/>
              </a:rPr>
              <a:t> contêm três características: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6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Interfaces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Tipo de dados abstratos representando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Interfaces  permitem que as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 sejam manipuladas independentemente dos  detalhes de sua representação. Em linguagens orientadas a objeto com o Java,  estas interfaces geralmente formam uma hierarquia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2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Implementações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Implementações concretas das interfaces das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Em essência, são estruturas de dados reusáveis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200" dirty="0">
              <a:latin typeface="Calibri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Algoritmos</a:t>
            </a:r>
          </a:p>
          <a:p>
            <a:pPr lvl="2" algn="just"/>
            <a:r>
              <a:rPr lang="pt-BR" dirty="0">
                <a:latin typeface="Calibri" pitchFamily="34" charset="0"/>
              </a:rPr>
              <a:t>Métodos que desenvolvem computações úteis, como procura e  armazenamento, sobre objetos que implementam as interfaces das 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Estes algoritmos são chamados de polimórficos, pois o mesmo método pode ser usado em diferentes implementações de apropriadas interfaces de </a:t>
            </a:r>
            <a:r>
              <a:rPr lang="pt-BR" dirty="0" err="1">
                <a:latin typeface="Calibri" pitchFamily="34" charset="0"/>
              </a:rPr>
              <a:t>Collections</a:t>
            </a:r>
            <a:r>
              <a:rPr lang="pt-BR" dirty="0">
                <a:latin typeface="Calibri" pitchFamily="34" charset="0"/>
              </a:rPr>
              <a:t>. Em essência, algoritmos são funcionalidades  reusáveis</a:t>
            </a:r>
          </a:p>
        </p:txBody>
      </p:sp>
    </p:spTree>
    <p:extLst>
      <p:ext uri="{BB962C8B-B14F-4D97-AF65-F5344CB8AC3E}">
        <p14:creationId xmlns:p14="http://schemas.microsoft.com/office/powerpoint/2010/main" val="37396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3600" dirty="0"/>
              <a:t>Interface  - </a:t>
            </a:r>
            <a:r>
              <a:rPr lang="pt-BR" altLang="pt-BR" sz="3600" dirty="0" err="1"/>
              <a:t>java.util.List</a:t>
            </a:r>
            <a:endParaRPr lang="pt-BR" altLang="pt-BR" sz="3600" dirty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kern="0" dirty="0" err="1"/>
              <a:t>LinkedList</a:t>
            </a:r>
            <a:endParaRPr lang="pt-BR" sz="20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possui métodos adicionais para remover o primeiro ou o último item da lista;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pode obter uma melhor performance que o </a:t>
            </a:r>
            <a:r>
              <a:rPr lang="pt-BR" sz="2000" kern="0" dirty="0" err="1"/>
              <a:t>ArrayList</a:t>
            </a:r>
            <a:endParaRPr lang="pt-BR" sz="2000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endParaRPr lang="pt-BR" sz="2000" b="1" kern="0" dirty="0" smtClean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pt-BR" sz="2000" b="1" kern="0" dirty="0" smtClean="0"/>
              <a:t>Vector</a:t>
            </a:r>
            <a:endParaRPr lang="pt-BR" sz="2000" b="1" kern="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Arial" pitchFamily="34" charset="0"/>
              <a:buChar char="•"/>
              <a:defRPr/>
            </a:pPr>
            <a:r>
              <a:rPr lang="pt-BR" sz="2000" kern="0" dirty="0"/>
              <a:t>trabalha com processos em paralelo, e pode consumir mais recursos que as outras duas implementações.</a:t>
            </a:r>
            <a:endParaRPr lang="pt-BR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17.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Vetores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de </a:t>
            </a:r>
            <a:r>
              <a:rPr lang="en-US" sz="5400" dirty="0" err="1" smtClean="0">
                <a:solidFill>
                  <a:srgbClr val="FFFFFF"/>
                </a:solidFill>
                <a:latin typeface="Gotham-Bold"/>
                <a:cs typeface="Gotham-Bold"/>
              </a:rPr>
              <a:t>Objetos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 e Collection Framework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8720" y="1243980"/>
            <a:ext cx="75646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3600" dirty="0"/>
              <a:t>Interface  - </a:t>
            </a:r>
            <a:r>
              <a:rPr lang="pt-BR" altLang="pt-BR" sz="3600" dirty="0" err="1"/>
              <a:t>java.util.List</a:t>
            </a:r>
            <a:endParaRPr lang="pt-BR" altLang="pt-BR" sz="3600" dirty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>
              <a:buFont typeface="Wingdings" pitchFamily="2" charset="2"/>
              <a:buNone/>
            </a:pPr>
            <a:r>
              <a:rPr lang="pt-BR" altLang="pt-BR" sz="2000" dirty="0" smtClean="0"/>
              <a:t>Esta </a:t>
            </a:r>
            <a:r>
              <a:rPr lang="pt-BR" altLang="pt-BR" sz="2000" dirty="0"/>
              <a:t>interface especifica o que uma classe deve fazer para ser uma lista</a:t>
            </a:r>
            <a:r>
              <a:rPr lang="pt-BR" altLang="pt-BR" sz="2000" dirty="0" smtClean="0"/>
              <a:t>.</a:t>
            </a:r>
          </a:p>
          <a:p>
            <a:pPr marL="0" lvl="1"/>
            <a:r>
              <a:rPr lang="pt-BR" altLang="pt-BR" sz="2000" dirty="0" smtClean="0"/>
              <a:t>A </a:t>
            </a:r>
            <a:r>
              <a:rPr lang="pt-BR" altLang="pt-BR" sz="2000" dirty="0"/>
              <a:t>implementação </a:t>
            </a:r>
            <a:r>
              <a:rPr lang="pt-BR" altLang="pt-BR" sz="2000" b="1" dirty="0" err="1"/>
              <a:t>ArrayList</a:t>
            </a:r>
            <a:r>
              <a:rPr lang="pt-BR" altLang="pt-BR" sz="2000" dirty="0"/>
              <a:t>, é a mais utilizada da interface </a:t>
            </a:r>
            <a:r>
              <a:rPr lang="pt-BR" altLang="pt-BR" sz="2000" dirty="0" err="1" smtClean="0"/>
              <a:t>List</a:t>
            </a:r>
            <a:r>
              <a:rPr lang="pt-BR" altLang="pt-BR" sz="2000" dirty="0" smtClean="0"/>
              <a:t>, suas principais características são: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Representa uma sequência de elementos - </a:t>
            </a:r>
            <a:r>
              <a:rPr lang="pt-BR" i="1" dirty="0" err="1">
                <a:latin typeface="Calibri" pitchFamily="34" charset="0"/>
              </a:rPr>
              <a:t>ordered</a:t>
            </a:r>
            <a:r>
              <a:rPr lang="pt-BR" i="1" dirty="0">
                <a:latin typeface="Calibri" pitchFamily="34" charset="0"/>
              </a:rPr>
              <a:t> </a:t>
            </a:r>
            <a:r>
              <a:rPr lang="pt-BR" i="1" dirty="0" err="1">
                <a:latin typeface="Calibri" pitchFamily="34" charset="0"/>
              </a:rPr>
              <a:t>collection</a:t>
            </a:r>
            <a:r>
              <a:rPr lang="pt-BR" i="1" dirty="0">
                <a:latin typeface="Calibri" pitchFamily="34" charset="0"/>
              </a:rPr>
              <a:t> </a:t>
            </a:r>
            <a:r>
              <a:rPr lang="pt-BR" dirty="0">
                <a:latin typeface="Calibri" pitchFamily="34" charset="0"/>
              </a:rPr>
              <a:t>-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pode conter elementos </a:t>
            </a:r>
            <a:r>
              <a:rPr lang="pt-BR" dirty="0" smtClean="0">
                <a:latin typeface="Calibri" pitchFamily="34" charset="0"/>
              </a:rPr>
              <a:t>duplicados</a:t>
            </a:r>
            <a:endParaRPr lang="pt-BR" dirty="0">
              <a:latin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Permite controlar a posição de inserção de um elemento e acessar elementos por sua </a:t>
            </a:r>
            <a:r>
              <a:rPr lang="pt-BR" dirty="0" smtClean="0">
                <a:latin typeface="Calibri" pitchFamily="34" charset="0"/>
              </a:rPr>
              <a:t>posição</a:t>
            </a:r>
            <a:endParaRPr lang="pt-BR" dirty="0">
              <a:latin typeface="Calibri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Calibri" pitchFamily="34" charset="0"/>
              </a:rPr>
              <a:t>Permite procurar por um objeto específico na lista e retornar sua posição </a:t>
            </a:r>
            <a:r>
              <a:rPr lang="pt-BR" dirty="0" smtClean="0">
                <a:latin typeface="Calibri" pitchFamily="34" charset="0"/>
              </a:rPr>
              <a:t>numérica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Ótimo desempenho para acesso em listas sem muitas modificações no início e meio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Calibri" pitchFamily="34" charset="0"/>
            </a:endParaRPr>
          </a:p>
        </p:txBody>
      </p:sp>
      <p:grpSp>
        <p:nvGrpSpPr>
          <p:cNvPr id="13" name="Grupo 6"/>
          <p:cNvGrpSpPr>
            <a:grpSpLocks/>
          </p:cNvGrpSpPr>
          <p:nvPr/>
        </p:nvGrpSpPr>
        <p:grpSpPr bwMode="auto">
          <a:xfrm>
            <a:off x="-50566" y="4997223"/>
            <a:ext cx="9144000" cy="1800225"/>
            <a:chOff x="0" y="4293096"/>
            <a:chExt cx="9144000" cy="1800200"/>
          </a:xfrm>
        </p:grpSpPr>
        <p:sp>
          <p:nvSpPr>
            <p:cNvPr id="15" name="Explosão 1 14"/>
            <p:cNvSpPr/>
            <p:nvPr/>
          </p:nvSpPr>
          <p:spPr>
            <a:xfrm>
              <a:off x="0" y="4293096"/>
              <a:ext cx="9144000" cy="1800200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CaixaDeTexto 5"/>
            <p:cNvSpPr txBox="1">
              <a:spLocks noChangeArrowheads="1"/>
            </p:cNvSpPr>
            <p:nvPr/>
          </p:nvSpPr>
          <p:spPr bwMode="auto">
            <a:xfrm>
              <a:off x="1624634" y="4941168"/>
              <a:ext cx="57556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altLang="pt-BR" sz="2400" b="1">
                  <a:solidFill>
                    <a:srgbClr val="FF0000"/>
                  </a:solidFill>
                </a:rPr>
                <a:t>UMA ARRAYLIST NÃO É UM ARRAY!!!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4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 smtClean="0"/>
              <a:t>Seus principais métodos: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37531"/>
              </p:ext>
            </p:extLst>
          </p:nvPr>
        </p:nvGraphicFramePr>
        <p:xfrm>
          <a:off x="708025" y="2237067"/>
          <a:ext cx="7967663" cy="333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add</a:t>
                      </a:r>
                      <a:r>
                        <a:rPr lang="pt-BR" sz="1800" baseline="30000" dirty="0" smtClean="0"/>
                        <a:t>1</a:t>
                      </a:r>
                      <a:endParaRPr lang="pt-BR" sz="1800" baseline="300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 um</a:t>
                      </a:r>
                      <a:r>
                        <a:rPr lang="pt-BR" sz="1800" baseline="0" dirty="0" smtClean="0"/>
                        <a:t> objeto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objeto localizado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30000" dirty="0" smtClean="0"/>
                        <a:t>1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0" dirty="0" smtClean="0"/>
                        <a:t> um objeto localizado numa determinada posição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set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Coloca um objeto numa determinada posição (substitui objetos)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indexOf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a posição de um</a:t>
                      </a:r>
                      <a:r>
                        <a:rPr lang="pt-BR" sz="1800" baseline="0" dirty="0" smtClean="0"/>
                        <a:t> objeto na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lastIndexOf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a última posição de um</a:t>
                      </a:r>
                      <a:r>
                        <a:rPr lang="pt-BR" sz="1800" baseline="0" dirty="0" smtClean="0"/>
                        <a:t> objeto na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subList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parte</a:t>
                      </a:r>
                      <a:r>
                        <a:rPr lang="pt-BR" sz="1800" baseline="0" dirty="0" smtClean="0"/>
                        <a:t> de uma lista</a:t>
                      </a:r>
                      <a:endParaRPr lang="pt-BR" sz="1800" dirty="0"/>
                    </a:p>
                  </a:txBody>
                  <a:tcPr marL="91434" marR="91434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 gridSpan="2">
                  <a:txBody>
                    <a:bodyPr/>
                    <a:lstStyle/>
                    <a:p>
                      <a:pPr algn="r"/>
                      <a:r>
                        <a:rPr lang="pt-BR" sz="1400" i="1" baseline="30000" dirty="0" smtClean="0"/>
                        <a:t>1</a:t>
                      </a:r>
                      <a:r>
                        <a:rPr lang="pt-BR" sz="1400" i="1" dirty="0" smtClean="0"/>
                        <a:t>método sobrecarregado</a:t>
                      </a:r>
                      <a:endParaRPr lang="pt-BR" sz="1400" i="1" dirty="0"/>
                    </a:p>
                  </a:txBody>
                  <a:tcPr marL="91434" marR="91434" marT="45733" marB="45733"/>
                </a:tc>
                <a:tc hMerge="1">
                  <a:txBody>
                    <a:bodyPr/>
                    <a:lstStyle/>
                    <a:p>
                      <a:pPr algn="r"/>
                      <a:endParaRPr lang="pt-BR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SET - HASHSET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Uma coleção que não pode conter elementos duplicados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corresponde à abstração de um conjunto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contem somente os métodos herdados da interface </a:t>
            </a:r>
            <a:r>
              <a:rPr lang="pt-B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§"/>
            </a:pPr>
            <a:r>
              <a:rPr lang="pt-BR" sz="1800" dirty="0" smtClean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classe </a:t>
            </a:r>
            <a:r>
              <a:rPr lang="pt-BR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HashSet</a:t>
            </a:r>
            <a:r>
              <a:rPr lang="pt-BR" sz="18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000000"/>
                </a:solidFill>
                <a:latin typeface="Calibri" pitchFamily="34" charset="0"/>
              </a:rPr>
              <a:t>implementa esta interface</a:t>
            </a:r>
            <a:endParaRPr lang="pt-BR" sz="1800" b="1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92005"/>
              </p:ext>
            </p:extLst>
          </p:nvPr>
        </p:nvGraphicFramePr>
        <p:xfrm>
          <a:off x="1269903" y="2577666"/>
          <a:ext cx="6564313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add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 um</a:t>
                      </a:r>
                      <a:r>
                        <a:rPr lang="pt-BR" sz="1800" baseline="0" dirty="0" smtClean="0"/>
                        <a:t> objeto no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clear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r>
                        <a:rPr lang="pt-BR" sz="1800" baseline="0" dirty="0" smtClean="0"/>
                        <a:t> todos objetos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 se o Set possui um o</a:t>
                      </a:r>
                      <a:r>
                        <a:rPr lang="pt-BR" sz="1800" baseline="0" dirty="0" smtClean="0"/>
                        <a:t>bjeto determinado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isEmpty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o Set está vazio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um objeto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size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quantidade de objetos no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toArray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uma </a:t>
                      </a:r>
                      <a:r>
                        <a:rPr lang="pt-BR" sz="1800" dirty="0" err="1" smtClean="0"/>
                        <a:t>array</a:t>
                      </a:r>
                      <a:r>
                        <a:rPr lang="pt-BR" sz="1800" baseline="0" dirty="0" smtClean="0"/>
                        <a:t> contendo os objetos do Set</a:t>
                      </a:r>
                      <a:endParaRPr lang="pt-BR" sz="1800" dirty="0"/>
                    </a:p>
                  </a:txBody>
                  <a:tcPr marL="91420" marR="9142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MAP - HASHMAP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7"/>
            <a:ext cx="7726283" cy="321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Representa um objeto que mapeia chaves em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objeto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não pode conter chaves duplicadas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cada chave é mapeada para um único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classe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implementa esta interface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03898"/>
              </p:ext>
            </p:extLst>
          </p:nvPr>
        </p:nvGraphicFramePr>
        <p:xfrm>
          <a:off x="766828" y="2704382"/>
          <a:ext cx="7560518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Método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clear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todos os</a:t>
                      </a:r>
                      <a:r>
                        <a:rPr lang="pt-BR" sz="1800" baseline="0" dirty="0" smtClean="0"/>
                        <a:t>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containsKey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uma chave já está presente no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containsValue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um valor já está presente no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get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valor associado a uma chave determinada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isEmpty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Verifica</a:t>
                      </a:r>
                      <a:r>
                        <a:rPr lang="pt-BR" sz="1800" baseline="0" dirty="0" smtClean="0"/>
                        <a:t> se o mapeamento  está vazio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keySet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um Set contendo as chaves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put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Adiciona</a:t>
                      </a:r>
                      <a:r>
                        <a:rPr lang="pt-BR" sz="1800" baseline="0" dirty="0" smtClean="0"/>
                        <a:t> um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Remove um mapeamento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size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</a:t>
                      </a:r>
                      <a:r>
                        <a:rPr lang="pt-BR" sz="1800" baseline="0" dirty="0" smtClean="0"/>
                        <a:t> o número de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values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Retorna uma</a:t>
                      </a:r>
                      <a:r>
                        <a:rPr lang="pt-BR" sz="1800" baseline="0" dirty="0" smtClean="0"/>
                        <a:t> Coleção contendo os valores dos mapeamentos</a:t>
                      </a:r>
                      <a:endParaRPr lang="pt-BR" sz="1800" dirty="0"/>
                    </a:p>
                  </a:txBody>
                  <a:tcPr marL="91432" marR="91432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- ARRAYLIST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mtClean="0"/>
              <a:t>Interface  - java.util.List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Declaração de uma ArrayList pode ser:</a:t>
            </a:r>
          </a:p>
          <a:p>
            <a:pPr>
              <a:buFont typeface="Wingdings" pitchFamily="2" charset="2"/>
              <a:buNone/>
            </a:pPr>
            <a:r>
              <a:rPr lang="pt-BR" altLang="pt-BR" smtClean="0"/>
              <a:t>List nossaLista = new ArrayList();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ArrayList nossaLista = new ArrayList();</a:t>
            </a:r>
          </a:p>
          <a:p>
            <a:pPr>
              <a:buFont typeface="Wingdings" pitchFamily="2" charset="2"/>
              <a:buNone/>
            </a:pPr>
            <a:endParaRPr lang="pt-BR" altLang="pt-BR" smtClean="0"/>
          </a:p>
          <a:p>
            <a:pPr>
              <a:buFont typeface="Wingdings" pitchFamily="2" charset="2"/>
              <a:buNone/>
            </a:pPr>
            <a:r>
              <a:rPr lang="pt-BR" altLang="pt-BR" smtClean="0"/>
              <a:t>ArrayList&lt;String&gt; nossaLista = new 							ArrayList&lt;String&gt;();</a:t>
            </a:r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sp>
        <p:nvSpPr>
          <p:cNvPr id="15" name="Texto explicativo retangular 14"/>
          <p:cNvSpPr/>
          <p:nvPr/>
        </p:nvSpPr>
        <p:spPr>
          <a:xfrm>
            <a:off x="1469965" y="4022313"/>
            <a:ext cx="5903912" cy="86360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dirty="0">
                <a:solidFill>
                  <a:schemeClr val="tx1"/>
                </a:solidFill>
              </a:rPr>
              <a:t>Recurso denominado</a:t>
            </a: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err="1">
                <a:solidFill>
                  <a:schemeClr val="tx1"/>
                </a:solidFill>
              </a:rPr>
              <a:t>Generics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Crie um novo projeto, chamado </a:t>
            </a:r>
            <a:r>
              <a:rPr lang="pt-BR" altLang="pt-BR" sz="2400" b="1" dirty="0" smtClean="0"/>
              <a:t>Lista</a:t>
            </a:r>
            <a:r>
              <a:rPr lang="pt-BR" altLang="pt-BR" sz="2400" dirty="0" smtClean="0"/>
              <a:t> e acrescente somente uma classe para teste, chamada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TesteLista</a:t>
            </a:r>
            <a:r>
              <a:rPr lang="pt-BR" altLang="pt-BR" sz="2400" dirty="0" smtClean="0"/>
              <a:t>, no método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main</a:t>
            </a:r>
            <a:r>
              <a:rPr lang="pt-BR" altLang="pt-BR" sz="2400" dirty="0" smtClean="0">
                <a:solidFill>
                  <a:srgbClr val="FF0000"/>
                </a:solidFill>
              </a:rPr>
              <a:t>() </a:t>
            </a:r>
            <a:r>
              <a:rPr lang="pt-BR" altLang="pt-BR" sz="2400" dirty="0" smtClean="0"/>
              <a:t>digite:</a:t>
            </a:r>
          </a:p>
          <a:p>
            <a:endParaRPr lang="pt-BR" altLang="pt-BR" sz="2400" dirty="0"/>
          </a:p>
          <a:p>
            <a:endParaRPr lang="pt-BR" altLang="pt-BR" sz="2400" dirty="0" smtClean="0"/>
          </a:p>
          <a:p>
            <a:endParaRPr lang="pt-BR" altLang="pt-BR" sz="2400" dirty="0"/>
          </a:p>
          <a:p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1600" dirty="0" smtClean="0"/>
          </a:p>
          <a:p>
            <a:pPr marL="0" indent="0">
              <a:buNone/>
            </a:pPr>
            <a:r>
              <a:rPr lang="pt-BR" altLang="pt-BR" sz="2400" dirty="0" smtClean="0"/>
              <a:t>Entretanto</a:t>
            </a:r>
            <a:r>
              <a:rPr lang="pt-BR" altLang="pt-BR" sz="2400" dirty="0"/>
              <a:t>, a lista anterior é uma lista de qualquer objeto, o melhor é definirmos o tipo de objetos que estarão na lista.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140" y="2496011"/>
            <a:ext cx="4356905" cy="21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31" y="5758529"/>
            <a:ext cx="7019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0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Aperfeiçoando um pouco nosso exemplo:</a:t>
            </a:r>
            <a:endParaRPr lang="pt-BR" altLang="pt-BR" sz="2400" dirty="0"/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78604"/>
            <a:ext cx="91556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7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Como seria a ordenação de objetos e não de dados?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 smtClean="0"/>
              <a:t>Crie um novo projeto chamado </a:t>
            </a:r>
            <a:r>
              <a:rPr lang="pt-BR" altLang="pt-BR" sz="2400" dirty="0" err="1" smtClean="0"/>
              <a:t>OrdemObjetos</a:t>
            </a: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Crie </a:t>
            </a:r>
            <a:r>
              <a:rPr lang="pt-BR" altLang="pt-BR" sz="2400" dirty="0" smtClean="0"/>
              <a:t>os pacotes: 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 smtClean="0"/>
              <a:t>br.com.fiap.beans</a:t>
            </a:r>
            <a:endParaRPr lang="pt-BR" altLang="pt-BR" sz="2400" dirty="0" smtClean="0"/>
          </a:p>
          <a:p>
            <a:pPr>
              <a:buNone/>
            </a:pPr>
            <a:r>
              <a:rPr lang="pt-BR" altLang="pt-BR" sz="2400" dirty="0" smtClean="0"/>
              <a:t>	</a:t>
            </a:r>
            <a:r>
              <a:rPr lang="pt-BR" altLang="pt-BR" sz="2400" dirty="0" err="1" smtClean="0"/>
              <a:t>br.com.fiap.testes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r>
              <a:rPr lang="pt-BR" altLang="pt-BR" sz="2400" dirty="0" smtClean="0"/>
              <a:t>Dentro do “</a:t>
            </a:r>
            <a:r>
              <a:rPr lang="pt-BR" altLang="pt-BR" sz="2400" dirty="0" err="1" smtClean="0"/>
              <a:t>beans</a:t>
            </a:r>
            <a:r>
              <a:rPr lang="pt-BR" altLang="pt-BR" sz="2400" dirty="0" smtClean="0"/>
              <a:t>” monte a classe </a:t>
            </a:r>
            <a:r>
              <a:rPr lang="pt-BR" altLang="pt-BR" sz="2400" b="1" dirty="0" smtClean="0"/>
              <a:t>Cargo </a:t>
            </a:r>
            <a:r>
              <a:rPr lang="pt-BR" altLang="pt-BR" sz="2400" dirty="0"/>
              <a:t>com:</a:t>
            </a:r>
          </a:p>
          <a:p>
            <a:r>
              <a:rPr lang="pt-BR" altLang="pt-BR" sz="2400" dirty="0"/>
              <a:t> os atributos </a:t>
            </a:r>
            <a:r>
              <a:rPr lang="pt-BR" altLang="pt-BR" sz="2400" dirty="0" smtClean="0"/>
              <a:t>cargo 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), nível 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) 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salário (</a:t>
            </a:r>
            <a:r>
              <a:rPr lang="pt-BR" altLang="pt-BR" sz="2400" dirty="0" err="1" smtClean="0"/>
              <a:t>double</a:t>
            </a:r>
            <a:r>
              <a:rPr lang="pt-BR" altLang="pt-BR" sz="2400" dirty="0" smtClean="0"/>
              <a:t>)</a:t>
            </a:r>
            <a:endParaRPr lang="pt-BR" altLang="pt-BR" sz="2400" dirty="0"/>
          </a:p>
          <a:p>
            <a:r>
              <a:rPr lang="pt-BR" altLang="pt-BR" sz="2400" dirty="0" smtClean="0"/>
              <a:t>Construtores, </a:t>
            </a:r>
            <a:r>
              <a:rPr lang="pt-BR" altLang="pt-BR" sz="2400" dirty="0" err="1" smtClean="0"/>
              <a:t>getter´s</a:t>
            </a:r>
            <a:r>
              <a:rPr lang="pt-BR" altLang="pt-BR" sz="2400" dirty="0" smtClean="0"/>
              <a:t> e </a:t>
            </a:r>
            <a:r>
              <a:rPr lang="pt-BR" altLang="pt-BR" sz="2400" dirty="0" err="1" smtClean="0"/>
              <a:t>setter´s</a:t>
            </a:r>
            <a:endParaRPr lang="pt-BR" altLang="pt-BR" sz="2400" dirty="0"/>
          </a:p>
          <a:p>
            <a:r>
              <a:rPr lang="pt-BR" altLang="pt-BR" sz="2400" dirty="0"/>
              <a:t>Um método </a:t>
            </a:r>
            <a:r>
              <a:rPr lang="pt-BR" altLang="pt-BR" sz="2400" dirty="0" err="1"/>
              <a:t>get</a:t>
            </a:r>
            <a:r>
              <a:rPr lang="pt-BR" altLang="pt-BR" sz="2400" dirty="0"/>
              <a:t> que exiba os três atributos como no exemplo abaixo:</a:t>
            </a:r>
          </a:p>
          <a:p>
            <a:pPr>
              <a:buFont typeface="Wingdings" pitchFamily="2" charset="2"/>
              <a:buNone/>
            </a:pPr>
            <a:r>
              <a:rPr lang="pt-BR" altLang="pt-BR" sz="2400" dirty="0"/>
              <a:t>DBA – Nível: Júnior – Salário: 3500</a:t>
            </a:r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844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Teste, dentro do método </a:t>
            </a:r>
            <a:r>
              <a:rPr lang="pt-BR" altLang="pt-BR" sz="2400" dirty="0" err="1" smtClean="0"/>
              <a:t>main</a:t>
            </a:r>
            <a:r>
              <a:rPr lang="pt-BR" altLang="pt-BR" sz="2400" dirty="0" smtClean="0"/>
              <a:t>(), </a:t>
            </a:r>
            <a:r>
              <a:rPr lang="pt-BR" altLang="pt-BR" sz="2400" dirty="0"/>
              <a:t>d</a:t>
            </a:r>
            <a:r>
              <a:rPr lang="pt-BR" altLang="pt-BR" sz="2400" dirty="0" smtClean="0"/>
              <a:t>igite: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9" y="2100890"/>
            <a:ext cx="8254626" cy="31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6"/>
          <p:cNvGrpSpPr>
            <a:grpSpLocks/>
          </p:cNvGrpSpPr>
          <p:nvPr/>
        </p:nvGrpSpPr>
        <p:grpSpPr bwMode="auto">
          <a:xfrm>
            <a:off x="884880" y="4999702"/>
            <a:ext cx="7829017" cy="1807006"/>
            <a:chOff x="0" y="4293096"/>
            <a:chExt cx="9144000" cy="1800200"/>
          </a:xfrm>
        </p:grpSpPr>
        <p:sp>
          <p:nvSpPr>
            <p:cNvPr id="15" name="Explosão 1 14"/>
            <p:cNvSpPr/>
            <p:nvPr/>
          </p:nvSpPr>
          <p:spPr>
            <a:xfrm>
              <a:off x="0" y="4293096"/>
              <a:ext cx="9144000" cy="1800200"/>
            </a:xfrm>
            <a:prstGeom prst="irregularSeal1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CaixaDeTexto 5"/>
            <p:cNvSpPr txBox="1">
              <a:spLocks noChangeArrowheads="1"/>
            </p:cNvSpPr>
            <p:nvPr/>
          </p:nvSpPr>
          <p:spPr bwMode="auto">
            <a:xfrm>
              <a:off x="683568" y="4914192"/>
              <a:ext cx="7722050" cy="83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FF0000"/>
                  </a:solidFill>
                </a:rPr>
                <a:t>DEVEMOS IMPLEMENTAR O MÉTODO </a:t>
              </a:r>
            </a:p>
            <a:p>
              <a:pPr algn="ctr" eaLnBrk="1" hangingPunct="1"/>
              <a:r>
                <a:rPr lang="pt-BR" altLang="pt-BR" sz="2400" b="1">
                  <a:solidFill>
                    <a:srgbClr val="FF0000"/>
                  </a:solidFill>
                </a:rPr>
                <a:t>compareTo()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7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Cargo</a:t>
            </a:r>
            <a:r>
              <a:rPr lang="pt-BR" altLang="pt-BR" sz="2400" dirty="0" smtClean="0"/>
              <a:t>, acrescente o seguinte método: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9" y="1889736"/>
            <a:ext cx="7543905" cy="4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75670" y="6371311"/>
            <a:ext cx="719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O “</a:t>
            </a:r>
            <a:r>
              <a:rPr lang="pt-BR" sz="2400" b="1" dirty="0" err="1" smtClean="0">
                <a:solidFill>
                  <a:srgbClr val="FF0000"/>
                </a:solidFill>
              </a:rPr>
              <a:t>sysout</a:t>
            </a:r>
            <a:r>
              <a:rPr lang="pt-BR" sz="2400" b="1" dirty="0" smtClean="0">
                <a:solidFill>
                  <a:srgbClr val="FF0000"/>
                </a:solidFill>
              </a:rPr>
              <a:t>” está retornando a mensagem desejada????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Vetores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Diferenças entre </a:t>
            </a:r>
          </a:p>
          <a:p>
            <a:pPr marL="0" indent="0">
              <a:buNone/>
            </a:pPr>
            <a:r>
              <a:rPr lang="pt-BR" dirty="0" smtClean="0"/>
              <a:t>	vetores e </a:t>
            </a:r>
            <a:r>
              <a:rPr lang="pt-BR" dirty="0" err="1" smtClean="0"/>
              <a:t>Collections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Na classe de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Teste</a:t>
            </a:r>
            <a:r>
              <a:rPr lang="pt-BR" altLang="pt-BR" sz="2400" dirty="0" smtClean="0"/>
              <a:t>, acrescente o seguinte código: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3" y="2066718"/>
            <a:ext cx="7860421" cy="3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1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/>
              <a:t>Podemos também implementar outra forma de percorrer os dados de uma </a:t>
            </a:r>
            <a:r>
              <a:rPr lang="pt-BR" altLang="pt-BR" sz="2400" dirty="0" err="1" smtClean="0"/>
              <a:t>Collection</a:t>
            </a:r>
            <a:r>
              <a:rPr lang="pt-BR" altLang="pt-BR" sz="2400" dirty="0" smtClean="0"/>
              <a:t>:</a:t>
            </a:r>
            <a:endParaRPr lang="pt-BR" altLang="pt-BR" sz="2400" dirty="0"/>
          </a:p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2456039"/>
            <a:ext cx="7595851" cy="248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2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400" dirty="0"/>
              <a:t>1º-) Faça com que a ordem não seja mais por salário e sim por cargo em ordem crescente.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 smtClean="0"/>
              <a:t>compareTo</a:t>
            </a:r>
            <a:r>
              <a:rPr lang="pt-BR" altLang="pt-BR" dirty="0" smtClean="0"/>
              <a:t>(Cargo </a:t>
            </a:r>
            <a:r>
              <a:rPr lang="pt-BR" altLang="pt-BR" dirty="0"/>
              <a:t>outro) {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this.cargo.compareTo</a:t>
            </a:r>
            <a:r>
              <a:rPr lang="pt-BR" altLang="pt-BR" dirty="0"/>
              <a:t>(</a:t>
            </a:r>
            <a:r>
              <a:rPr lang="pt-BR" altLang="pt-BR" dirty="0" err="1"/>
              <a:t>outro.cargo</a:t>
            </a:r>
            <a:r>
              <a:rPr lang="pt-BR" altLang="pt-BR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}</a:t>
            </a:r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9323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sz="2400" dirty="0" smtClean="0"/>
          </a:p>
          <a:p>
            <a:pPr marL="0" indent="0">
              <a:buNone/>
            </a:pPr>
            <a:endParaRPr lang="pt-BR" altLang="pt-BR" sz="2400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02" y="1366426"/>
            <a:ext cx="7968716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400" dirty="0"/>
              <a:t>2º-) Faça com que a ordem agora seja decrescente.</a:t>
            </a:r>
          </a:p>
          <a:p>
            <a:pPr marL="0" indent="0">
              <a:buNone/>
            </a:pPr>
            <a:endParaRPr lang="pt-BR" altLang="pt-BR" sz="2400" dirty="0" smtClean="0"/>
          </a:p>
          <a:p>
            <a:pPr>
              <a:buFont typeface="Wingdings" pitchFamily="2" charset="2"/>
              <a:buNone/>
            </a:pPr>
            <a:r>
              <a:rPr lang="pt-BR" altLang="pt-BR" dirty="0" err="1"/>
              <a:t>public</a:t>
            </a:r>
            <a:r>
              <a:rPr lang="pt-BR" altLang="pt-BR" dirty="0"/>
              <a:t> </a:t>
            </a: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compareTo</a:t>
            </a:r>
            <a:r>
              <a:rPr lang="pt-BR" altLang="pt-BR" dirty="0"/>
              <a:t>(Cargos outro) {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this.cargo.compareTo</a:t>
            </a:r>
            <a:r>
              <a:rPr lang="pt-BR" altLang="pt-BR" dirty="0"/>
              <a:t>(</a:t>
            </a:r>
            <a:r>
              <a:rPr lang="pt-BR" altLang="pt-BR" dirty="0" err="1"/>
              <a:t>outro.cargo</a:t>
            </a:r>
            <a:r>
              <a:rPr lang="pt-BR" altLang="pt-BR" dirty="0"/>
              <a:t>) * -1;</a:t>
            </a:r>
          </a:p>
          <a:p>
            <a:pPr>
              <a:buFont typeface="Wingdings" pitchFamily="2" charset="2"/>
              <a:buNone/>
            </a:pPr>
            <a:r>
              <a:rPr lang="pt-BR" altLang="pt-BR" dirty="0"/>
              <a:t> }</a:t>
            </a:r>
          </a:p>
          <a:p>
            <a:pPr marL="0" indent="0"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750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7 –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lvl="2">
              <a:defRPr/>
            </a:pPr>
            <a:r>
              <a:rPr lang="pt-BR" dirty="0"/>
              <a:t>7.14 Introdução a coleções e classe </a:t>
            </a:r>
            <a:r>
              <a:rPr lang="pt-BR" dirty="0" err="1"/>
              <a:t>ArrayList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Classe </a:t>
            </a:r>
            <a:r>
              <a:rPr lang="pt-BR" dirty="0" err="1"/>
              <a:t>Collections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http://docs.oracle.com/javase/7/docs/api/java/util/Collections.html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2016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 smtClean="0"/>
              <a:t>Vetor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err="1" smtClean="0"/>
              <a:t>String</a:t>
            </a:r>
            <a:r>
              <a:rPr lang="pt-BR" altLang="pt-BR" sz="2800" dirty="0" smtClean="0"/>
              <a:t> nome[] = new </a:t>
            </a:r>
            <a:r>
              <a:rPr lang="pt-BR" altLang="pt-BR" sz="2800" dirty="0" err="1" smtClean="0"/>
              <a:t>String</a:t>
            </a:r>
            <a:r>
              <a:rPr lang="pt-BR" altLang="pt-BR" sz="2800" dirty="0" smtClean="0"/>
              <a:t>[5];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err="1" smtClean="0"/>
              <a:t>double</a:t>
            </a:r>
            <a:r>
              <a:rPr lang="pt-BR" altLang="pt-BR" sz="2800" dirty="0" smtClean="0"/>
              <a:t> salario[] = new </a:t>
            </a:r>
            <a:r>
              <a:rPr lang="pt-BR" altLang="pt-BR" sz="2800" dirty="0" err="1" smtClean="0"/>
              <a:t>double</a:t>
            </a:r>
            <a:r>
              <a:rPr lang="pt-BR" altLang="pt-BR" sz="2800" dirty="0" smtClean="0"/>
              <a:t>[5];</a:t>
            </a:r>
          </a:p>
          <a:p>
            <a:pPr>
              <a:buFont typeface="Wingdings" pitchFamily="2" charset="2"/>
              <a:buNone/>
            </a:pPr>
            <a:r>
              <a:rPr lang="pt-BR" altLang="pt-BR" sz="2800" dirty="0" smtClean="0"/>
              <a:t>Date </a:t>
            </a:r>
            <a:r>
              <a:rPr lang="pt-BR" altLang="pt-BR" sz="2800" dirty="0" err="1" smtClean="0"/>
              <a:t>nasc</a:t>
            </a:r>
            <a:r>
              <a:rPr lang="pt-BR" altLang="pt-BR" sz="2800" dirty="0" smtClean="0"/>
              <a:t>[] = new Date[5];</a:t>
            </a:r>
            <a:endParaRPr lang="pt-BR" altLang="pt-BR" dirty="0" smtClean="0"/>
          </a:p>
          <a:p>
            <a:pPr>
              <a:buFont typeface="Wingdings" pitchFamily="2" charset="2"/>
              <a:buNone/>
            </a:pPr>
            <a:endParaRPr lang="pt-BR" altLang="pt-BR" dirty="0" smtClean="0"/>
          </a:p>
        </p:txBody>
      </p:sp>
      <p:pic>
        <p:nvPicPr>
          <p:cNvPr id="13" name="Picture 4" descr="http://www.javabuilding.com/img/ilust/array_de_array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6835"/>
            <a:ext cx="43624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5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600" dirty="0" smtClean="0">
                <a:solidFill>
                  <a:srgbClr val="000000"/>
                </a:solidFill>
              </a:rPr>
              <a:t>Vetor </a:t>
            </a:r>
            <a:r>
              <a:rPr lang="pt-BR" sz="2600" dirty="0">
                <a:solidFill>
                  <a:srgbClr val="000000"/>
                </a:solidFill>
              </a:rPr>
              <a:t>(</a:t>
            </a:r>
            <a:r>
              <a:rPr lang="pt-BR" sz="2600" dirty="0" err="1">
                <a:solidFill>
                  <a:srgbClr val="000000"/>
                </a:solidFill>
              </a:rPr>
              <a:t>Array</a:t>
            </a:r>
            <a:r>
              <a:rPr lang="pt-BR" sz="2600" dirty="0">
                <a:solidFill>
                  <a:srgbClr val="000000"/>
                </a:solidFill>
              </a:rPr>
              <a:t>) é o nome de uma matriz unidimensional considerada a mais simples das estruturas de dados,  ou seja, podemos dizer que é um conjunto de variáveis de mesmo tipo. Geralmente é constituída por dados do mesmo tipo (homogêneos) e tamanho que são agrupados continuamente na memória e acessados por sua posição (índice - geralmente um número inteiro – referência da localização dentro da estrutura) dentro do vetor. Na sua inicialização determina-se o seu tamanho que geralmente não se modifica mesmo que utilizemos menos elementos do que determinado à princípio.</a:t>
            </a:r>
          </a:p>
          <a:p>
            <a:pPr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9939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800" dirty="0">
                <a:solidFill>
                  <a:srgbClr val="000000"/>
                </a:solidFill>
              </a:rPr>
              <a:t>Utilizamos um vetor para representar os dados em termos de conjuntos. Um vetor é uma coleção de variáveis de um mesmo tipo que compartilham o mesmo nome e que ocupam posições consecutivas de memória. Cada variável da coleção denomina-se elemento e é identificado por um índice.</a:t>
            </a:r>
          </a:p>
          <a:p>
            <a:pPr marL="0" indent="0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4311844"/>
            <a:ext cx="42481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5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2587624"/>
            <a:ext cx="6162059" cy="341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VETORES DE OBJETOS - EXEMPLO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1"/>
            <a:ext cx="8002588" cy="14996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800" dirty="0" smtClean="0">
                <a:solidFill>
                  <a:srgbClr val="000000"/>
                </a:solidFill>
              </a:rPr>
              <a:t>Inicie um novo projeto, chamado: </a:t>
            </a:r>
            <a:r>
              <a:rPr lang="pt-BR" sz="2800" dirty="0" err="1" smtClean="0">
                <a:solidFill>
                  <a:srgbClr val="000000"/>
                </a:solidFill>
              </a:rPr>
              <a:t>VetorObjeto</a:t>
            </a:r>
            <a:r>
              <a:rPr lang="pt-BR" sz="2800" dirty="0" smtClean="0">
                <a:solidFill>
                  <a:srgbClr val="000000"/>
                </a:solidFill>
              </a:rPr>
              <a:t>, e monte a estrutura abaixo:</a:t>
            </a:r>
            <a:endParaRPr lang="pt-BR" sz="28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15466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92" y="1335391"/>
            <a:ext cx="73628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</p:spTree>
    <p:extLst>
      <p:ext uri="{BB962C8B-B14F-4D97-AF65-F5344CB8AC3E}">
        <p14:creationId xmlns:p14="http://schemas.microsoft.com/office/powerpoint/2010/main" val="386177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VETORES DE OBJETOS - 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</a:t>
            </a:r>
            <a:endParaRPr lang="en-US" sz="2800" b="1" dirty="0">
              <a:solidFill>
                <a:srgbClr val="303030"/>
              </a:solidFill>
              <a:latin typeface="Gotham-Bold"/>
              <a:cs typeface="Gotham-Book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8002588" cy="219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endParaRPr lang="pt-BR" sz="2600" dirty="0"/>
          </a:p>
          <a:p>
            <a:pPr>
              <a:buFont typeface="Wingdings" pitchFamily="2" charset="2"/>
              <a:buNone/>
            </a:pPr>
            <a:endParaRPr lang="pt-BR" altLang="pt-BR" sz="26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31" y="1391561"/>
            <a:ext cx="7502822" cy="510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1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8450</TotalTime>
  <Words>1342</Words>
  <Application>Microsoft Office PowerPoint</Application>
  <PresentationFormat>On-screen Show (4:3)</PresentationFormat>
  <Paragraphs>244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349</cp:revision>
  <dcterms:created xsi:type="dcterms:W3CDTF">2015-01-30T10:46:50Z</dcterms:created>
  <dcterms:modified xsi:type="dcterms:W3CDTF">2016-08-11T13:16:17Z</dcterms:modified>
</cp:coreProperties>
</file>