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3"/>
  </p:notesMasterIdLst>
  <p:sldIdLst>
    <p:sldId id="687" r:id="rId6"/>
    <p:sldId id="688" r:id="rId7"/>
    <p:sldId id="689" r:id="rId8"/>
    <p:sldId id="719" r:id="rId9"/>
    <p:sldId id="720" r:id="rId10"/>
    <p:sldId id="721" r:id="rId11"/>
    <p:sldId id="722" r:id="rId12"/>
    <p:sldId id="723" r:id="rId13"/>
    <p:sldId id="690" r:id="rId14"/>
    <p:sldId id="703" r:id="rId15"/>
    <p:sldId id="706" r:id="rId16"/>
    <p:sldId id="704" r:id="rId17"/>
    <p:sldId id="705" r:id="rId18"/>
    <p:sldId id="707" r:id="rId19"/>
    <p:sldId id="708" r:id="rId20"/>
    <p:sldId id="709" r:id="rId21"/>
    <p:sldId id="715" r:id="rId22"/>
    <p:sldId id="716" r:id="rId23"/>
    <p:sldId id="724" r:id="rId24"/>
    <p:sldId id="725" r:id="rId25"/>
    <p:sldId id="726" r:id="rId26"/>
    <p:sldId id="727" r:id="rId27"/>
    <p:sldId id="728" r:id="rId28"/>
    <p:sldId id="710" r:id="rId29"/>
    <p:sldId id="700" r:id="rId30"/>
    <p:sldId id="701" r:id="rId31"/>
    <p:sldId id="702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4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1TINR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1TDSA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9765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pt-BR" altLang="pt-BR" sz="2800" dirty="0"/>
              <a:t>Não permite dados duplicados.</a:t>
            </a:r>
          </a:p>
          <a:p>
            <a:pPr algn="just">
              <a:buFont typeface="Arial" charset="0"/>
              <a:buChar char="•"/>
            </a:pPr>
            <a:r>
              <a:rPr lang="pt-BR" altLang="pt-BR" sz="2800" dirty="0"/>
              <a:t>Funciona representando os conjuntos da matemática</a:t>
            </a:r>
          </a:p>
          <a:p>
            <a:pPr algn="just">
              <a:buFont typeface="Arial" charset="0"/>
              <a:buChar char="•"/>
            </a:pPr>
            <a:r>
              <a:rPr lang="pt-BR" altLang="pt-BR" sz="2800" dirty="0"/>
              <a:t>Sua ordem não é conhecida, por isso não possui o método </a:t>
            </a:r>
            <a:r>
              <a:rPr lang="pt-BR" altLang="pt-BR" sz="2800" b="1" dirty="0" err="1"/>
              <a:t>get</a:t>
            </a:r>
            <a:r>
              <a:rPr lang="pt-BR" altLang="pt-BR" sz="2800" b="1" dirty="0"/>
              <a:t>() </a:t>
            </a:r>
            <a:r>
              <a:rPr lang="pt-BR" altLang="pt-BR" sz="2800" dirty="0"/>
              <a:t>que trabalha através do índice.</a:t>
            </a:r>
          </a:p>
          <a:p>
            <a:pPr algn="just">
              <a:buFont typeface="Arial" charset="0"/>
              <a:buChar char="•"/>
            </a:pPr>
            <a:r>
              <a:rPr lang="pt-BR" altLang="pt-BR" sz="2800" dirty="0"/>
              <a:t>Quando utiliza a pesquisa através do método </a:t>
            </a:r>
            <a:r>
              <a:rPr lang="pt-BR" altLang="pt-BR" sz="2800" b="1" dirty="0" err="1"/>
              <a:t>contains</a:t>
            </a:r>
            <a:r>
              <a:rPr lang="pt-BR" altLang="pt-BR" sz="2800" b="1" dirty="0"/>
              <a:t>()</a:t>
            </a:r>
            <a:r>
              <a:rPr lang="pt-BR" altLang="pt-BR" sz="2800" dirty="0"/>
              <a:t>, esta interface possui melhor desempenho que a interface </a:t>
            </a:r>
            <a:r>
              <a:rPr lang="pt-BR" altLang="pt-BR" sz="2800" dirty="0" err="1"/>
              <a:t>List</a:t>
            </a:r>
            <a:r>
              <a:rPr lang="pt-BR" altLang="pt-BR" sz="2800" dirty="0"/>
              <a:t>.</a:t>
            </a:r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2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IMPLEMENTAÇÕES DA INTERFACE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altLang="pt-BR" sz="2800" dirty="0"/>
              <a:t>A implementação </a:t>
            </a:r>
            <a:r>
              <a:rPr lang="pt-BR" altLang="pt-BR" sz="2800" b="1" dirty="0" err="1"/>
              <a:t>TreeSet</a:t>
            </a:r>
            <a:r>
              <a:rPr lang="pt-BR" altLang="pt-BR" sz="2800" dirty="0"/>
              <a:t>, pode retornar os elementos da lista em ordem, quando utilizarmos a interface “</a:t>
            </a:r>
            <a:r>
              <a:rPr lang="pt-BR" altLang="pt-BR" sz="2800" dirty="0" err="1"/>
              <a:t>Comparable</a:t>
            </a:r>
            <a:r>
              <a:rPr lang="pt-BR" altLang="pt-BR" sz="2800" dirty="0" smtClean="0"/>
              <a:t>”</a:t>
            </a:r>
            <a:endParaRPr lang="pt-BR" altLang="pt-BR" sz="2800" i="1" dirty="0"/>
          </a:p>
          <a:p>
            <a:pPr>
              <a:buFont typeface="Wingdings" pitchFamily="2" charset="2"/>
              <a:buNone/>
            </a:pPr>
            <a:r>
              <a:rPr lang="pt-BR" altLang="pt-BR" sz="2800" i="1" dirty="0"/>
              <a:t>A implementação </a:t>
            </a:r>
            <a:r>
              <a:rPr lang="pt-BR" altLang="pt-BR" sz="2800" b="1" i="1" dirty="0" err="1"/>
              <a:t>LInkedHashSet</a:t>
            </a:r>
            <a:r>
              <a:rPr lang="pt-BR" altLang="pt-BR" sz="2800" i="1" dirty="0"/>
              <a:t> retorna os elementos seguindo a ordem em que foram inseridos na lista</a:t>
            </a:r>
          </a:p>
          <a:p>
            <a:pPr>
              <a:buFont typeface="Wingdings" pitchFamily="2" charset="2"/>
              <a:buNone/>
            </a:pPr>
            <a:endParaRPr lang="pt-BR" altLang="pt-BR" sz="2800" i="1" dirty="0" smtClean="0"/>
          </a:p>
          <a:p>
            <a:pPr>
              <a:buFont typeface="Wingdings" pitchFamily="2" charset="2"/>
              <a:buNone/>
            </a:pPr>
            <a:r>
              <a:rPr lang="pt-BR" altLang="pt-BR" sz="2800" i="1" dirty="0" smtClean="0"/>
              <a:t>Dica</a:t>
            </a:r>
            <a:r>
              <a:rPr lang="pt-BR" altLang="pt-BR" sz="2800" i="1" dirty="0"/>
              <a:t>: utilize a interface Set quando não houver a necessidade de realizar uma busca pelo índice ou ainda se não houver a necessidade de se estabelecer uma ordem entre os elementos.</a:t>
            </a:r>
            <a:endParaRPr lang="pt-BR" altLang="pt-BR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5416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 - INTERFACE SET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altLang="pt-BR" sz="2800" dirty="0" smtClean="0"/>
              <a:t>Volte ao projeto “</a:t>
            </a:r>
            <a:r>
              <a:rPr lang="pt-BR" altLang="pt-BR" sz="2800" dirty="0" err="1" smtClean="0"/>
              <a:t>OrdenaObjetos</a:t>
            </a:r>
            <a:r>
              <a:rPr lang="pt-BR" altLang="pt-BR" sz="2800" dirty="0" smtClean="0"/>
              <a:t>” e crie uma nova classe de teste chamada: “</a:t>
            </a:r>
            <a:r>
              <a:rPr lang="pt-BR" altLang="pt-BR" sz="2800" dirty="0" err="1" smtClean="0"/>
              <a:t>TesteSet</a:t>
            </a:r>
            <a:r>
              <a:rPr lang="pt-BR" altLang="pt-BR" sz="2800" dirty="0" smtClean="0"/>
              <a:t>”.</a:t>
            </a:r>
            <a:endParaRPr lang="pt-BR" altLang="pt-BR" sz="2800" dirty="0"/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14" y="2718007"/>
            <a:ext cx="5356619" cy="34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9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EXEMPLO - INTERFACE SET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8" y="1590674"/>
            <a:ext cx="8202890" cy="407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8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346758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  <a:buFont typeface="+mj-lt"/>
              <a:buAutoNum type="arabicParenR"/>
              <a:defRPr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Desenvolva um programa em Java que permita ao usuário cadastrar e consultar os números de DDD pertencentes a um estado(UF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), o nome do estado e a sigla do estado.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Ao término do preenchimento a aplicação deverá retornar o Estado e os respectivos </a:t>
            </a:r>
            <a:r>
              <a:rPr lang="pt-BR" sz="2000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DDD´s</a:t>
            </a:r>
            <a:r>
              <a:rPr 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</a:t>
            </a:r>
            <a:endParaRPr 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i="1" dirty="0" smtClean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i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Nota</a:t>
            </a:r>
            <a:r>
              <a:rPr lang="pt-BR" i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: </a:t>
            </a:r>
            <a:r>
              <a:rPr lang="pt-BR" i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Utilize a interface Set e a implementação </a:t>
            </a:r>
            <a:r>
              <a:rPr lang="pt-BR" i="1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HashSet</a:t>
            </a:r>
            <a:r>
              <a:rPr lang="pt-BR" i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</a:t>
            </a: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1919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1 - RESOLUÇÃO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8" y="1167513"/>
            <a:ext cx="7448111" cy="538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4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1" y="1211758"/>
            <a:ext cx="82105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1 - RESOLUÇÃO</a:t>
            </a:r>
          </a:p>
        </p:txBody>
      </p:sp>
    </p:spTree>
    <p:extLst>
      <p:ext uri="{BB962C8B-B14F-4D97-AF65-F5344CB8AC3E}">
        <p14:creationId xmlns:p14="http://schemas.microsoft.com/office/powerpoint/2010/main" val="290224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2 - RESOLUÇÃO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80710" y="1523734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pt-BR" altLang="pt-BR" b="1" smtClean="0"/>
          </a:p>
          <a:p>
            <a:pPr>
              <a:buFont typeface="Wingdings" pitchFamily="2" charset="2"/>
              <a:buNone/>
            </a:pPr>
            <a:r>
              <a:rPr lang="pt-BR" altLang="pt-BR" b="1" smtClean="0"/>
              <a:t>NÃO CHORE.....</a:t>
            </a:r>
          </a:p>
          <a:p>
            <a:pPr>
              <a:buFont typeface="Wingdings" pitchFamily="2" charset="2"/>
              <a:buNone/>
            </a:pPr>
            <a:endParaRPr lang="pt-BR" altLang="pt-BR" b="1" smtClean="0"/>
          </a:p>
          <a:p>
            <a:pPr>
              <a:buFont typeface="Wingdings" pitchFamily="2" charset="2"/>
              <a:buNone/>
            </a:pPr>
            <a:r>
              <a:rPr lang="pt-BR" altLang="pt-BR" b="1" smtClean="0"/>
              <a:t>		PODERIA SER PIOR..... </a:t>
            </a:r>
          </a:p>
          <a:p>
            <a:pPr>
              <a:buFont typeface="Wingdings" pitchFamily="2" charset="2"/>
              <a:buNone/>
            </a:pPr>
            <a:endParaRPr lang="pt-BR" altLang="pt-BR" b="1" smtClean="0"/>
          </a:p>
          <a:p>
            <a:pPr>
              <a:buFont typeface="Wingdings" pitchFamily="2" charset="2"/>
              <a:buNone/>
            </a:pPr>
            <a:endParaRPr lang="pt-BR" altLang="pt-BR" b="1" smtClean="0"/>
          </a:p>
          <a:p>
            <a:pPr>
              <a:buFont typeface="Wingdings" pitchFamily="2" charset="2"/>
              <a:buNone/>
            </a:pPr>
            <a:r>
              <a:rPr lang="pt-BR" altLang="pt-BR" b="1" smtClean="0"/>
              <a:t>				QUER VER?????</a:t>
            </a:r>
            <a:endParaRPr lang="pt-BR" altLang="pt-BR" b="1" dirty="0" smtClean="0"/>
          </a:p>
        </p:txBody>
      </p:sp>
      <p:pic>
        <p:nvPicPr>
          <p:cNvPr id="9" name="Picture 2" descr="C:\Users\Humberto\AppData\Local\Microsoft\Windows\Temporary Internet Files\Content.IE5\ACBKBT15\MC900390992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85" y="1523734"/>
            <a:ext cx="968375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Humberto\AppData\Local\Microsoft\Windows\Temporary Internet Files\Content.IE5\H8VROZH8\MC900424462[1].wm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3" y="2674671"/>
            <a:ext cx="1728787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C:\Users\Humberto\AppData\Local\Microsoft\Windows\Temporary Internet Files\Content.IE5\XGMR8YTQ\MC900430075[1]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423" y="4906696"/>
            <a:ext cx="11779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8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 2 - RESOLUÇÃO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57"/>
            <a:ext cx="9167003" cy="677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MAP</a:t>
            </a:r>
          </a:p>
        </p:txBody>
      </p:sp>
      <p:pic>
        <p:nvPicPr>
          <p:cNvPr id="1026" name="Picture 2" descr="http://1.bp.blogspot.com/-Etj2uMR5f4c/TcOH9uXtJMI/AAAAAAAAAa8/27TfONZuptQ/s1600/coll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4" y="1673791"/>
            <a:ext cx="724852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uxograma: Processo 1"/>
          <p:cNvSpPr/>
          <p:nvPr/>
        </p:nvSpPr>
        <p:spPr>
          <a:xfrm>
            <a:off x="1445343" y="4026311"/>
            <a:ext cx="4719484" cy="2275555"/>
          </a:xfrm>
          <a:prstGeom prst="flowChartProcess">
            <a:avLst/>
          </a:prstGeom>
          <a:noFill/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7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18. Collection Framework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1363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MAP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/>
              <a:t>A interface </a:t>
            </a:r>
            <a:r>
              <a:rPr lang="pt-BR" altLang="pt-BR" sz="2800" b="1" dirty="0" err="1"/>
              <a:t>Map</a:t>
            </a:r>
            <a:r>
              <a:rPr lang="pt-BR" altLang="pt-BR" sz="2800" dirty="0"/>
              <a:t> trabalha com um objeto chave e um objeto valor para cada elemento, realizando a associação entre os objetos e permitindo assim uma busca direta do objeto valor com base no objeto chave. </a:t>
            </a:r>
            <a:endParaRPr lang="pt-BR" altLang="pt-BR" sz="2400" dirty="0"/>
          </a:p>
          <a:p>
            <a:pPr marL="3175" indent="11113" algn="just">
              <a:buFont typeface="Wingdings" pitchFamily="2" charset="2"/>
              <a:buNone/>
            </a:pPr>
            <a:r>
              <a:rPr lang="pt-BR" altLang="pt-BR" sz="2800" dirty="0" smtClean="0"/>
              <a:t>Funciona </a:t>
            </a:r>
            <a:r>
              <a:rPr lang="pt-BR" altLang="pt-BR" sz="2800" dirty="0"/>
              <a:t>como se estivéssemos estabelecendo um índice para localização dos dados.</a:t>
            </a:r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65186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MAP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553230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r>
              <a:rPr lang="pt-BR" altLang="pt-BR" sz="2800" dirty="0"/>
              <a:t>Os métodos mais comuns desta interface são</a:t>
            </a:r>
            <a:r>
              <a:rPr lang="pt-BR" altLang="pt-BR" sz="2800" dirty="0" smtClean="0"/>
              <a:t>:</a:t>
            </a:r>
            <a:endParaRPr lang="pt-BR" altLang="pt-BR" sz="2400" dirty="0"/>
          </a:p>
          <a:p>
            <a:pPr lvl="1">
              <a:buFont typeface="Arial" charset="0"/>
              <a:buChar char="•"/>
            </a:pPr>
            <a:r>
              <a:rPr lang="pt-BR" altLang="pt-BR" dirty="0" err="1"/>
              <a:t>put</a:t>
            </a:r>
            <a:r>
              <a:rPr lang="pt-BR" altLang="pt-BR" dirty="0"/>
              <a:t>(): recebe os dois objetos (valor e chave);</a:t>
            </a:r>
          </a:p>
          <a:p>
            <a:pPr lvl="1">
              <a:buFont typeface="Arial" charset="0"/>
              <a:buChar char="•"/>
            </a:pPr>
            <a:r>
              <a:rPr lang="pt-BR" altLang="pt-BR" dirty="0" err="1"/>
              <a:t>get</a:t>
            </a:r>
            <a:r>
              <a:rPr lang="pt-BR" altLang="pt-BR" dirty="0"/>
              <a:t>(): permite saber o que está associado ao objeto chave;</a:t>
            </a:r>
          </a:p>
          <a:p>
            <a:pPr lvl="1">
              <a:buFont typeface="Arial" charset="0"/>
              <a:buChar char="•"/>
            </a:pPr>
            <a:r>
              <a:rPr lang="pt-BR" altLang="pt-BR" dirty="0" err="1"/>
              <a:t>keyset</a:t>
            </a:r>
            <a:r>
              <a:rPr lang="pt-BR" altLang="pt-BR" dirty="0"/>
              <a:t>(): retorna as chaves do mapa;</a:t>
            </a:r>
          </a:p>
          <a:p>
            <a:pPr lvl="1">
              <a:buFont typeface="Arial" charset="0"/>
              <a:buChar char="•"/>
            </a:pPr>
            <a:r>
              <a:rPr lang="pt-BR" altLang="pt-BR" dirty="0" err="1"/>
              <a:t>values</a:t>
            </a:r>
            <a:r>
              <a:rPr lang="pt-BR" altLang="pt-BR" dirty="0"/>
              <a:t>(): retorna os valores do mapa.</a:t>
            </a:r>
            <a:endParaRPr lang="pt-BR" altLang="pt-B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37" y="4535748"/>
            <a:ext cx="3979675" cy="217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5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MAP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426753"/>
            <a:ext cx="82200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EXERCÍCIO REVISÃO VETOR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287766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/>
              <a:t>1º-) Fazer um </a:t>
            </a:r>
            <a:r>
              <a:rPr lang="pt-BR" sz="2000" dirty="0" err="1"/>
              <a:t>Beans</a:t>
            </a:r>
            <a:r>
              <a:rPr lang="pt-BR" sz="2000" dirty="0"/>
              <a:t> que sirva para armazenar dados de veículos, para isso, será necessário cadastrar ano de fabricação, modelo, </a:t>
            </a:r>
            <a:r>
              <a:rPr lang="pt-BR" sz="2000" dirty="0" smtClean="0"/>
              <a:t>valor, montadora e acessórios,  </a:t>
            </a:r>
            <a:r>
              <a:rPr lang="pt-BR" sz="2000" dirty="0"/>
              <a:t>(pode ter mais do que </a:t>
            </a:r>
            <a:r>
              <a:rPr lang="pt-BR" sz="2000" dirty="0" smtClean="0"/>
              <a:t>um, e cada acessório terá uma descrição e valor).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2º-</a:t>
            </a:r>
            <a:r>
              <a:rPr lang="pt-BR" sz="2000" dirty="0"/>
              <a:t>) Monte a classe de teste, permitindo ao usuário o cadastro </a:t>
            </a:r>
            <a:r>
              <a:rPr lang="pt-BR" sz="2000" dirty="0" smtClean="0"/>
              <a:t>de 5 veículos, lembrando que cada veículo poderá conter 3 acessórios.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3º-</a:t>
            </a:r>
            <a:r>
              <a:rPr lang="pt-BR" sz="2000" dirty="0"/>
              <a:t>) Monte os seguintes </a:t>
            </a:r>
            <a:r>
              <a:rPr lang="pt-BR" sz="2000" dirty="0" smtClean="0"/>
              <a:t>métodos, na classe de Teste: </a:t>
            </a: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a-) um método que retorne o valor total de todos os veículos cadastrados.</a:t>
            </a:r>
          </a:p>
          <a:p>
            <a:pPr marL="0" indent="0" algn="just">
              <a:buNone/>
            </a:pPr>
            <a:r>
              <a:rPr lang="pt-BR" sz="2000" dirty="0" smtClean="0"/>
              <a:t>b-) um método que retorne a média entre todos os veículos cadastrados.</a:t>
            </a:r>
          </a:p>
          <a:p>
            <a:pPr marL="0" indent="0" algn="just">
              <a:buNone/>
            </a:pPr>
            <a:r>
              <a:rPr lang="pt-BR" sz="2000" dirty="0" smtClean="0"/>
              <a:t>c-) um método que retorne o veículo mais caro.</a:t>
            </a:r>
          </a:p>
          <a:p>
            <a:pPr marL="0" indent="0" algn="just">
              <a:buNone/>
            </a:pPr>
            <a:r>
              <a:rPr lang="pt-BR" sz="2000" dirty="0" smtClean="0"/>
              <a:t>d-) um método que retorne o total de acessórios de cada veículo.</a:t>
            </a:r>
          </a:p>
          <a:p>
            <a:pPr marL="0" indent="0" algn="just">
              <a:buNone/>
            </a:pPr>
            <a:r>
              <a:rPr lang="pt-BR" sz="2000" dirty="0" smtClean="0"/>
              <a:t>4º-) Crie a camada de exceções personalizando a mensagem das exceções de formato de número inválidos e de excesso de armazenamento nos vetores. Aplique no método </a:t>
            </a:r>
            <a:r>
              <a:rPr lang="pt-BR" sz="2000" dirty="0" err="1" smtClean="0"/>
              <a:t>main</a:t>
            </a:r>
            <a:r>
              <a:rPr lang="pt-BR" sz="2000" dirty="0" smtClean="0"/>
              <a:t>().</a:t>
            </a:r>
            <a:endParaRPr lang="pt-BR" sz="2000" dirty="0"/>
          </a:p>
          <a:p>
            <a:pPr marL="0" indent="0" algn="just">
              <a:buNone/>
            </a:pPr>
            <a:endParaRPr lang="pt-BR" altLang="pt-BR" sz="2000" dirty="0" smtClean="0"/>
          </a:p>
          <a:p>
            <a:pPr marL="0" indent="0" algn="just">
              <a:buNone/>
            </a:pPr>
            <a:endParaRPr lang="pt-BR" altLang="pt-BR" sz="2000" dirty="0"/>
          </a:p>
          <a:p>
            <a:pPr marL="0" indent="0" algn="just">
              <a:buNone/>
            </a:pPr>
            <a:endParaRPr lang="pt-BR" altLang="pt-BR" sz="2000" dirty="0" smtClean="0"/>
          </a:p>
          <a:p>
            <a:pPr marL="0" indent="0" algn="just">
              <a:buNone/>
            </a:pPr>
            <a:endParaRPr lang="pt-BR" altLang="pt-BR" sz="2000" dirty="0"/>
          </a:p>
          <a:p>
            <a:pPr marL="0" indent="0" algn="just">
              <a:buNone/>
            </a:pPr>
            <a:endParaRPr lang="pt-BR" alt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1475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93168" y="1346758"/>
            <a:ext cx="7617712" cy="499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1) Crie uma aplicação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que permita ao usuário adicionar quantos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desejar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à lista de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funcionários. Os dados são: nome, salário, faltas e cargo. Crie as camadas: 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beans</a:t>
            </a:r>
            <a:r>
              <a:rPr lang="pt-BR" altLang="pt-BR" sz="2000" b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, testes e </a:t>
            </a:r>
            <a:r>
              <a:rPr lang="pt-BR" altLang="pt-BR" sz="2000" b="1" dirty="0" err="1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excecções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.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arenR" startAt="2"/>
            </a:pP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None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2) Criar os métodos estáticos para a situação abaixo: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Retornar o total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cadastrados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Retornar a média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geral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dos salários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Retornar o total da folha de pagamento</a:t>
            </a: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Imprimir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os nomes de todos 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Imprimir os nomes 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salários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de todos 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em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ordem crescente de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salário</a:t>
            </a: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Imprimir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os nomes 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os cargos dos funcionários,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por ordem crescente de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cargo. Exibir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apenas os nomes dos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que possuem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mais de 3 faltas.</a:t>
            </a:r>
          </a:p>
          <a:p>
            <a:pPr lvl="2" algn="just">
              <a:lnSpc>
                <a:spcPct val="90000"/>
              </a:lnSpc>
              <a:spcBef>
                <a:spcPct val="30000"/>
              </a:spcBef>
              <a:buFont typeface="Calibri" pitchFamily="34" charset="0"/>
              <a:buAutoNum type="arabicPeriod"/>
            </a:pP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Excluir </a:t>
            </a:r>
            <a:r>
              <a:rPr lang="pt-BR" altLang="pt-BR" sz="2000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os </a:t>
            </a:r>
            <a:r>
              <a:rPr lang="pt-BR" altLang="pt-BR" sz="2000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funcionários que ganham mais de R$ 6.000,00</a:t>
            </a:r>
            <a:endParaRPr lang="pt-BR" altLang="pt-BR" sz="200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algn="just">
              <a:buFont typeface="Wingdings" pitchFamily="2" charset="2"/>
              <a:buNone/>
            </a:pPr>
            <a:endParaRPr lang="pt-BR" alt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687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>
              <a:defRPr/>
            </a:pPr>
            <a:r>
              <a:rPr lang="pt-BR" dirty="0"/>
              <a:t>Java: Como Programar, 8º Edição</a:t>
            </a:r>
          </a:p>
          <a:p>
            <a:pPr lvl="1">
              <a:defRPr/>
            </a:pPr>
            <a:r>
              <a:rPr lang="pt-BR" dirty="0"/>
              <a:t>Capítulo 7 –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lvl="2">
              <a:defRPr/>
            </a:pPr>
            <a:r>
              <a:rPr lang="pt-BR" dirty="0"/>
              <a:t>7.14 Introdução a coleções e classe </a:t>
            </a:r>
            <a:r>
              <a:rPr lang="pt-BR" dirty="0" err="1"/>
              <a:t>ArrayList</a:t>
            </a: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Classe </a:t>
            </a:r>
            <a:r>
              <a:rPr lang="pt-BR" dirty="0" err="1"/>
              <a:t>Collections</a:t>
            </a:r>
            <a:endParaRPr lang="pt-BR" dirty="0"/>
          </a:p>
          <a:p>
            <a:pPr lvl="1">
              <a:defRPr/>
            </a:pPr>
            <a:r>
              <a:rPr lang="pt-BR" dirty="0"/>
              <a:t>http://docs.oracle.com/javase/7/docs/api/java/util/Collections.html</a:t>
            </a:r>
          </a:p>
          <a:p>
            <a:pPr>
              <a:defRPr/>
            </a:pPr>
            <a:endParaRPr lang="pt-BR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2015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b="1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Interface </a:t>
            </a:r>
            <a:r>
              <a:rPr lang="pt-BR" dirty="0" err="1" smtClean="0"/>
              <a:t>List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Interface Set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Interface </a:t>
            </a:r>
            <a:r>
              <a:rPr lang="pt-BR" dirty="0" err="1" smtClean="0"/>
              <a:t>Map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Descanso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LIST – ARRAYLIST – EXEMPLO 2 –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Voltando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ao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nosso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 </a:t>
            </a:r>
            <a:r>
              <a:rPr lang="en-US" sz="2800" b="1" dirty="0" err="1" smtClean="0">
                <a:solidFill>
                  <a:srgbClr val="303030"/>
                </a:solidFill>
                <a:latin typeface="Gotham-Bold"/>
                <a:cs typeface="Gotham-Book"/>
              </a:rPr>
              <a:t>projeto</a:t>
            </a: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 “EXCEÇÕES”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8572500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altLang="pt-BR" dirty="0" smtClean="0"/>
          </a:p>
        </p:txBody>
      </p:sp>
      <p:sp>
        <p:nvSpPr>
          <p:cNvPr id="9" name="CaixaDeTexto 6"/>
          <p:cNvSpPr txBox="1">
            <a:spLocks noChangeArrowheads="1"/>
          </p:cNvSpPr>
          <p:nvPr/>
        </p:nvSpPr>
        <p:spPr bwMode="auto">
          <a:xfrm>
            <a:off x="4596176" y="1633744"/>
            <a:ext cx="4321175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400" dirty="0" smtClean="0"/>
              <a:t>Cliente</a:t>
            </a:r>
          </a:p>
          <a:p>
            <a:pPr eaLnBrk="1" hangingPunct="1"/>
            <a:r>
              <a:rPr lang="pt-BR" altLang="pt-BR" sz="2400" dirty="0" smtClean="0"/>
              <a:t>________________________</a:t>
            </a:r>
          </a:p>
          <a:p>
            <a:pPr algn="ctr" eaLnBrk="1" hangingPunct="1"/>
            <a:r>
              <a:rPr lang="pt-BR" altLang="pt-BR" sz="2400" dirty="0" smtClean="0"/>
              <a:t>- nome : String</a:t>
            </a:r>
          </a:p>
          <a:p>
            <a:pPr algn="ctr" eaLnBrk="1" hangingPunct="1"/>
            <a:r>
              <a:rPr lang="pt-BR" altLang="pt-BR" sz="2400" dirty="0" smtClean="0"/>
              <a:t>- </a:t>
            </a:r>
            <a:r>
              <a:rPr lang="pt-BR" altLang="pt-BR" sz="2400" dirty="0"/>
              <a:t>tels : List&lt;Telefone&gt;</a:t>
            </a:r>
          </a:p>
          <a:p>
            <a:pPr algn="ctr" eaLnBrk="1" hangingPunct="1"/>
            <a:r>
              <a:rPr lang="pt-BR" altLang="pt-BR" sz="2400" dirty="0" smtClean="0"/>
              <a:t>________________________</a:t>
            </a:r>
            <a:endParaRPr lang="pt-BR" altLang="pt-BR" sz="2400" dirty="0"/>
          </a:p>
          <a:p>
            <a:pPr eaLnBrk="1" hangingPunct="1"/>
            <a:r>
              <a:rPr lang="pt-BR" altLang="pt-BR" sz="2400" dirty="0"/>
              <a:t>+  </a:t>
            </a:r>
            <a:r>
              <a:rPr lang="pt-BR" altLang="pt-BR" sz="2400" dirty="0" smtClean="0"/>
              <a:t>Cliente(</a:t>
            </a:r>
            <a:r>
              <a:rPr lang="pt-BR" altLang="pt-BR" sz="2400" dirty="0" err="1" smtClean="0"/>
              <a:t>String</a:t>
            </a:r>
            <a:r>
              <a:rPr lang="pt-BR" altLang="pt-BR" sz="2400" dirty="0" smtClean="0"/>
              <a:t> </a:t>
            </a:r>
            <a:r>
              <a:rPr lang="pt-BR" altLang="pt-BR" sz="2400" dirty="0"/>
              <a:t>n, 				</a:t>
            </a:r>
            <a:r>
              <a:rPr lang="pt-BR" altLang="pt-BR" sz="2400" dirty="0" err="1"/>
              <a:t>List</a:t>
            </a:r>
            <a:r>
              <a:rPr lang="pt-BR" altLang="pt-BR" sz="2400" dirty="0"/>
              <a:t>&lt;Telefone&gt; t)</a:t>
            </a:r>
          </a:p>
          <a:p>
            <a:pPr eaLnBrk="1" hangingPunct="1"/>
            <a:r>
              <a:rPr lang="pt-BR" altLang="pt-BR" sz="2400" dirty="0"/>
              <a:t>+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 </a:t>
            </a:r>
            <a:r>
              <a:rPr lang="pt-BR" altLang="pt-BR" sz="2400" dirty="0" err="1"/>
              <a:t>getNome</a:t>
            </a:r>
            <a:r>
              <a:rPr lang="pt-BR" altLang="pt-BR" sz="2400" dirty="0"/>
              <a:t>()</a:t>
            </a:r>
          </a:p>
          <a:p>
            <a:pPr eaLnBrk="1" hangingPunct="1"/>
            <a:r>
              <a:rPr lang="pt-BR" altLang="pt-BR" sz="2400" dirty="0"/>
              <a:t>+ </a:t>
            </a:r>
            <a:r>
              <a:rPr lang="pt-BR" altLang="pt-BR" sz="2400" dirty="0" err="1"/>
              <a:t>List</a:t>
            </a:r>
            <a:r>
              <a:rPr lang="pt-BR" altLang="pt-BR" sz="2400" dirty="0"/>
              <a:t>&lt;Telefone&gt; </a:t>
            </a:r>
            <a:r>
              <a:rPr lang="pt-BR" altLang="pt-BR" sz="2400" dirty="0" err="1"/>
              <a:t>getTel</a:t>
            </a:r>
            <a:r>
              <a:rPr lang="pt-BR" altLang="pt-BR" sz="2400" dirty="0"/>
              <a:t>()</a:t>
            </a:r>
          </a:p>
        </p:txBody>
      </p:sp>
      <p:sp>
        <p:nvSpPr>
          <p:cNvPr id="10" name="CaixaDeTexto 7"/>
          <p:cNvSpPr txBox="1">
            <a:spLocks noChangeArrowheads="1"/>
          </p:cNvSpPr>
          <p:nvPr/>
        </p:nvSpPr>
        <p:spPr bwMode="auto">
          <a:xfrm>
            <a:off x="419464" y="3313319"/>
            <a:ext cx="3673475" cy="267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2400"/>
              <a:t>Telefone</a:t>
            </a:r>
          </a:p>
          <a:p>
            <a:pPr eaLnBrk="1" hangingPunct="1"/>
            <a:r>
              <a:rPr lang="pt-BR" altLang="pt-BR" sz="2400"/>
              <a:t>____________________</a:t>
            </a:r>
          </a:p>
          <a:p>
            <a:pPr algn="ctr" eaLnBrk="1" hangingPunct="1"/>
            <a:r>
              <a:rPr lang="pt-BR" altLang="pt-BR" sz="2400"/>
              <a:t>- ddd : short</a:t>
            </a:r>
          </a:p>
          <a:p>
            <a:pPr algn="ctr" eaLnBrk="1" hangingPunct="1"/>
            <a:r>
              <a:rPr lang="pt-BR" altLang="pt-BR" sz="2400"/>
              <a:t>- numero: int</a:t>
            </a:r>
          </a:p>
          <a:p>
            <a:pPr algn="ctr" eaLnBrk="1" hangingPunct="1"/>
            <a:r>
              <a:rPr lang="pt-BR" altLang="pt-BR" sz="2400"/>
              <a:t>____________________</a:t>
            </a:r>
          </a:p>
          <a:p>
            <a:pPr algn="ctr" eaLnBrk="1" hangingPunct="1"/>
            <a:r>
              <a:rPr lang="pt-BR" altLang="pt-BR" sz="2400"/>
              <a:t>+  Telefone (short d, int n)</a:t>
            </a:r>
          </a:p>
          <a:p>
            <a:pPr algn="ctr" eaLnBrk="1" hangingPunct="1"/>
            <a:r>
              <a:rPr lang="pt-BR" altLang="pt-BR" sz="2400"/>
              <a:t>+ String getTelefone()</a:t>
            </a:r>
          </a:p>
        </p:txBody>
      </p:sp>
      <p:cxnSp>
        <p:nvCxnSpPr>
          <p:cNvPr id="16" name="Conector angulado 15"/>
          <p:cNvCxnSpPr>
            <a:stCxn id="10" idx="0"/>
          </p:cNvCxnSpPr>
          <p:nvPr/>
        </p:nvCxnSpPr>
        <p:spPr>
          <a:xfrm rot="5400000" flipH="1" flipV="1">
            <a:off x="2814207" y="1531350"/>
            <a:ext cx="1223963" cy="233997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7"/>
          <p:cNvSpPr txBox="1">
            <a:spLocks noChangeArrowheads="1"/>
          </p:cNvSpPr>
          <p:nvPr/>
        </p:nvSpPr>
        <p:spPr bwMode="auto">
          <a:xfrm>
            <a:off x="4164376" y="2151269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800" b="1"/>
              <a:t>1</a:t>
            </a:r>
          </a:p>
        </p:txBody>
      </p:sp>
      <p:sp>
        <p:nvSpPr>
          <p:cNvPr id="20" name="CaixaDeTexto 18"/>
          <p:cNvSpPr txBox="1">
            <a:spLocks noChangeArrowheads="1"/>
          </p:cNvSpPr>
          <p:nvPr/>
        </p:nvSpPr>
        <p:spPr bwMode="auto">
          <a:xfrm>
            <a:off x="2292714" y="2789444"/>
            <a:ext cx="741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800" b="1"/>
              <a:t>n..*</a:t>
            </a:r>
          </a:p>
        </p:txBody>
      </p:sp>
    </p:spTree>
    <p:extLst>
      <p:ext uri="{BB962C8B-B14F-4D97-AF65-F5344CB8AC3E}">
        <p14:creationId xmlns:p14="http://schemas.microsoft.com/office/powerpoint/2010/main" val="11964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r>
              <a:rPr lang="pt-BR" altLang="pt-BR" sz="2400" dirty="0" smtClean="0"/>
              <a:t>Seguindo o projeto que havíamos criado, vamos adaptar o Diagrama de Classes anterior: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55" y="2009776"/>
            <a:ext cx="6991638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4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r>
              <a:rPr lang="pt-BR" altLang="pt-BR" sz="2400" dirty="0" smtClean="0"/>
              <a:t>Na classe cliente devemos acrescentar o atributo </a:t>
            </a:r>
            <a:r>
              <a:rPr lang="pt-BR" altLang="pt-BR" sz="2400" b="1" dirty="0" err="1" smtClean="0"/>
              <a:t>tels</a:t>
            </a:r>
            <a:r>
              <a:rPr lang="pt-BR" altLang="pt-BR" sz="2400" dirty="0" smtClean="0"/>
              <a:t>: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1636010"/>
            <a:ext cx="7364054" cy="494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41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02" y="992537"/>
            <a:ext cx="8365985" cy="512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7285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-Bold"/>
                <a:cs typeface="Gotham-Book"/>
              </a:rPr>
              <a:t>LIST – ARRAYLIST - EXEMPLO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39702" y="1214026"/>
            <a:ext cx="7726283" cy="496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indent="11113">
              <a:buFont typeface="Wingdings" pitchFamily="2" charset="2"/>
              <a:buNone/>
            </a:pPr>
            <a:r>
              <a:rPr lang="pt-BR" altLang="pt-BR" sz="2400" dirty="0" smtClean="0"/>
              <a:t>Para exibir os dados, acrescente ao final: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4" y="2102537"/>
            <a:ext cx="8198231" cy="159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303030"/>
                </a:solidFill>
                <a:latin typeface="Gotham-Bold"/>
                <a:cs typeface="Gotham-Book"/>
              </a:rPr>
              <a:t>INTERFACE SET</a:t>
            </a:r>
          </a:p>
        </p:txBody>
      </p:sp>
      <p:pic>
        <p:nvPicPr>
          <p:cNvPr id="15" name="Picture 2" descr="http://4.bp.blogspot.com/-DvsfKh9clI0/UU3sK7J17jI/AAAAAAAAARU/VnHJDjImzw4/s1600/java-collection-hierarchy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9" y="1875271"/>
            <a:ext cx="7192246" cy="42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de seta reta 2"/>
          <p:cNvCxnSpPr/>
          <p:nvPr/>
        </p:nvCxnSpPr>
        <p:spPr>
          <a:xfrm>
            <a:off x="5855110" y="1167514"/>
            <a:ext cx="678425" cy="21656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8713</TotalTime>
  <Words>829</Words>
  <Application>Microsoft Office PowerPoint</Application>
  <PresentationFormat>On-screen Show (4:3)</PresentationFormat>
  <Paragraphs>120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FIAP</cp:lastModifiedBy>
  <cp:revision>377</cp:revision>
  <dcterms:created xsi:type="dcterms:W3CDTF">2015-01-30T10:46:50Z</dcterms:created>
  <dcterms:modified xsi:type="dcterms:W3CDTF">2016-08-18T14:33:12Z</dcterms:modified>
</cp:coreProperties>
</file>