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60" r:id="rId5"/>
    <p:sldId id="261" r:id="rId6"/>
    <p:sldId id="263" r:id="rId7"/>
    <p:sldId id="274" r:id="rId8"/>
    <p:sldId id="27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7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Statement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3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3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3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3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3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3"/>
                  </a:schemeClr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“Notable Quote”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 5: Jiashu Han, Chang Liu, Chuanyuan Chen, Jingtong Zhang, and BERT"/>
          <p:cNvSpPr txBox="1"/>
          <p:nvPr>
            <p:ph type="body" idx="21"/>
          </p:nvPr>
        </p:nvSpPr>
        <p:spPr>
          <a:xfrm>
            <a:off x="18961100" y="11642725"/>
            <a:ext cx="4211320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Chuanyuan Chen</a:t>
            </a:r>
          </a:p>
        </p:txBody>
      </p:sp>
      <p:sp>
        <p:nvSpPr>
          <p:cNvPr id="152" name="Quora Question Paris Similarity by LSTM and BE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Neo4j: The Database for Graph</a:t>
            </a:r>
            <a:r>
              <a:t> </a:t>
            </a:r>
          </a:p>
        </p:txBody>
      </p:sp>
      <p:sp>
        <p:nvSpPr>
          <p:cNvPr id="153" name="NLP model applying on Semantic Analys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NLP model applying on Semantic Analysis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Quora — A question-and-answer  website receives millions of question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G</a:t>
            </a:r>
            <a:r>
              <a:t>raph-based NoSQL system.</a:t>
            </a:r>
          </a:p>
          <a:p>
            <a:r>
              <a:rPr lang="en-US"/>
              <a:t>Node, Relationship, Property</a:t>
            </a:r>
            <a:r>
              <a:t>.</a:t>
            </a:r>
          </a:p>
        </p:txBody>
      </p:sp>
      <p:pic>
        <p:nvPicPr>
          <p:cNvPr id="159" name="altos-quora-hero.jpeg" descr="/Users/chenchuanyuan/Desktop/7280/Projects/Proj2/截图/introduction.jpgintroduction"/>
          <p:cNvPicPr>
            <a:picLocks noChangeAspect="1"/>
          </p:cNvPicPr>
          <p:nvPr>
            <p:ph type="pic" idx="22"/>
          </p:nvPr>
        </p:nvPicPr>
        <p:blipFill>
          <a:blip r:embed="rId1"/>
          <a:srcRect/>
          <a:stretch>
            <a:fillRect/>
          </a:stretch>
        </p:blipFill>
        <p:spPr>
          <a:xfrm>
            <a:off x="12192000" y="2978101"/>
            <a:ext cx="10916874" cy="77597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</p:pic>
      <p:sp>
        <p:nvSpPr>
          <p:cNvPr id="160" name="Descri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1. Introduction</a:t>
            </a:r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wo sentences “question1” and “question 2” to detect similarity…"/>
          <p:cNvSpPr txBox="1"/>
          <p:nvPr>
            <p:ph type="body" sz="half" idx="1"/>
          </p:nvPr>
        </p:nvSpPr>
        <p:spPr>
          <a:xfrm>
            <a:off x="1206500" y="4248785"/>
            <a:ext cx="10574020" cy="82562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Store graphs as graphs</a:t>
            </a:r>
          </a:p>
          <a:p>
            <a:r>
              <a:rPr lang="en-US"/>
              <a:t>No more complex joins</a:t>
            </a:r>
            <a:endParaRPr lang="en-US"/>
          </a:p>
          <a:p>
            <a:r>
              <a:rPr lang="en-US"/>
              <a:t>Many-to-many relationships</a:t>
            </a:r>
            <a:endParaRPr lang="en-US"/>
          </a:p>
          <a:p>
            <a:r>
              <a:rPr lang="en-US"/>
              <a:t>Find patterns &amp; hidden connections</a:t>
            </a:r>
            <a:endParaRPr lang="en-US"/>
          </a:p>
        </p:txBody>
      </p:sp>
      <p:pic>
        <p:nvPicPr>
          <p:cNvPr id="166" name="Screen Shot 2022-03-09 at 20.51.18.png" descr="/Users/chenchuanyuan/Desktop/7280/Projects/Proj2/截图/motivation3.pngmotivation3"/>
          <p:cNvPicPr>
            <a:picLocks noChangeAspect="1"/>
          </p:cNvPicPr>
          <p:nvPr>
            <p:ph type="pic" idx="22"/>
          </p:nvPr>
        </p:nvPicPr>
        <p:blipFill>
          <a:blip r:embed="rId1"/>
          <a:srcRect/>
          <a:stretch>
            <a:fillRect/>
          </a:stretch>
        </p:blipFill>
        <p:spPr>
          <a:xfrm>
            <a:off x="12079605" y="1198880"/>
            <a:ext cx="8959215" cy="5333365"/>
          </a:xfrm>
          <a:prstGeom prst="rect">
            <a:avLst/>
          </a:prstGeom>
        </p:spPr>
      </p:pic>
      <p:sp>
        <p:nvSpPr>
          <p:cNvPr id="167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2. Motivation</a:t>
            </a:r>
            <a:endParaRPr lang="en-US"/>
          </a:p>
        </p:txBody>
      </p:sp>
      <p:pic>
        <p:nvPicPr>
          <p:cNvPr id="168" name="Screen Shot 2022-03-09 at 20.51.32.png" descr="/Users/chenchuanyuan/Desktop/7280/Projects/Proj2/截图/motivation4.pngmotivation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79605" y="7590790"/>
            <a:ext cx="8959215" cy="510032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ta S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3. Characteristics</a:t>
            </a:r>
            <a:endParaRPr lang="en-US"/>
          </a:p>
        </p:txBody>
      </p:sp>
      <p:sp>
        <p:nvSpPr>
          <p:cNvPr id="172" name="Non-Duplicate Example:…"/>
          <p:cNvSpPr txBox="1"/>
          <p:nvPr>
            <p:ph type="body" idx="1"/>
          </p:nvPr>
        </p:nvSpPr>
        <p:spPr>
          <a:xfrm>
            <a:off x="1206500" y="393100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Fast </a:t>
            </a:r>
            <a:r>
              <a:rPr lang="en-US"/>
              <a:t>Q</a:t>
            </a:r>
            <a:r>
              <a:t>uery</a:t>
            </a:r>
          </a:p>
          <a:p>
            <a:r>
              <a:t>Scalable </a:t>
            </a:r>
            <a:r>
              <a:rPr lang="en-US"/>
              <a:t>(</a:t>
            </a:r>
            <a:r>
              <a:t>huge data</a:t>
            </a:r>
            <a:r>
              <a:rPr lang="en-US"/>
              <a:t>)</a:t>
            </a:r>
          </a:p>
          <a:p>
            <a:r>
              <a:t>ACID </a:t>
            </a:r>
            <a:r>
              <a:rPr lang="en-US"/>
              <a:t>C</a:t>
            </a:r>
            <a:r>
              <a:t>ompliance </a:t>
            </a:r>
            <a:r>
              <a:rPr lang="en-US"/>
              <a:t>(guarantee integrity)</a:t>
            </a:r>
          </a:p>
          <a:p>
            <a:r>
              <a:t>Handful </a:t>
            </a:r>
            <a:r>
              <a:rPr lang="en-US"/>
              <a:t>L</a:t>
            </a:r>
            <a:r>
              <a:t>ibraries </a:t>
            </a:r>
            <a:r>
              <a:rPr lang="en-US"/>
              <a:t>(</a:t>
            </a:r>
            <a:r>
              <a:t>faster development</a:t>
            </a:r>
            <a:r>
              <a:rPr lang="en-US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n artificial RNN architecture.…"/>
          <p:cNvSpPr txBox="1"/>
          <p:nvPr>
            <p:ph type="body" sz="half" idx="1"/>
          </p:nvPr>
        </p:nvSpPr>
        <p:spPr>
          <a:xfrm>
            <a:off x="1206500" y="4248785"/>
            <a:ext cx="11027410" cy="82562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Cypher: Graph Query Language</a:t>
            </a:r>
          </a:p>
          <a:p>
            <a:r>
              <a:rPr lang="en-US"/>
              <a:t>Disk: Nodes, Relationship, Properties</a:t>
            </a:r>
            <a:r>
              <a:t>.</a:t>
            </a:r>
          </a:p>
        </p:txBody>
      </p:sp>
      <p:pic>
        <p:nvPicPr>
          <p:cNvPr id="178" name="v2-e4f9851cad426dfe4ab1c76209546827_r.jpeg" descr="/Users/chenchuanyuan/Desktop/7280/Projects/Proj2/截图/architecture.pngarchitecture"/>
          <p:cNvPicPr>
            <a:picLocks noChangeAspect="1"/>
          </p:cNvPicPr>
          <p:nvPr>
            <p:ph type="pic" idx="22"/>
          </p:nvPr>
        </p:nvPicPr>
        <p:blipFill>
          <a:blip r:embed="rId1"/>
          <a:srcRect/>
          <a:stretch>
            <a:fillRect/>
          </a:stretch>
        </p:blipFill>
        <p:spPr>
          <a:xfrm>
            <a:off x="12920608" y="322848"/>
            <a:ext cx="10916874" cy="8733155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179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4. Architecture</a:t>
            </a:r>
            <a:endParaRPr lang="en-US"/>
          </a:p>
        </p:txBody>
      </p:sp>
      <p:pic>
        <p:nvPicPr>
          <p:cNvPr id="185" name="v2-7356e740011b1773fa1f736d769b4125_r.jpeg" descr="/Users/chenchuanyuan/Desktop/7280/Projects/Proj2/截图/native_storage.pngnative_stor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9910" y="9191625"/>
            <a:ext cx="21334730" cy="422338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n artificial RNN architecture.…"/>
          <p:cNvSpPr txBox="1"/>
          <p:nvPr>
            <p:ph type="body" sz="half" idx="1"/>
          </p:nvPr>
        </p:nvSpPr>
        <p:spPr>
          <a:xfrm>
            <a:off x="1206500" y="2863850"/>
            <a:ext cx="13724255" cy="99815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CREATE (ee:Person {name: 'Emil'})</a:t>
            </a:r>
          </a:p>
          <a:p>
            <a:r>
              <a:t>CREATE (jj:Person {name: 'Johan'})</a:t>
            </a:r>
          </a:p>
          <a:p>
            <a:pPr marL="0" indent="0">
              <a:buNone/>
            </a:pPr>
          </a:p>
          <a:p>
            <a:r>
              <a:t>MATCH (ee:Person) WHERE ee.name = 'Emil'</a:t>
            </a:r>
          </a:p>
          <a:p>
            <a:r>
              <a:t>MATCH (jj:Person) WHERE jj.name = 'Johan'</a:t>
            </a:r>
          </a:p>
          <a:p>
            <a:r>
              <a:t>CREATE (ee)-[:KNOWS]-&gt;(jj)</a:t>
            </a:r>
          </a:p>
          <a:p>
            <a:pPr marL="0" indent="0">
              <a:buNone/>
            </a:pPr>
          </a:p>
          <a:p>
            <a:r>
              <a:t>MATCH (ee:Person)-[:KNOWS]-(friends) WHERE ee.name = 'Emil' RETURN friend</a:t>
            </a:r>
            <a:r>
              <a:rPr lang="en-US"/>
              <a:t>s</a:t>
            </a:r>
          </a:p>
          <a:p/>
        </p:txBody>
      </p:sp>
      <p:pic>
        <p:nvPicPr>
          <p:cNvPr id="178" name="v2-e4f9851cad426dfe4ab1c76209546827_r.jpeg" descr="/Users/chenchuanyuan/Desktop/7280/Projects/Proj2/image/Proj2_Phase3_App1_Data.pngProj2_Phase3_App1_Data"/>
          <p:cNvPicPr>
            <a:picLocks noChangeAspect="1"/>
          </p:cNvPicPr>
          <p:nvPr>
            <p:ph type="pic" idx="22"/>
          </p:nvPr>
        </p:nvPicPr>
        <p:blipFill>
          <a:blip r:embed="rId1"/>
          <a:srcRect/>
          <a:stretch>
            <a:fillRect/>
          </a:stretch>
        </p:blipFill>
        <p:spPr>
          <a:xfrm>
            <a:off x="14566265" y="651510"/>
            <a:ext cx="9208135" cy="8871585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179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5. Example</a:t>
            </a:r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 5: Jiashu Han, Chang Liu, Chuanyuan Chen, Jingtong Zhang, and BERT"/>
          <p:cNvSpPr txBox="1"/>
          <p:nvPr>
            <p:ph type="body" idx="21"/>
          </p:nvPr>
        </p:nvSpPr>
        <p:spPr>
          <a:xfrm>
            <a:off x="1200785" y="9758045"/>
            <a:ext cx="21971635" cy="27260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Reference</a:t>
            </a:r>
            <a:endParaRPr lang="en-US">
              <a:sym typeface="+mn-ea"/>
            </a:endParaRPr>
          </a:p>
          <a:p>
            <a:r>
              <a:rPr>
                <a:sym typeface="+mn-ea"/>
              </a:rPr>
              <a:t>[1] Neo4j Documentation from https://neo4j.com/.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[2] Graph Databases by Ian Robinson, Jim Webber, and Emil Eifrem.</a:t>
            </a:r>
          </a:p>
        </p:txBody>
      </p:sp>
      <p:sp>
        <p:nvSpPr>
          <p:cNvPr id="152" name="Quora Question Paris Similarity by LSTM and BE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Thank You!</a:t>
            </a:r>
            <a:r>
              <a:t> </a:t>
            </a:r>
          </a:p>
        </p:txBody>
      </p:sp>
      <p:sp>
        <p:nvSpPr>
          <p:cNvPr id="153" name="NLP model applying on Semantic Analys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NLP model applying on Semantic Analysis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7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文字</Application>
  <PresentationFormat/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方正书宋_GBK</vt:lpstr>
      <vt:lpstr>Wingdings</vt:lpstr>
      <vt:lpstr>Helvetica Neue</vt:lpstr>
      <vt:lpstr>Helvetica Neue Medium</vt:lpstr>
      <vt:lpstr>Times Roman</vt:lpstr>
      <vt:lpstr>Thonburi</vt:lpstr>
      <vt:lpstr>微软雅黑</vt:lpstr>
      <vt:lpstr>汉仪旗黑</vt:lpstr>
      <vt:lpstr>宋体</vt:lpstr>
      <vt:lpstr>Arial Unicode MS</vt:lpstr>
      <vt:lpstr>汉仪书宋二KW</vt:lpstr>
      <vt:lpstr>Helvetica Neue</vt:lpstr>
      <vt:lpstr>30_BasicColor</vt:lpstr>
      <vt:lpstr>Quora Question Paris Similarity by LSTM and BERT </vt:lpstr>
      <vt:lpstr>Description</vt:lpstr>
      <vt:lpstr>Dataset</vt:lpstr>
      <vt:lpstr>Data Sample</vt:lpstr>
      <vt:lpstr>LSTM</vt:lpstr>
      <vt:lpstr>LSTM</vt:lpstr>
      <vt:lpstr>Neo4j: The Database for Graph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Question Paris Similarity by LSTM and BERT </dc:title>
  <dc:creator/>
  <cp:lastModifiedBy>chenchuanyuan</cp:lastModifiedBy>
  <cp:revision>89</cp:revision>
  <dcterms:created xsi:type="dcterms:W3CDTF">2022-03-15T01:55:36Z</dcterms:created>
  <dcterms:modified xsi:type="dcterms:W3CDTF">2022-03-15T01:55:36Z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