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osi.es/es/servicio-antibotnet/info/nivdort" TargetMode="External"/><Relationship Id="rId10" Type="http://schemas.openxmlformats.org/officeDocument/2006/relationships/hyperlink" Target="https://www.osi.es/es/servicio-antibotnet/info/necurs" TargetMode="External"/><Relationship Id="rId13" Type="http://schemas.openxmlformats.org/officeDocument/2006/relationships/hyperlink" Target="https://www.pabloyglesias.com/mundohacker-botnets-y-ataques-ddos/" TargetMode="External"/><Relationship Id="rId12" Type="http://schemas.openxmlformats.org/officeDocument/2006/relationships/hyperlink" Target="https://www.hazhistoria.net/blog/botnets-las-redes-zombis-de-ordenadores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si.es/es/servicio-antibotnet/info/conficker" TargetMode="External"/><Relationship Id="rId4" Type="http://schemas.openxmlformats.org/officeDocument/2006/relationships/hyperlink" Target="http://culturacion.com/que-son-las-botnets/" TargetMode="External"/><Relationship Id="rId9" Type="http://schemas.openxmlformats.org/officeDocument/2006/relationships/hyperlink" Target="https://www.osi.es/es/servicio-antibotnet/info/androidbauts" TargetMode="External"/><Relationship Id="rId15" Type="http://schemas.openxmlformats.org/officeDocument/2006/relationships/hyperlink" Target="https://www.youtube.com/watch?v=qje_OHbGvH4" TargetMode="External"/><Relationship Id="rId14" Type="http://schemas.openxmlformats.org/officeDocument/2006/relationships/hyperlink" Target="https://www.welivesecurity.com/la-es/2014/10/27/botnets-como-combatirlas/" TargetMode="External"/><Relationship Id="rId16" Type="http://schemas.openxmlformats.org/officeDocument/2006/relationships/hyperlink" Target="https://www.malwaretech.com/2016/01/exploring-peer-to-peer-botnets.html" TargetMode="External"/><Relationship Id="rId5" Type="http://schemas.openxmlformats.org/officeDocument/2006/relationships/hyperlink" Target="https://www.welivesecurity.com/la-es/2014/10/29/top-5-botnets-zombi/" TargetMode="External"/><Relationship Id="rId6" Type="http://schemas.openxmlformats.org/officeDocument/2006/relationships/hyperlink" Target="https://www.welivesecurity.com/media_files/white-papers/Passing_Storm.pdf" TargetMode="External"/><Relationship Id="rId7" Type="http://schemas.openxmlformats.org/officeDocument/2006/relationships/hyperlink" Target="http://www.criptored.upm.es/guiateoria/gt_m142f1.htm" TargetMode="External"/><Relationship Id="rId8" Type="http://schemas.openxmlformats.org/officeDocument/2006/relationships/hyperlink" Target="https://www.osi.es/es/servicio-antibotnet/info/mira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si.es/es/servicio-antibotn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ZAkH39kswgE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5717975" y="970950"/>
            <a:ext cx="4414800" cy="157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Botnets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Realizado por Julio Antonio Fresneda García y Santiago Vidal Martínez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¿Qué vamos a tratar?</a:t>
            </a:r>
          </a:p>
        </p:txBody>
      </p:sp>
      <p:grpSp>
        <p:nvGrpSpPr>
          <p:cNvPr id="141" name="Shape 141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2" name="Shape 14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1297500" y="1714250"/>
            <a:ext cx="4529400" cy="21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"/>
              <a:t>Introducción de botnets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¿Cómo funcionan los botnets?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Ejemplos de botnets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Ciberseguridad ante un ataque DDoS y un botnet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3320450" y="1384100"/>
            <a:ext cx="2632500" cy="3416400"/>
            <a:chOff x="3320450" y="1304875"/>
            <a:chExt cx="2632500" cy="3416400"/>
          </a:xfrm>
        </p:grpSpPr>
        <p:sp>
          <p:nvSpPr>
            <p:cNvPr id="146" name="Shape 14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Shape 148"/>
          <p:cNvSpPr/>
          <p:nvPr/>
        </p:nvSpPr>
        <p:spPr>
          <a:xfrm>
            <a:off x="6215400" y="1304875"/>
            <a:ext cx="26289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975" y="1384099"/>
            <a:ext cx="3103332" cy="21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Bibliografía</a:t>
            </a:r>
          </a:p>
        </p:txBody>
      </p:sp>
      <p:sp>
        <p:nvSpPr>
          <p:cNvPr id="155" name="Shape 155"/>
          <p:cNvSpPr txBox="1"/>
          <p:nvPr>
            <p:ph idx="4294967295" type="body"/>
          </p:nvPr>
        </p:nvSpPr>
        <p:spPr>
          <a:xfrm>
            <a:off x="1300425" y="855900"/>
            <a:ext cx="7216800" cy="211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B45F06"/>
                </a:solidFill>
                <a:hlinkClick r:id="rId3"/>
              </a:rPr>
              <a:t>https://www.osi.es/es/servicio-antibotnet/info/conficker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B45F06"/>
                </a:solidFill>
                <a:hlinkClick r:id="rId4"/>
              </a:rPr>
              <a:t>http://culturacion.com/que-son-las-botnets/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B45F06"/>
                </a:solidFill>
                <a:hlinkClick r:id="rId5"/>
              </a:rPr>
              <a:t>https://www.welivesecurity.com/la-es/2014/10/29/top-5-botnets-zombi/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B45F06"/>
                </a:solidFill>
                <a:hlinkClick r:id="rId6"/>
              </a:rPr>
              <a:t>https://www.welivesecurity.com/media_files/white-papers/Passing_Storm.pdf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B45F06"/>
                </a:solidFill>
                <a:hlinkClick r:id="rId7"/>
              </a:rPr>
              <a:t>http://www.criptored.upm.es/guiateoria/gt_m142f1.htm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B45F06"/>
                </a:solidFill>
                <a:hlinkClick r:id="rId8"/>
              </a:rPr>
              <a:t>https://www.osi.es/es/servicio-antibotnet/info/mirai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B45F06"/>
                </a:solidFill>
                <a:hlinkClick r:id="rId9"/>
              </a:rPr>
              <a:t>https://www.osi.es/es/servicio-antibotnet/info/androidbauts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B45F06"/>
                </a:solidFill>
                <a:hlinkClick r:id="rId10"/>
              </a:rPr>
              <a:t>https://www.osi.es/es/servicio-antibotnet/info/necurs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B45F06"/>
                </a:solidFill>
                <a:hlinkClick r:id="rId11"/>
              </a:rPr>
              <a:t>https://www.osi.es/es/servicio-antibotnet/info/nivdort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B45F06"/>
                </a:solidFill>
                <a:hlinkClick r:id="rId12"/>
              </a:rPr>
              <a:t>https://www.hazhistoria.net/blog/botnets-las-redes-zombis-de-ordenadores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B45F06"/>
                </a:solidFill>
                <a:hlinkClick r:id="rId13"/>
              </a:rPr>
              <a:t>https://www.pabloyglesias.com/mundohacker-botnets-y-ataques-ddos/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B45F06"/>
                </a:solidFill>
                <a:hlinkClick r:id="rId14"/>
              </a:rPr>
              <a:t>https://www.welivesecurity.com/la-es/2014/10/27/botnets-como-combatirlas/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B45F06"/>
                </a:solidFill>
                <a:hlinkClick r:id="rId15"/>
              </a:rPr>
              <a:t>https://www.youtube.com/watch?v=qje_OHbGvH4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6"/>
              </a:rPr>
              <a:t>https://www.malwaretech.com/2016/01/exploring-peer-to-peer-botnets.html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Introducción</a:t>
            </a:r>
          </a:p>
        </p:txBody>
      </p:sp>
      <p:sp>
        <p:nvSpPr>
          <p:cNvPr id="161" name="Shape 161"/>
          <p:cNvSpPr txBox="1"/>
          <p:nvPr>
            <p:ph idx="4294967295" type="body"/>
          </p:nvPr>
        </p:nvSpPr>
        <p:spPr>
          <a:xfrm>
            <a:off x="1964350" y="1073775"/>
            <a:ext cx="6559500" cy="321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¿Qué son los botnets?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¿Quién forma parte de un botnet?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¿Puedo evitar un ataque con botnets?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Funcionamiento del botnet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387600" y="1403550"/>
            <a:ext cx="70389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¿Cómo funciona un bot?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¿Cómo se propaga y controla el bot?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IRC</a:t>
            </a: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</a:t>
            </a: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○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P2P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550" y="1130575"/>
            <a:ext cx="2882348" cy="288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Ejemplos de botnets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262150" y="1478675"/>
            <a:ext cx="20955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Mirai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Conficker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AndroidBauts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691150" y="1402475"/>
            <a:ext cx="20955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Necurs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Nivdort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Seguridad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651700" y="1307850"/>
            <a:ext cx="69813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Herramientas:  Anti-Malware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Herramientas de diagnóstico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Monitorización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Planes de contingencia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250" y="1806800"/>
            <a:ext cx="1346900" cy="133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Seguridad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326300" y="1307850"/>
            <a:ext cx="69813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Demostración para ver si formamos parte de una botnet conocida: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https://www.osi.es/es/servicio-antibotnet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18275" y="3018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Resumiendo...</a:t>
            </a:r>
          </a:p>
        </p:txBody>
      </p:sp>
      <p:sp>
        <p:nvSpPr>
          <p:cNvPr descr="Un una breve explicación de lo que es una BotNet, lo que hacen y que podemos hacer para no ser parte de una." id="194" name="Shape 194" title="¿Qué es una BotNet?">
            <a:hlinkClick r:id="rId3"/>
          </p:cNvPr>
          <p:cNvSpPr/>
          <p:nvPr/>
        </p:nvSpPr>
        <p:spPr>
          <a:xfrm>
            <a:off x="2286000" y="12159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