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327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2" r:id="rId27"/>
    <p:sldId id="351" r:id="rId28"/>
    <p:sldId id="328" r:id="rId29"/>
    <p:sldId id="321" r:id="rId3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96" autoAdjust="0"/>
  </p:normalViewPr>
  <p:slideViewPr>
    <p:cSldViewPr snapToGrid="0">
      <p:cViewPr varScale="1">
        <p:scale>
          <a:sx n="84" d="100"/>
          <a:sy n="84" d="100"/>
        </p:scale>
        <p:origin x="114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DFD25-F8AC-44FF-966B-F1F2F8272EBC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24241-0467-4A13-AC93-E88C7979C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2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4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>
                <a:solidFill>
                  <a:srgbClr val="005696"/>
                </a:solidFill>
                <a:latin typeface="Arial"/>
                <a:ea typeface="DejaVu Sans"/>
              </a:rPr>
              <a:t>Prof.: Roberto Silva Alves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88620" y="2019440"/>
            <a:ext cx="114147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6000" dirty="0"/>
              <a:t>UC10</a:t>
            </a:r>
          </a:p>
          <a:p>
            <a:pPr algn="ctr">
              <a:lnSpc>
                <a:spcPct val="100000"/>
              </a:lnSpc>
            </a:pPr>
            <a:r>
              <a:rPr lang="pt-BR" sz="6000" dirty="0"/>
              <a:t>Gerenciar a Configuração e versionamento de Softwares</a:t>
            </a:r>
          </a:p>
          <a:p>
            <a:pPr algn="ctr">
              <a:lnSpc>
                <a:spcPct val="100000"/>
              </a:lnSpc>
            </a:pPr>
            <a:r>
              <a:rPr lang="pt-BR" sz="6000" b="0" strike="noStrike" spc="-1" dirty="0">
                <a:latin typeface="Arial"/>
              </a:rPr>
              <a:t>Aula 2</a:t>
            </a:r>
          </a:p>
        </p:txBody>
      </p:sp>
      <p:pic>
        <p:nvPicPr>
          <p:cNvPr id="83" name="Imagem 3"/>
          <p:cNvPicPr/>
          <p:nvPr/>
        </p:nvPicPr>
        <p:blipFill>
          <a:blip r:embed="rId2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779881" y="5260240"/>
            <a:ext cx="619268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Confira os principais comandos da ferramenta: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4)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add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É utilizado para adicionar arquivos ao pacote de alterações a serem feitas. É possível adicionar um único arquivo, múltiplos arquivos de uma vez, como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add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&lt;-arquivo1-&gt; &lt;-arquivo2-&gt; ..., ou até mesmo um diretório, a partir de seu caminho. Uma vez que um arquivo é adicionado ao pacote de alterações com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add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ele está pronto para entrar no próximo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7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Confira os principais comandos da ferramenta: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5)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-m "mensagem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É utilizado para criar uma nova versão do projeto a partir de um pacote de alterações.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pega o pacote de modificações adicionado através do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add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fecha essas alterações num pacote e o identifica através de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Hashcode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Além disso, para cada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necessário escrever uma mensagem para identificá-lo, com uma mensagem clara de quais alterações foram feitas neste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8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Confira os principais comandos da ferramenta: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6)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log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log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É utilizado para ver o histórico de alterações do projeto, onde aparecerão todos os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feitos, com suas respectivas mensagens e códigos identificadores.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comando é muito útil quando precisamos rastrear o andamento de um projeto e verificar em qual ponto cada funcionalidade foi implementada.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Além disso, o comando conta com várias opções para mostrar o histórico de forma resumida, gráfica e até mesmo mostrando a diferença entre os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que podem ser vistas na documentação oficial do comando.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00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Confira os principais comandos da ferramenta: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7)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É utilizado para criar novos ramos de desenvolvimento, bem como visualizar quais são os ramos existentes.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Para criar um novo ramo, basta utilizar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seguido do nome do novo ramo, e para visualizar quais os ramos existentes a utilização do comando é bem similar: basta não informar um nome para a nova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e serão listadas todas as já criadas.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68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Confira os principais comandos da ferramenta: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8)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checkout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É utilizado para navegar entre as versões do projeto, bem como entre as diferentes ramificações criadas. Para navegar entre as versões, basta usar o comando: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checkout &lt;-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Hashcode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-&gt;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 todo o estado do projeto se modificará ao estado no qual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foi feito.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Similarmente, para navegar entre as ramificações podemos usar o comando: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73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Confira os principais comandos da ferramenta: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checkout &lt;- nome da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-&gt;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 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será alterada. O comando também permite criar uma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imediatamente mudar para ela, através do comando: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checkout -b &lt;- nome da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-&gt;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Que vai criar a ramificação e navegar até ela.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59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9)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diff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É utilizado para visualizar modificações feitas entre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sejam eles entre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arbitrário e o estado atual do projeto, dois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arbitrários, ou até mesmo todas alterações entre dois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distintos.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Para visualizar as alterações entre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distinto e o atual, basta usar o comando: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diff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&lt;-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Hashcode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anterior -&gt;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 serão listadas todas as diferenças no projeto entre os dois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39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10)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config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config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usado para configurar e personalizar o ambiente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no seu sistema. Ele permite que você defina informações como seu nome de usuário, endereço de e-mail, editor padrão e muitas outras configurações que definem como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interage com seus repositórios.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0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 estrutura básica do comando é: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config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&lt;opções&gt; chave valor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&lt;opções&gt;: Pode ser global (--global) para definir configurações para todos os repositórios no seu sistema ou local (--local) para definir configurações específicas para um repositório em particular.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chave: A chave de configuração que você deseja definir (por exemplo, user.name para o nome de usuário).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valor: O valor que você deseja atribuir à chave (por exemplo, seu nome de usuário ou endereço de e-mail).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5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Por exemplo, para configurar seu nome de usuário globalmente, você pode usar o comando: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config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--global user.name "Seu Nome"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Isso é útil para garantir que todos os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que você fizer em qualquer repositório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no seu sistema tenham o seu nome associado a eles.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Além disso,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config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pode ser usado para personalizar muitos outros aspectos do seu ambiente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tornando-o mais adaptado às suas preferências e necessidades.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25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252369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Conceitos fundamentais do </a:t>
            </a:r>
            <a:r>
              <a:rPr lang="pt-BR" sz="60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4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os três objetos internos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Internamente,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cria conjuntos de dados e metadados para armazenar o histórico de um projeto monitorado pela ferramenta.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 esses conjuntos de dados damos o nome de objetos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e eles podem ser de três tipos: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Blobs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;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Trees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;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42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os três objetos internos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1)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Blobs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São objetos criados para armazenar dados de arquivos, porém não guardam seus metadados.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Na prática, a partir do conteúdo de um arquivo é gerado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Hashcode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de identificação para ele, que será usado para guardar seu estado em um determinado ponto.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Caso duas pessoas diferentes criem arquivos com exatamente o mesmo conteúdo,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criará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blob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idêntico para os dois arquivos, pois ele só se baseia no conteúdo do arquivo e não guarda metadados sobre quem criou o arquivo ou quando.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833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os três objetos internos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2)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Trees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São objetos criados para armazenar dados de pastas, como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blobs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até mesmo outras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trees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podem ser entendidos como a representação de uma pasta dentro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 Similar ao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blob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tree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não guarda metadados e gera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Hashcode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de identificação baseado em seu conteúdo.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6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os três objetos internos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3)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São objetos que guardam o snapshot de um momento do projeto. Dentro de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são guardadas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trees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blobs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que por sua vez identificam o estado dos arquivos e pastas no momento em que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criado, assim como metadados como quando ele foi criado e por quem.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Hashcode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que identifica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justamente o que aparece ao utilizar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log, e é essencial para controlar as versões do projeto.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61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armazena as mudanças no repositório?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Quando você inicia um repositório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com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init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uma pasta oculta chamada .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criada na raiz do projeto.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Essa pasta é o cérebro por trás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onde todas as informações sobre as versões, histórico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configurações são armazenadas.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93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armazena as mudanças no repositório?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 pasta .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contém três componentes principais: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1. Diretório de objetos: Esta pasta armazena os objetos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que representam os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árvores (arquivos e diretórios) 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blobs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(conteúdo dos arquivos). Os objetos são criados a partir das alterações que você salva por meio de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2. Diretório de referências: Aqui são armazenadas as informações sobre as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branches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tags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que indicam as posições atuais no histórico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 Isso permite que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saiba qual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o mais recente e a que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ou ramificação, está vinculado.</a:t>
            </a:r>
          </a:p>
        </p:txBody>
      </p:sp>
    </p:spTree>
    <p:extLst>
      <p:ext uri="{BB962C8B-B14F-4D97-AF65-F5344CB8AC3E}">
        <p14:creationId xmlns:p14="http://schemas.microsoft.com/office/powerpoint/2010/main" val="1035752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Como 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 armazena as mudanças no repositório?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3. Diretório de configuração: Este diretório contém arquivos de configuração que definem as preferências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que são definidas com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config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como o nome de usuário,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email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opções de comportamento. Ao executar comandos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esses componentes são atualizados na pasta .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garantindo que todas as mudanças e histórico sejam armazenados.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Dessa forma,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capaz de recuperar qualquer versão anterior do seu projeto e rastrear cada alteração feita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4095827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40533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Exercício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3878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1 - Pesquisar na documentação técnica, as diferentes formas de utilizar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log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2 – Na pasta Desktop, criar uma pasta com o nome “Projeto_git_2”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3 – Iniciar o repositório local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4 – Criar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informar o inicio do projeto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5 – Criar um arquivo com o nome arquivo_1.txt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6 – Criar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informar o arquivo criado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7 - Criar duas novas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branch’s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com os nomes teste1 e teste2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8 – Acessa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teste1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9 – Criar um segundo arquivo com o nome arquivo_2.txt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10 – Criar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informar a criação do segundo arquivo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11 – Volte para 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principal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12 - Realize modificações nos arquivos do projeto, crie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utilize o comando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diff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para visualizar as modificações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564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603450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Referências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304680" y="3242682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</a:rPr>
              <a:t>Documentação oficial do comando: 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https://git-scm.com/docs/git-log/pt_BR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Artigo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Alura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O que é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Github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: os primeiros passos nessas ferramentas. Camila Fernanda e </a:t>
            </a:r>
            <a:r>
              <a:rPr lang="pt-BR" sz="2800" b="1" spc="-1">
                <a:solidFill>
                  <a:srgbClr val="005696"/>
                </a:solidFill>
                <a:latin typeface="Calibri Light"/>
                <a:cs typeface="+mn-cs"/>
              </a:rPr>
              <a:t>Vinícius Louzada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84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5400" b="1" spc="-1" dirty="0">
                <a:solidFill>
                  <a:srgbClr val="005696"/>
                </a:solidFill>
                <a:latin typeface="Calibri Light"/>
              </a:rPr>
              <a:t>Repositórios, </a:t>
            </a:r>
            <a:r>
              <a:rPr lang="pt-BR" sz="5400" b="1" spc="-1" dirty="0" err="1">
                <a:solidFill>
                  <a:srgbClr val="005696"/>
                </a:solidFill>
                <a:latin typeface="Calibri Light"/>
              </a:rPr>
              <a:t>commits</a:t>
            </a:r>
            <a:r>
              <a:rPr lang="pt-BR" sz="5400" b="1" spc="-1" dirty="0">
                <a:solidFill>
                  <a:srgbClr val="005696"/>
                </a:solidFill>
                <a:latin typeface="Calibri Light"/>
              </a:rPr>
              <a:t> e árvores (</a:t>
            </a:r>
            <a:r>
              <a:rPr lang="pt-BR" sz="5400" b="1" spc="-1" dirty="0" err="1">
                <a:solidFill>
                  <a:srgbClr val="005696"/>
                </a:solidFill>
                <a:latin typeface="Calibri Light"/>
              </a:rPr>
              <a:t>Trees</a:t>
            </a:r>
            <a:r>
              <a:rPr lang="pt-BR" sz="5400" b="1" spc="-1" dirty="0">
                <a:solidFill>
                  <a:srgbClr val="005696"/>
                </a:solidFill>
                <a:latin typeface="Calibri Light"/>
              </a:rPr>
              <a:t>)</a:t>
            </a:r>
            <a:endParaRPr lang="pt-BR" sz="54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65272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Um repositório é como uma pasta ou diretório que contém todos os arquivos e o histórico de um projeto.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Já o termo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pode ter como tradução literal “compromisso”, que seria uma ação em que você faz uma alteração no projeto, se compromete e salva suas alterações no histórico do projeto.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Ou seja, cada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uma entrada no histórico que contém informações sobre as alterações feitas.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Árvores, por último, representam a estrutura do diretório e arquivos em um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específico, que tem como função registrar a organização do projeto ao longo do histórico de desenvolvimento.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59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Ramificações (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Branches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) e fusões (Merges)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4290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As “ramificações” ou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branches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permitem que você crie linhas separadas de desenvolvimento para trabalhar em recursos ou correções sem afetar a linha principal do projeto.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Cada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uma ramificação independente do código-fonte, possibilitando que você isole e desenvolva novas funcionalidades,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refatore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o código ou faça correções e testes em paralelo, sem interferir no código existente na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principal, que geralmente é nomeada como "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main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".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Em um projeto com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branches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diferentes, a fusão, ou merge, permite combinar as alterações dessas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branches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de volta à linha principal, quando as alterações estão prontas.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14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Controle de versão distribuído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4290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Existem dois tipos de sistemas de controle de versão. Em um deles, pode haver um único servidor central que armazena o projeto com seu histórico, com o qual as pessoas desenvolvedoras precisam interagir. Isso é característico de um sistema de Controle de Versão Centralizado.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No outro tipo, cada pessoa desenvolvedora pode manter uma cópia do projeto em sua máquina local, o que é conhecido como Controle de Versão Distribuído, que é o caso do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Com 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cada pessoa desenvolvedora tem uma versão completa do histórico do projeto. Isso proporciona independência e permite o desenvolvimento em paralelo.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90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4290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é uma ferramenta bastante robusta e oferece diversos utilitários para gerenciar as versões de um projeto em linha de comando. Confira os principais comandos da ferramenta: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init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;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clone;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status;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add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;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commit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;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log;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;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checkout;</a:t>
            </a:r>
          </a:p>
          <a:p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diff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7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28001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Confira os principais comandos da ferramenta: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1)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init</a:t>
            </a:r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É utilizado para inicializar um repositório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dentro de um diretório do sistema. Após sua utilização, a ferramenta passa a monitorar o estado dos arquivos no projeto.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Confira os principais comandos da ferramenta: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2)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clone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É utilizado para criar uma cópia de um repositório remoto em um diretório da máquina. Este repositório poder ser criado a partir de um repositório armazenado localmente, através do caminho absoluto ou relativo, ou pode ser remoto, através do URI na rede.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A partir de um repositório clonado, é possível acompanhar o estado de um projeto e suas modificações, além de contribuir com o projeto, a partir do envio das suas modificações ao repositório central.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11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572970"/>
            <a:ext cx="10972440" cy="1144800"/>
          </a:xfrm>
        </p:spPr>
        <p:txBody>
          <a:bodyPr/>
          <a:lstStyle/>
          <a:p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Quais são os principais comandos do </a:t>
            </a:r>
            <a:r>
              <a:rPr lang="pt-BR" sz="4800" b="1" spc="-1" dirty="0" err="1">
                <a:solidFill>
                  <a:srgbClr val="005696"/>
                </a:solidFill>
                <a:latin typeface="Calibri Light"/>
              </a:rPr>
              <a:t>Git</a:t>
            </a:r>
            <a:r>
              <a:rPr lang="pt-BR" sz="4800" b="1" spc="-1" dirty="0">
                <a:solidFill>
                  <a:srgbClr val="005696"/>
                </a:solidFill>
                <a:latin typeface="Calibri Light"/>
              </a:rPr>
              <a:t>?</a:t>
            </a:r>
            <a:endParaRPr lang="pt-BR" sz="4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C9E3FA-A0C0-4EAB-9E70-A56A20274E11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4301E9-7543-48F3-AE02-972AD6903DF9}"/>
              </a:ext>
            </a:extLst>
          </p:cNvPr>
          <p:cNvSpPr txBox="1">
            <a:spLocks/>
          </p:cNvSpPr>
          <p:nvPr/>
        </p:nvSpPr>
        <p:spPr>
          <a:xfrm>
            <a:off x="213240" y="3372585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Confira os principais comandos da ferramenta:</a:t>
            </a:r>
          </a:p>
          <a:p>
            <a:endParaRPr lang="pt-BR" sz="2800" b="1" spc="-1" dirty="0">
              <a:solidFill>
                <a:srgbClr val="005696"/>
              </a:solidFill>
              <a:latin typeface="Calibri Light"/>
              <a:cs typeface="+mn-cs"/>
            </a:endParaRP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3)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status</a:t>
            </a:r>
          </a:p>
          <a:p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É utilizado para verificar o status de um repositório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, bem como o estado do repositório central. O comando mostra informações sobre se o projeto local está sincronizado com o central, quais arquivos estão sendo monitorados pelo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Git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e em qual </a:t>
            </a:r>
            <a:r>
              <a:rPr lang="pt-BR" sz="2800" b="1" spc="-1" dirty="0" err="1">
                <a:solidFill>
                  <a:srgbClr val="005696"/>
                </a:solidFill>
                <a:latin typeface="Calibri Light"/>
                <a:cs typeface="+mn-cs"/>
              </a:rPr>
              <a:t>branch</a:t>
            </a:r>
            <a:r>
              <a:rPr lang="pt-BR" sz="2800" b="1" spc="-1" dirty="0">
                <a:solidFill>
                  <a:srgbClr val="005696"/>
                </a:solidFill>
                <a:latin typeface="Calibri Light"/>
                <a:cs typeface="+mn-cs"/>
              </a:rPr>
              <a:t> você está no projeto.</a:t>
            </a:r>
            <a:endParaRPr lang="pt-BR" sz="28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2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2294</Words>
  <Application>Microsoft Office PowerPoint</Application>
  <PresentationFormat>Widescreen</PresentationFormat>
  <Paragraphs>180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Conceitos fundamentais do Git</vt:lpstr>
      <vt:lpstr>Repositórios, commits e árvores (Trees)</vt:lpstr>
      <vt:lpstr>Ramificações (Branches) e fusões (Merges)</vt:lpstr>
      <vt:lpstr>Controle de versão distribuído</vt:lpstr>
      <vt:lpstr>Quais são os principais comandos do Git?</vt:lpstr>
      <vt:lpstr>Quais são os principais comandos do Git?</vt:lpstr>
      <vt:lpstr>Quais são os principais comandos do Git?</vt:lpstr>
      <vt:lpstr>Quais são os principais comandos do Git?</vt:lpstr>
      <vt:lpstr>Quais são os principais comandos do Git?</vt:lpstr>
      <vt:lpstr>Quais são os principais comandos do Git?</vt:lpstr>
      <vt:lpstr>Quais são os principais comandos do Git?</vt:lpstr>
      <vt:lpstr>Quais são os principais comandos do Git?</vt:lpstr>
      <vt:lpstr>Quais são os principais comandos do Git?</vt:lpstr>
      <vt:lpstr>Quais são os principais comandos do Git?</vt:lpstr>
      <vt:lpstr>Quais são os principais comandos do Git?</vt:lpstr>
      <vt:lpstr>Quais são os principais comandos do Git?</vt:lpstr>
      <vt:lpstr>Quais são os principais comandos do Git?</vt:lpstr>
      <vt:lpstr>Quais são os principais comandos do Git?</vt:lpstr>
      <vt:lpstr>Quais os três objetos internos do git?</vt:lpstr>
      <vt:lpstr>Quais os três objetos internos do git?</vt:lpstr>
      <vt:lpstr>Quais os três objetos internos do git?</vt:lpstr>
      <vt:lpstr>Quais os três objetos internos do git?</vt:lpstr>
      <vt:lpstr>Como o Git armazena as mudanças no repositório?</vt:lpstr>
      <vt:lpstr>Como o Git armazena as mudanças no repositório?</vt:lpstr>
      <vt:lpstr>Como o Git armazena as mudanças no repositório?</vt:lpstr>
      <vt:lpstr>Exercício</vt:lpstr>
      <vt:lpstr>Referências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100</cp:revision>
  <dcterms:created xsi:type="dcterms:W3CDTF">2019-04-01T17:03:04Z</dcterms:created>
  <dcterms:modified xsi:type="dcterms:W3CDTF">2025-02-05T00:24:26Z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