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341" r:id="rId12"/>
    <p:sldId id="330" r:id="rId13"/>
    <p:sldId id="334" r:id="rId14"/>
    <p:sldId id="331" r:id="rId15"/>
    <p:sldId id="343" r:id="rId16"/>
    <p:sldId id="335" r:id="rId17"/>
    <p:sldId id="336" r:id="rId18"/>
    <p:sldId id="337" r:id="rId19"/>
    <p:sldId id="339" r:id="rId20"/>
    <p:sldId id="338" r:id="rId21"/>
    <p:sldId id="342" r:id="rId22"/>
    <p:sldId id="340" r:id="rId23"/>
    <p:sldId id="345" r:id="rId24"/>
    <p:sldId id="344" r:id="rId25"/>
    <p:sldId id="346" r:id="rId26"/>
    <p:sldId id="350" r:id="rId27"/>
    <p:sldId id="351" r:id="rId28"/>
    <p:sldId id="347" r:id="rId29"/>
    <p:sldId id="352" r:id="rId30"/>
    <p:sldId id="348" r:id="rId31"/>
    <p:sldId id="349" r:id="rId32"/>
    <p:sldId id="353" r:id="rId33"/>
    <p:sldId id="354" r:id="rId34"/>
    <p:sldId id="355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35C00-CAB8-48DE-B6EF-949C87AF13F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7E6C3A-4DF1-46FA-93E3-AF26F1C43D28}">
      <dgm:prSet phldrT="[Texto]"/>
      <dgm:spPr/>
      <dgm:t>
        <a:bodyPr/>
        <a:lstStyle/>
        <a:p>
          <a:r>
            <a:rPr lang="pt-BR" dirty="0"/>
            <a:t>Variável</a:t>
          </a:r>
        </a:p>
      </dgm:t>
    </dgm:pt>
    <dgm:pt modelId="{643D16AD-8A0D-40D9-92B4-FFB7CEAE52C6}" type="parTrans" cxnId="{7F28DA81-EE08-4C59-A9A4-5A28770EFCAD}">
      <dgm:prSet/>
      <dgm:spPr/>
      <dgm:t>
        <a:bodyPr/>
        <a:lstStyle/>
        <a:p>
          <a:endParaRPr lang="pt-BR"/>
        </a:p>
      </dgm:t>
    </dgm:pt>
    <dgm:pt modelId="{3CFE1E11-DCA1-4231-A8B2-6F2033D6EB3A}" type="sibTrans" cxnId="{7F28DA81-EE08-4C59-A9A4-5A28770EFCAD}">
      <dgm:prSet/>
      <dgm:spPr/>
      <dgm:t>
        <a:bodyPr/>
        <a:lstStyle/>
        <a:p>
          <a:endParaRPr lang="pt-BR"/>
        </a:p>
      </dgm:t>
    </dgm:pt>
    <dgm:pt modelId="{0D169F04-02AE-456A-AE50-F2ACD61A6110}">
      <dgm:prSet phldrT="[Texto]"/>
      <dgm:spPr/>
      <dgm:t>
        <a:bodyPr/>
        <a:lstStyle/>
        <a:p>
          <a:r>
            <a:rPr lang="pt-BR" dirty="0"/>
            <a:t>Qualitativa</a:t>
          </a:r>
        </a:p>
      </dgm:t>
    </dgm:pt>
    <dgm:pt modelId="{2EFA6817-440C-4AF3-A5A8-037A2FD0CD9D}" type="parTrans" cxnId="{3889C01A-9233-4CEF-A3C3-C70F00A7C65B}">
      <dgm:prSet/>
      <dgm:spPr/>
      <dgm:t>
        <a:bodyPr/>
        <a:lstStyle/>
        <a:p>
          <a:endParaRPr lang="pt-BR"/>
        </a:p>
      </dgm:t>
    </dgm:pt>
    <dgm:pt modelId="{B3D1A9AA-1DB9-4032-9178-88069CAB8031}" type="sibTrans" cxnId="{3889C01A-9233-4CEF-A3C3-C70F00A7C65B}">
      <dgm:prSet/>
      <dgm:spPr/>
      <dgm:t>
        <a:bodyPr/>
        <a:lstStyle/>
        <a:p>
          <a:endParaRPr lang="pt-BR"/>
        </a:p>
      </dgm:t>
    </dgm:pt>
    <dgm:pt modelId="{5795DC4B-AAF5-49D9-9902-4F642D27416A}">
      <dgm:prSet phldrT="[Texto]"/>
      <dgm:spPr/>
      <dgm:t>
        <a:bodyPr/>
        <a:lstStyle/>
        <a:p>
          <a:r>
            <a:rPr lang="pt-BR" dirty="0"/>
            <a:t>Nominal</a:t>
          </a:r>
        </a:p>
      </dgm:t>
    </dgm:pt>
    <dgm:pt modelId="{A1961550-F48A-4264-9DD6-986DCBF3DE90}" type="parTrans" cxnId="{D85CDB58-4DE4-46DF-97FC-336DF0216246}">
      <dgm:prSet/>
      <dgm:spPr/>
      <dgm:t>
        <a:bodyPr/>
        <a:lstStyle/>
        <a:p>
          <a:endParaRPr lang="pt-BR"/>
        </a:p>
      </dgm:t>
    </dgm:pt>
    <dgm:pt modelId="{6EE757F1-B8E1-47F2-92D2-2480A26957AE}" type="sibTrans" cxnId="{D85CDB58-4DE4-46DF-97FC-336DF0216246}">
      <dgm:prSet/>
      <dgm:spPr/>
      <dgm:t>
        <a:bodyPr/>
        <a:lstStyle/>
        <a:p>
          <a:endParaRPr lang="pt-BR"/>
        </a:p>
      </dgm:t>
    </dgm:pt>
    <dgm:pt modelId="{FC1E6B50-DD15-44BF-9508-6DB432402541}">
      <dgm:prSet phldrT="[Texto]"/>
      <dgm:spPr/>
      <dgm:t>
        <a:bodyPr/>
        <a:lstStyle/>
        <a:p>
          <a:r>
            <a:rPr lang="pt-BR" dirty="0"/>
            <a:t>Ordinal</a:t>
          </a:r>
        </a:p>
      </dgm:t>
    </dgm:pt>
    <dgm:pt modelId="{7CE6EBBE-49DD-4CB8-9165-22E248A1CC63}" type="parTrans" cxnId="{740B1C44-EADA-44F2-8817-6CC07E8EE697}">
      <dgm:prSet/>
      <dgm:spPr/>
      <dgm:t>
        <a:bodyPr/>
        <a:lstStyle/>
        <a:p>
          <a:endParaRPr lang="pt-BR"/>
        </a:p>
      </dgm:t>
    </dgm:pt>
    <dgm:pt modelId="{1063538F-B656-41C3-99EA-707B6394F72A}" type="sibTrans" cxnId="{740B1C44-EADA-44F2-8817-6CC07E8EE697}">
      <dgm:prSet/>
      <dgm:spPr/>
      <dgm:t>
        <a:bodyPr/>
        <a:lstStyle/>
        <a:p>
          <a:endParaRPr lang="pt-BR"/>
        </a:p>
      </dgm:t>
    </dgm:pt>
    <dgm:pt modelId="{7BD084B9-6BC7-4ED3-82FC-73CAF0BFD645}">
      <dgm:prSet phldrT="[Texto]"/>
      <dgm:spPr/>
      <dgm:t>
        <a:bodyPr/>
        <a:lstStyle/>
        <a:p>
          <a:r>
            <a:rPr lang="pt-BR" dirty="0"/>
            <a:t>Quantitativa</a:t>
          </a:r>
        </a:p>
      </dgm:t>
    </dgm:pt>
    <dgm:pt modelId="{CF2F3699-1D13-4753-BDB1-D1C4270D669E}" type="parTrans" cxnId="{E8CD1355-F1FB-4FEA-BC75-582E5242FC6E}">
      <dgm:prSet/>
      <dgm:spPr/>
      <dgm:t>
        <a:bodyPr/>
        <a:lstStyle/>
        <a:p>
          <a:endParaRPr lang="pt-BR"/>
        </a:p>
      </dgm:t>
    </dgm:pt>
    <dgm:pt modelId="{C75531D3-D3E7-435D-96B8-04A3D0796176}" type="sibTrans" cxnId="{E8CD1355-F1FB-4FEA-BC75-582E5242FC6E}">
      <dgm:prSet/>
      <dgm:spPr/>
      <dgm:t>
        <a:bodyPr/>
        <a:lstStyle/>
        <a:p>
          <a:endParaRPr lang="pt-BR"/>
        </a:p>
      </dgm:t>
    </dgm:pt>
    <dgm:pt modelId="{70C9A107-33DB-4D77-BAE1-A329EDA5B42B}">
      <dgm:prSet phldrT="[Texto]"/>
      <dgm:spPr/>
      <dgm:t>
        <a:bodyPr/>
        <a:lstStyle/>
        <a:p>
          <a:r>
            <a:rPr lang="pt-BR" dirty="0"/>
            <a:t>Discreta/</a:t>
          </a:r>
        </a:p>
        <a:p>
          <a:r>
            <a:rPr lang="pt-BR" dirty="0"/>
            <a:t> contagem</a:t>
          </a:r>
        </a:p>
      </dgm:t>
    </dgm:pt>
    <dgm:pt modelId="{D41A2160-10E8-44EF-B79B-322349D8B08B}" type="parTrans" cxnId="{8994F39D-1076-4199-A80C-588E5F5EC8F1}">
      <dgm:prSet/>
      <dgm:spPr/>
      <dgm:t>
        <a:bodyPr/>
        <a:lstStyle/>
        <a:p>
          <a:endParaRPr lang="pt-BR"/>
        </a:p>
      </dgm:t>
    </dgm:pt>
    <dgm:pt modelId="{C176379C-01D3-49AF-B33B-A8ACEA39309C}" type="sibTrans" cxnId="{8994F39D-1076-4199-A80C-588E5F5EC8F1}">
      <dgm:prSet/>
      <dgm:spPr/>
      <dgm:t>
        <a:bodyPr/>
        <a:lstStyle/>
        <a:p>
          <a:endParaRPr lang="pt-BR"/>
        </a:p>
      </dgm:t>
    </dgm:pt>
    <dgm:pt modelId="{44268E83-F384-4DE1-8F8B-DE3EE9ACCE92}">
      <dgm:prSet/>
      <dgm:spPr/>
      <dgm:t>
        <a:bodyPr/>
        <a:lstStyle/>
        <a:p>
          <a:r>
            <a:rPr lang="pt-BR" dirty="0"/>
            <a:t>Contínua/</a:t>
          </a:r>
        </a:p>
        <a:p>
          <a:r>
            <a:rPr lang="pt-BR" dirty="0"/>
            <a:t>medição</a:t>
          </a:r>
        </a:p>
      </dgm:t>
    </dgm:pt>
    <dgm:pt modelId="{A54CDE78-CF84-44CA-8BDA-24875EE5E5B7}" type="parTrans" cxnId="{57DA406B-AB07-4C0A-A21B-414C5243C7BA}">
      <dgm:prSet/>
      <dgm:spPr/>
      <dgm:t>
        <a:bodyPr/>
        <a:lstStyle/>
        <a:p>
          <a:endParaRPr lang="pt-BR"/>
        </a:p>
      </dgm:t>
    </dgm:pt>
    <dgm:pt modelId="{1DB72142-C942-43CC-8648-DC53CA97CB57}" type="sibTrans" cxnId="{57DA406B-AB07-4C0A-A21B-414C5243C7BA}">
      <dgm:prSet/>
      <dgm:spPr/>
      <dgm:t>
        <a:bodyPr/>
        <a:lstStyle/>
        <a:p>
          <a:endParaRPr lang="pt-BR"/>
        </a:p>
      </dgm:t>
    </dgm:pt>
    <dgm:pt modelId="{C3D84C69-888A-467E-8B12-AC7AE363C212}" type="pres">
      <dgm:prSet presAssocID="{74B35C00-CAB8-48DE-B6EF-949C87AF13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66C473-7FF8-41A8-807B-ABF87052374B}" type="pres">
      <dgm:prSet presAssocID="{FA7E6C3A-4DF1-46FA-93E3-AF26F1C43D28}" presName="root1" presStyleCnt="0"/>
      <dgm:spPr/>
    </dgm:pt>
    <dgm:pt modelId="{FDD20F73-BF7C-45DA-A5EB-CEBB866494C5}" type="pres">
      <dgm:prSet presAssocID="{FA7E6C3A-4DF1-46FA-93E3-AF26F1C43D28}" presName="LevelOneTextNode" presStyleLbl="node0" presStyleIdx="0" presStyleCnt="1">
        <dgm:presLayoutVars>
          <dgm:chPref val="3"/>
        </dgm:presLayoutVars>
      </dgm:prSet>
      <dgm:spPr/>
    </dgm:pt>
    <dgm:pt modelId="{6258CBAC-381A-4B86-9EAD-D83D7FFE7EFF}" type="pres">
      <dgm:prSet presAssocID="{FA7E6C3A-4DF1-46FA-93E3-AF26F1C43D28}" presName="level2hierChild" presStyleCnt="0"/>
      <dgm:spPr/>
    </dgm:pt>
    <dgm:pt modelId="{B1A68CBF-3207-4AE2-A9C2-A32C7F889B97}" type="pres">
      <dgm:prSet presAssocID="{2EFA6817-440C-4AF3-A5A8-037A2FD0CD9D}" presName="conn2-1" presStyleLbl="parChTrans1D2" presStyleIdx="0" presStyleCnt="2"/>
      <dgm:spPr/>
    </dgm:pt>
    <dgm:pt modelId="{3B774EFB-4163-444A-8879-43A5531274E9}" type="pres">
      <dgm:prSet presAssocID="{2EFA6817-440C-4AF3-A5A8-037A2FD0CD9D}" presName="connTx" presStyleLbl="parChTrans1D2" presStyleIdx="0" presStyleCnt="2"/>
      <dgm:spPr/>
    </dgm:pt>
    <dgm:pt modelId="{F42B4EF8-DAF3-4829-8040-A1562273A43D}" type="pres">
      <dgm:prSet presAssocID="{0D169F04-02AE-456A-AE50-F2ACD61A6110}" presName="root2" presStyleCnt="0"/>
      <dgm:spPr/>
    </dgm:pt>
    <dgm:pt modelId="{EA2E8C41-4186-4807-8E69-BF7607E22B33}" type="pres">
      <dgm:prSet presAssocID="{0D169F04-02AE-456A-AE50-F2ACD61A6110}" presName="LevelTwoTextNode" presStyleLbl="node2" presStyleIdx="0" presStyleCnt="2">
        <dgm:presLayoutVars>
          <dgm:chPref val="3"/>
        </dgm:presLayoutVars>
      </dgm:prSet>
      <dgm:spPr/>
    </dgm:pt>
    <dgm:pt modelId="{97138F92-FD60-4C31-8992-97DEF3B07766}" type="pres">
      <dgm:prSet presAssocID="{0D169F04-02AE-456A-AE50-F2ACD61A6110}" presName="level3hierChild" presStyleCnt="0"/>
      <dgm:spPr/>
    </dgm:pt>
    <dgm:pt modelId="{92C664F3-3F17-4093-A0B4-DD6DC54F1315}" type="pres">
      <dgm:prSet presAssocID="{A1961550-F48A-4264-9DD6-986DCBF3DE90}" presName="conn2-1" presStyleLbl="parChTrans1D3" presStyleIdx="0" presStyleCnt="4"/>
      <dgm:spPr/>
    </dgm:pt>
    <dgm:pt modelId="{52CE69D2-CE8F-45B8-98B3-93EB1BB74C8B}" type="pres">
      <dgm:prSet presAssocID="{A1961550-F48A-4264-9DD6-986DCBF3DE90}" presName="connTx" presStyleLbl="parChTrans1D3" presStyleIdx="0" presStyleCnt="4"/>
      <dgm:spPr/>
    </dgm:pt>
    <dgm:pt modelId="{7B103EA1-7D14-45F9-8953-66F6A64E4C81}" type="pres">
      <dgm:prSet presAssocID="{5795DC4B-AAF5-49D9-9902-4F642D27416A}" presName="root2" presStyleCnt="0"/>
      <dgm:spPr/>
    </dgm:pt>
    <dgm:pt modelId="{E2950C8C-BA0E-49FF-88CB-72E934A65E1B}" type="pres">
      <dgm:prSet presAssocID="{5795DC4B-AAF5-49D9-9902-4F642D27416A}" presName="LevelTwoTextNode" presStyleLbl="node3" presStyleIdx="0" presStyleCnt="4">
        <dgm:presLayoutVars>
          <dgm:chPref val="3"/>
        </dgm:presLayoutVars>
      </dgm:prSet>
      <dgm:spPr/>
    </dgm:pt>
    <dgm:pt modelId="{E196CD2A-4C4E-4ED3-830B-F3FB9D8CF3CB}" type="pres">
      <dgm:prSet presAssocID="{5795DC4B-AAF5-49D9-9902-4F642D27416A}" presName="level3hierChild" presStyleCnt="0"/>
      <dgm:spPr/>
    </dgm:pt>
    <dgm:pt modelId="{E50B5656-0F39-457D-AE8A-CF5B91CA1EEC}" type="pres">
      <dgm:prSet presAssocID="{7CE6EBBE-49DD-4CB8-9165-22E248A1CC63}" presName="conn2-1" presStyleLbl="parChTrans1D3" presStyleIdx="1" presStyleCnt="4"/>
      <dgm:spPr/>
    </dgm:pt>
    <dgm:pt modelId="{55CC495A-26B8-45EB-BD5C-2A376F6E2460}" type="pres">
      <dgm:prSet presAssocID="{7CE6EBBE-49DD-4CB8-9165-22E248A1CC63}" presName="connTx" presStyleLbl="parChTrans1D3" presStyleIdx="1" presStyleCnt="4"/>
      <dgm:spPr/>
    </dgm:pt>
    <dgm:pt modelId="{7E9AF9B3-70D8-462B-A11C-AC88C4D1AE75}" type="pres">
      <dgm:prSet presAssocID="{FC1E6B50-DD15-44BF-9508-6DB432402541}" presName="root2" presStyleCnt="0"/>
      <dgm:spPr/>
    </dgm:pt>
    <dgm:pt modelId="{0AF06D05-CD08-46D5-BB01-D6A0E159E2E8}" type="pres">
      <dgm:prSet presAssocID="{FC1E6B50-DD15-44BF-9508-6DB432402541}" presName="LevelTwoTextNode" presStyleLbl="node3" presStyleIdx="1" presStyleCnt="4">
        <dgm:presLayoutVars>
          <dgm:chPref val="3"/>
        </dgm:presLayoutVars>
      </dgm:prSet>
      <dgm:spPr/>
    </dgm:pt>
    <dgm:pt modelId="{3ABFF7C7-D0B2-4F84-B162-672DF1DCF1EB}" type="pres">
      <dgm:prSet presAssocID="{FC1E6B50-DD15-44BF-9508-6DB432402541}" presName="level3hierChild" presStyleCnt="0"/>
      <dgm:spPr/>
    </dgm:pt>
    <dgm:pt modelId="{3E1A2005-B803-452E-901F-295D2E82E6C6}" type="pres">
      <dgm:prSet presAssocID="{CF2F3699-1D13-4753-BDB1-D1C4270D669E}" presName="conn2-1" presStyleLbl="parChTrans1D2" presStyleIdx="1" presStyleCnt="2"/>
      <dgm:spPr/>
    </dgm:pt>
    <dgm:pt modelId="{8EB55D2B-84E6-4CDA-A834-8E0E2BA311FF}" type="pres">
      <dgm:prSet presAssocID="{CF2F3699-1D13-4753-BDB1-D1C4270D669E}" presName="connTx" presStyleLbl="parChTrans1D2" presStyleIdx="1" presStyleCnt="2"/>
      <dgm:spPr/>
    </dgm:pt>
    <dgm:pt modelId="{F39386F9-B330-4C3D-B6BC-166D8A2D0130}" type="pres">
      <dgm:prSet presAssocID="{7BD084B9-6BC7-4ED3-82FC-73CAF0BFD645}" presName="root2" presStyleCnt="0"/>
      <dgm:spPr/>
    </dgm:pt>
    <dgm:pt modelId="{CC77574E-9C8E-4255-AD08-DE03A651EB55}" type="pres">
      <dgm:prSet presAssocID="{7BD084B9-6BC7-4ED3-82FC-73CAF0BFD645}" presName="LevelTwoTextNode" presStyleLbl="node2" presStyleIdx="1" presStyleCnt="2">
        <dgm:presLayoutVars>
          <dgm:chPref val="3"/>
        </dgm:presLayoutVars>
      </dgm:prSet>
      <dgm:spPr/>
    </dgm:pt>
    <dgm:pt modelId="{10CE08D5-EFDD-462A-96A8-0A80D606F24D}" type="pres">
      <dgm:prSet presAssocID="{7BD084B9-6BC7-4ED3-82FC-73CAF0BFD645}" presName="level3hierChild" presStyleCnt="0"/>
      <dgm:spPr/>
    </dgm:pt>
    <dgm:pt modelId="{EE1BEC8C-1086-4BD7-90FB-5D6F60F461D0}" type="pres">
      <dgm:prSet presAssocID="{D41A2160-10E8-44EF-B79B-322349D8B08B}" presName="conn2-1" presStyleLbl="parChTrans1D3" presStyleIdx="2" presStyleCnt="4"/>
      <dgm:spPr/>
    </dgm:pt>
    <dgm:pt modelId="{4898D62D-5B14-4D94-9199-4E7EDC97E934}" type="pres">
      <dgm:prSet presAssocID="{D41A2160-10E8-44EF-B79B-322349D8B08B}" presName="connTx" presStyleLbl="parChTrans1D3" presStyleIdx="2" presStyleCnt="4"/>
      <dgm:spPr/>
    </dgm:pt>
    <dgm:pt modelId="{33252588-EDB6-4712-B075-BFFA7CA1B3F5}" type="pres">
      <dgm:prSet presAssocID="{70C9A107-33DB-4D77-BAE1-A329EDA5B42B}" presName="root2" presStyleCnt="0"/>
      <dgm:spPr/>
    </dgm:pt>
    <dgm:pt modelId="{6C6B9C42-D33F-4E31-8ABC-01ADADDDB202}" type="pres">
      <dgm:prSet presAssocID="{70C9A107-33DB-4D77-BAE1-A329EDA5B42B}" presName="LevelTwoTextNode" presStyleLbl="node3" presStyleIdx="2" presStyleCnt="4">
        <dgm:presLayoutVars>
          <dgm:chPref val="3"/>
        </dgm:presLayoutVars>
      </dgm:prSet>
      <dgm:spPr/>
    </dgm:pt>
    <dgm:pt modelId="{EE8AF63B-1DDC-4844-827F-24BD7901776C}" type="pres">
      <dgm:prSet presAssocID="{70C9A107-33DB-4D77-BAE1-A329EDA5B42B}" presName="level3hierChild" presStyleCnt="0"/>
      <dgm:spPr/>
    </dgm:pt>
    <dgm:pt modelId="{E453BA70-282E-43D1-9321-CD3BB5505B5F}" type="pres">
      <dgm:prSet presAssocID="{A54CDE78-CF84-44CA-8BDA-24875EE5E5B7}" presName="conn2-1" presStyleLbl="parChTrans1D3" presStyleIdx="3" presStyleCnt="4"/>
      <dgm:spPr/>
    </dgm:pt>
    <dgm:pt modelId="{18749B27-BE87-44D9-82BC-AEFB027BF749}" type="pres">
      <dgm:prSet presAssocID="{A54CDE78-CF84-44CA-8BDA-24875EE5E5B7}" presName="connTx" presStyleLbl="parChTrans1D3" presStyleIdx="3" presStyleCnt="4"/>
      <dgm:spPr/>
    </dgm:pt>
    <dgm:pt modelId="{446F113C-8418-4408-A633-370D9AD5EFA4}" type="pres">
      <dgm:prSet presAssocID="{44268E83-F384-4DE1-8F8B-DE3EE9ACCE92}" presName="root2" presStyleCnt="0"/>
      <dgm:spPr/>
    </dgm:pt>
    <dgm:pt modelId="{87FC010A-B611-4230-879D-AC3068C87BBA}" type="pres">
      <dgm:prSet presAssocID="{44268E83-F384-4DE1-8F8B-DE3EE9ACCE92}" presName="LevelTwoTextNode" presStyleLbl="node3" presStyleIdx="3" presStyleCnt="4">
        <dgm:presLayoutVars>
          <dgm:chPref val="3"/>
        </dgm:presLayoutVars>
      </dgm:prSet>
      <dgm:spPr/>
    </dgm:pt>
    <dgm:pt modelId="{069DBAE3-65EC-46C3-B568-2079169ED686}" type="pres">
      <dgm:prSet presAssocID="{44268E83-F384-4DE1-8F8B-DE3EE9ACCE92}" presName="level3hierChild" presStyleCnt="0"/>
      <dgm:spPr/>
    </dgm:pt>
  </dgm:ptLst>
  <dgm:cxnLst>
    <dgm:cxn modelId="{3889C01A-9233-4CEF-A3C3-C70F00A7C65B}" srcId="{FA7E6C3A-4DF1-46FA-93E3-AF26F1C43D28}" destId="{0D169F04-02AE-456A-AE50-F2ACD61A6110}" srcOrd="0" destOrd="0" parTransId="{2EFA6817-440C-4AF3-A5A8-037A2FD0CD9D}" sibTransId="{B3D1A9AA-1DB9-4032-9178-88069CAB8031}"/>
    <dgm:cxn modelId="{B5465125-2DF5-4BA6-92A4-085D08FD01D8}" type="presOf" srcId="{70C9A107-33DB-4D77-BAE1-A329EDA5B42B}" destId="{6C6B9C42-D33F-4E31-8ABC-01ADADDDB202}" srcOrd="0" destOrd="0" presId="urn:microsoft.com/office/officeart/2005/8/layout/hierarchy2"/>
    <dgm:cxn modelId="{740B1C44-EADA-44F2-8817-6CC07E8EE697}" srcId="{0D169F04-02AE-456A-AE50-F2ACD61A6110}" destId="{FC1E6B50-DD15-44BF-9508-6DB432402541}" srcOrd="1" destOrd="0" parTransId="{7CE6EBBE-49DD-4CB8-9165-22E248A1CC63}" sibTransId="{1063538F-B656-41C3-99EA-707B6394F72A}"/>
    <dgm:cxn modelId="{06D4DB64-2CE5-4197-BEFB-56C5B27AFE3F}" type="presOf" srcId="{2EFA6817-440C-4AF3-A5A8-037A2FD0CD9D}" destId="{3B774EFB-4163-444A-8879-43A5531274E9}" srcOrd="1" destOrd="0" presId="urn:microsoft.com/office/officeart/2005/8/layout/hierarchy2"/>
    <dgm:cxn modelId="{577E2E47-7AE8-41B9-A006-E0913C0AAD1E}" type="presOf" srcId="{CF2F3699-1D13-4753-BDB1-D1C4270D669E}" destId="{3E1A2005-B803-452E-901F-295D2E82E6C6}" srcOrd="0" destOrd="0" presId="urn:microsoft.com/office/officeart/2005/8/layout/hierarchy2"/>
    <dgm:cxn modelId="{57DA406B-AB07-4C0A-A21B-414C5243C7BA}" srcId="{7BD084B9-6BC7-4ED3-82FC-73CAF0BFD645}" destId="{44268E83-F384-4DE1-8F8B-DE3EE9ACCE92}" srcOrd="1" destOrd="0" parTransId="{A54CDE78-CF84-44CA-8BDA-24875EE5E5B7}" sibTransId="{1DB72142-C942-43CC-8648-DC53CA97CB57}"/>
    <dgm:cxn modelId="{E8CD1355-F1FB-4FEA-BC75-582E5242FC6E}" srcId="{FA7E6C3A-4DF1-46FA-93E3-AF26F1C43D28}" destId="{7BD084B9-6BC7-4ED3-82FC-73CAF0BFD645}" srcOrd="1" destOrd="0" parTransId="{CF2F3699-1D13-4753-BDB1-D1C4270D669E}" sibTransId="{C75531D3-D3E7-435D-96B8-04A3D0796176}"/>
    <dgm:cxn modelId="{2A090C56-6F83-45F9-A538-E3AE9A83CE29}" type="presOf" srcId="{A54CDE78-CF84-44CA-8BDA-24875EE5E5B7}" destId="{18749B27-BE87-44D9-82BC-AEFB027BF749}" srcOrd="1" destOrd="0" presId="urn:microsoft.com/office/officeart/2005/8/layout/hierarchy2"/>
    <dgm:cxn modelId="{D85CDB58-4DE4-46DF-97FC-336DF0216246}" srcId="{0D169F04-02AE-456A-AE50-F2ACD61A6110}" destId="{5795DC4B-AAF5-49D9-9902-4F642D27416A}" srcOrd="0" destOrd="0" parTransId="{A1961550-F48A-4264-9DD6-986DCBF3DE90}" sibTransId="{6EE757F1-B8E1-47F2-92D2-2480A26957AE}"/>
    <dgm:cxn modelId="{E96E6559-595B-4B4D-A3BC-B42D76388957}" type="presOf" srcId="{A1961550-F48A-4264-9DD6-986DCBF3DE90}" destId="{92C664F3-3F17-4093-A0B4-DD6DC54F1315}" srcOrd="0" destOrd="0" presId="urn:microsoft.com/office/officeart/2005/8/layout/hierarchy2"/>
    <dgm:cxn modelId="{7F28DA81-EE08-4C59-A9A4-5A28770EFCAD}" srcId="{74B35C00-CAB8-48DE-B6EF-949C87AF13FC}" destId="{FA7E6C3A-4DF1-46FA-93E3-AF26F1C43D28}" srcOrd="0" destOrd="0" parTransId="{643D16AD-8A0D-40D9-92B4-FFB7CEAE52C6}" sibTransId="{3CFE1E11-DCA1-4231-A8B2-6F2033D6EB3A}"/>
    <dgm:cxn modelId="{9E61DA8A-3AB4-429A-8706-C98231967AD8}" type="presOf" srcId="{7BD084B9-6BC7-4ED3-82FC-73CAF0BFD645}" destId="{CC77574E-9C8E-4255-AD08-DE03A651EB55}" srcOrd="0" destOrd="0" presId="urn:microsoft.com/office/officeart/2005/8/layout/hierarchy2"/>
    <dgm:cxn modelId="{951BC59C-0D93-4AFA-A0BB-49C72428D94A}" type="presOf" srcId="{44268E83-F384-4DE1-8F8B-DE3EE9ACCE92}" destId="{87FC010A-B611-4230-879D-AC3068C87BBA}" srcOrd="0" destOrd="0" presId="urn:microsoft.com/office/officeart/2005/8/layout/hierarchy2"/>
    <dgm:cxn modelId="{8994F39D-1076-4199-A80C-588E5F5EC8F1}" srcId="{7BD084B9-6BC7-4ED3-82FC-73CAF0BFD645}" destId="{70C9A107-33DB-4D77-BAE1-A329EDA5B42B}" srcOrd="0" destOrd="0" parTransId="{D41A2160-10E8-44EF-B79B-322349D8B08B}" sibTransId="{C176379C-01D3-49AF-B33B-A8ACEA39309C}"/>
    <dgm:cxn modelId="{EA4C5DAC-459E-4FBA-A635-640792C29179}" type="presOf" srcId="{CF2F3699-1D13-4753-BDB1-D1C4270D669E}" destId="{8EB55D2B-84E6-4CDA-A834-8E0E2BA311FF}" srcOrd="1" destOrd="0" presId="urn:microsoft.com/office/officeart/2005/8/layout/hierarchy2"/>
    <dgm:cxn modelId="{D8CF54B2-C70C-42D5-A1A7-DDEB86D93162}" type="presOf" srcId="{A54CDE78-CF84-44CA-8BDA-24875EE5E5B7}" destId="{E453BA70-282E-43D1-9321-CD3BB5505B5F}" srcOrd="0" destOrd="0" presId="urn:microsoft.com/office/officeart/2005/8/layout/hierarchy2"/>
    <dgm:cxn modelId="{D03586BD-F0A9-40D3-BBFF-C1C014F83B0A}" type="presOf" srcId="{74B35C00-CAB8-48DE-B6EF-949C87AF13FC}" destId="{C3D84C69-888A-467E-8B12-AC7AE363C212}" srcOrd="0" destOrd="0" presId="urn:microsoft.com/office/officeart/2005/8/layout/hierarchy2"/>
    <dgm:cxn modelId="{138BA9BF-C573-4225-AE8A-4EF6D8D6B628}" type="presOf" srcId="{7CE6EBBE-49DD-4CB8-9165-22E248A1CC63}" destId="{E50B5656-0F39-457D-AE8A-CF5B91CA1EEC}" srcOrd="0" destOrd="0" presId="urn:microsoft.com/office/officeart/2005/8/layout/hierarchy2"/>
    <dgm:cxn modelId="{44AFD5C0-6D49-49A5-A0FA-E6B0B12C3965}" type="presOf" srcId="{A1961550-F48A-4264-9DD6-986DCBF3DE90}" destId="{52CE69D2-CE8F-45B8-98B3-93EB1BB74C8B}" srcOrd="1" destOrd="0" presId="urn:microsoft.com/office/officeart/2005/8/layout/hierarchy2"/>
    <dgm:cxn modelId="{0F6C25CF-6FCB-47DE-8E66-843F0EF966E6}" type="presOf" srcId="{FC1E6B50-DD15-44BF-9508-6DB432402541}" destId="{0AF06D05-CD08-46D5-BB01-D6A0E159E2E8}" srcOrd="0" destOrd="0" presId="urn:microsoft.com/office/officeart/2005/8/layout/hierarchy2"/>
    <dgm:cxn modelId="{CD8D57D4-F961-41F9-A0BF-ED3174FB2C4A}" type="presOf" srcId="{2EFA6817-440C-4AF3-A5A8-037A2FD0CD9D}" destId="{B1A68CBF-3207-4AE2-A9C2-A32C7F889B97}" srcOrd="0" destOrd="0" presId="urn:microsoft.com/office/officeart/2005/8/layout/hierarchy2"/>
    <dgm:cxn modelId="{F6C0AFD5-B3A0-4C4E-958A-9F9854D5F279}" type="presOf" srcId="{7CE6EBBE-49DD-4CB8-9165-22E248A1CC63}" destId="{55CC495A-26B8-45EB-BD5C-2A376F6E2460}" srcOrd="1" destOrd="0" presId="urn:microsoft.com/office/officeart/2005/8/layout/hierarchy2"/>
    <dgm:cxn modelId="{491F06D9-60B1-4261-BF57-58899B17CB4F}" type="presOf" srcId="{5795DC4B-AAF5-49D9-9902-4F642D27416A}" destId="{E2950C8C-BA0E-49FF-88CB-72E934A65E1B}" srcOrd="0" destOrd="0" presId="urn:microsoft.com/office/officeart/2005/8/layout/hierarchy2"/>
    <dgm:cxn modelId="{02BD03F1-9FCB-4A5B-972E-16B685830F93}" type="presOf" srcId="{0D169F04-02AE-456A-AE50-F2ACD61A6110}" destId="{EA2E8C41-4186-4807-8E69-BF7607E22B33}" srcOrd="0" destOrd="0" presId="urn:microsoft.com/office/officeart/2005/8/layout/hierarchy2"/>
    <dgm:cxn modelId="{7C315FF3-BC97-450A-8C8B-CDF02BAE195C}" type="presOf" srcId="{FA7E6C3A-4DF1-46FA-93E3-AF26F1C43D28}" destId="{FDD20F73-BF7C-45DA-A5EB-CEBB866494C5}" srcOrd="0" destOrd="0" presId="urn:microsoft.com/office/officeart/2005/8/layout/hierarchy2"/>
    <dgm:cxn modelId="{B61640F8-50CE-4C2C-B5B4-E6887A8A1D02}" type="presOf" srcId="{D41A2160-10E8-44EF-B79B-322349D8B08B}" destId="{EE1BEC8C-1086-4BD7-90FB-5D6F60F461D0}" srcOrd="0" destOrd="0" presId="urn:microsoft.com/office/officeart/2005/8/layout/hierarchy2"/>
    <dgm:cxn modelId="{3FFD5DFC-EBF1-4FBC-AA74-D2EB9C63EDC9}" type="presOf" srcId="{D41A2160-10E8-44EF-B79B-322349D8B08B}" destId="{4898D62D-5B14-4D94-9199-4E7EDC97E934}" srcOrd="1" destOrd="0" presId="urn:microsoft.com/office/officeart/2005/8/layout/hierarchy2"/>
    <dgm:cxn modelId="{8D002B08-9FF8-42A4-9A0C-EDD5E4A0810D}" type="presParOf" srcId="{C3D84C69-888A-467E-8B12-AC7AE363C212}" destId="{4866C473-7FF8-41A8-807B-ABF87052374B}" srcOrd="0" destOrd="0" presId="urn:microsoft.com/office/officeart/2005/8/layout/hierarchy2"/>
    <dgm:cxn modelId="{92577D95-A657-466A-8A07-A70B78345DE0}" type="presParOf" srcId="{4866C473-7FF8-41A8-807B-ABF87052374B}" destId="{FDD20F73-BF7C-45DA-A5EB-CEBB866494C5}" srcOrd="0" destOrd="0" presId="urn:microsoft.com/office/officeart/2005/8/layout/hierarchy2"/>
    <dgm:cxn modelId="{B3C12608-82A5-4FA1-B611-A24DE2110611}" type="presParOf" srcId="{4866C473-7FF8-41A8-807B-ABF87052374B}" destId="{6258CBAC-381A-4B86-9EAD-D83D7FFE7EFF}" srcOrd="1" destOrd="0" presId="urn:microsoft.com/office/officeart/2005/8/layout/hierarchy2"/>
    <dgm:cxn modelId="{BC49A248-8CA6-46C6-A6C0-86EDECBA634B}" type="presParOf" srcId="{6258CBAC-381A-4B86-9EAD-D83D7FFE7EFF}" destId="{B1A68CBF-3207-4AE2-A9C2-A32C7F889B97}" srcOrd="0" destOrd="0" presId="urn:microsoft.com/office/officeart/2005/8/layout/hierarchy2"/>
    <dgm:cxn modelId="{CECD239E-1EA7-402B-B801-9A8C000BB78C}" type="presParOf" srcId="{B1A68CBF-3207-4AE2-A9C2-A32C7F889B97}" destId="{3B774EFB-4163-444A-8879-43A5531274E9}" srcOrd="0" destOrd="0" presId="urn:microsoft.com/office/officeart/2005/8/layout/hierarchy2"/>
    <dgm:cxn modelId="{B801CC6B-80D9-4F6B-B17A-CE0BF973AC91}" type="presParOf" srcId="{6258CBAC-381A-4B86-9EAD-D83D7FFE7EFF}" destId="{F42B4EF8-DAF3-4829-8040-A1562273A43D}" srcOrd="1" destOrd="0" presId="urn:microsoft.com/office/officeart/2005/8/layout/hierarchy2"/>
    <dgm:cxn modelId="{C658FE1A-3936-482B-9B35-53E0E589385E}" type="presParOf" srcId="{F42B4EF8-DAF3-4829-8040-A1562273A43D}" destId="{EA2E8C41-4186-4807-8E69-BF7607E22B33}" srcOrd="0" destOrd="0" presId="urn:microsoft.com/office/officeart/2005/8/layout/hierarchy2"/>
    <dgm:cxn modelId="{7CB78A62-4B32-415B-80CD-149F6D6A7337}" type="presParOf" srcId="{F42B4EF8-DAF3-4829-8040-A1562273A43D}" destId="{97138F92-FD60-4C31-8992-97DEF3B07766}" srcOrd="1" destOrd="0" presId="urn:microsoft.com/office/officeart/2005/8/layout/hierarchy2"/>
    <dgm:cxn modelId="{7B8719DA-4E1B-4BC1-9FBF-0CF98E086776}" type="presParOf" srcId="{97138F92-FD60-4C31-8992-97DEF3B07766}" destId="{92C664F3-3F17-4093-A0B4-DD6DC54F1315}" srcOrd="0" destOrd="0" presId="urn:microsoft.com/office/officeart/2005/8/layout/hierarchy2"/>
    <dgm:cxn modelId="{D8D9ADEE-FF49-4616-82BD-B7F16E897494}" type="presParOf" srcId="{92C664F3-3F17-4093-A0B4-DD6DC54F1315}" destId="{52CE69D2-CE8F-45B8-98B3-93EB1BB74C8B}" srcOrd="0" destOrd="0" presId="urn:microsoft.com/office/officeart/2005/8/layout/hierarchy2"/>
    <dgm:cxn modelId="{0C817D49-E646-46D8-91E5-AE0D26FDC281}" type="presParOf" srcId="{97138F92-FD60-4C31-8992-97DEF3B07766}" destId="{7B103EA1-7D14-45F9-8953-66F6A64E4C81}" srcOrd="1" destOrd="0" presId="urn:microsoft.com/office/officeart/2005/8/layout/hierarchy2"/>
    <dgm:cxn modelId="{20F3C280-E9DD-47C4-AD16-DFD04324C89A}" type="presParOf" srcId="{7B103EA1-7D14-45F9-8953-66F6A64E4C81}" destId="{E2950C8C-BA0E-49FF-88CB-72E934A65E1B}" srcOrd="0" destOrd="0" presId="urn:microsoft.com/office/officeart/2005/8/layout/hierarchy2"/>
    <dgm:cxn modelId="{F95FF1E1-D7C0-4B9E-B834-9D19A669D7E2}" type="presParOf" srcId="{7B103EA1-7D14-45F9-8953-66F6A64E4C81}" destId="{E196CD2A-4C4E-4ED3-830B-F3FB9D8CF3CB}" srcOrd="1" destOrd="0" presId="urn:microsoft.com/office/officeart/2005/8/layout/hierarchy2"/>
    <dgm:cxn modelId="{4BD333B9-CDC0-4ED6-95DE-8514DE859AD9}" type="presParOf" srcId="{97138F92-FD60-4C31-8992-97DEF3B07766}" destId="{E50B5656-0F39-457D-AE8A-CF5B91CA1EEC}" srcOrd="2" destOrd="0" presId="urn:microsoft.com/office/officeart/2005/8/layout/hierarchy2"/>
    <dgm:cxn modelId="{C57A3BD9-8804-4B9F-AEDB-4604E2520DB1}" type="presParOf" srcId="{E50B5656-0F39-457D-AE8A-CF5B91CA1EEC}" destId="{55CC495A-26B8-45EB-BD5C-2A376F6E2460}" srcOrd="0" destOrd="0" presId="urn:microsoft.com/office/officeart/2005/8/layout/hierarchy2"/>
    <dgm:cxn modelId="{D800A1BA-B0E0-4469-91BB-2A3BE4E91D0E}" type="presParOf" srcId="{97138F92-FD60-4C31-8992-97DEF3B07766}" destId="{7E9AF9B3-70D8-462B-A11C-AC88C4D1AE75}" srcOrd="3" destOrd="0" presId="urn:microsoft.com/office/officeart/2005/8/layout/hierarchy2"/>
    <dgm:cxn modelId="{F3BD9541-6C43-4612-A318-E211669DC586}" type="presParOf" srcId="{7E9AF9B3-70D8-462B-A11C-AC88C4D1AE75}" destId="{0AF06D05-CD08-46D5-BB01-D6A0E159E2E8}" srcOrd="0" destOrd="0" presId="urn:microsoft.com/office/officeart/2005/8/layout/hierarchy2"/>
    <dgm:cxn modelId="{E6F8BECE-818E-45E3-A370-9677121699A1}" type="presParOf" srcId="{7E9AF9B3-70D8-462B-A11C-AC88C4D1AE75}" destId="{3ABFF7C7-D0B2-4F84-B162-672DF1DCF1EB}" srcOrd="1" destOrd="0" presId="urn:microsoft.com/office/officeart/2005/8/layout/hierarchy2"/>
    <dgm:cxn modelId="{E5446B56-AAC2-4471-9E80-09EC75FBDEBC}" type="presParOf" srcId="{6258CBAC-381A-4B86-9EAD-D83D7FFE7EFF}" destId="{3E1A2005-B803-452E-901F-295D2E82E6C6}" srcOrd="2" destOrd="0" presId="urn:microsoft.com/office/officeart/2005/8/layout/hierarchy2"/>
    <dgm:cxn modelId="{C07A82EF-E440-4E4F-9231-6402E70A2D27}" type="presParOf" srcId="{3E1A2005-B803-452E-901F-295D2E82E6C6}" destId="{8EB55D2B-84E6-4CDA-A834-8E0E2BA311FF}" srcOrd="0" destOrd="0" presId="urn:microsoft.com/office/officeart/2005/8/layout/hierarchy2"/>
    <dgm:cxn modelId="{9E7ACE7D-FF96-4637-89A0-F5DD9C35F40C}" type="presParOf" srcId="{6258CBAC-381A-4B86-9EAD-D83D7FFE7EFF}" destId="{F39386F9-B330-4C3D-B6BC-166D8A2D0130}" srcOrd="3" destOrd="0" presId="urn:microsoft.com/office/officeart/2005/8/layout/hierarchy2"/>
    <dgm:cxn modelId="{EAB52A99-1359-426C-9E2E-EAC048A531D0}" type="presParOf" srcId="{F39386F9-B330-4C3D-B6BC-166D8A2D0130}" destId="{CC77574E-9C8E-4255-AD08-DE03A651EB55}" srcOrd="0" destOrd="0" presId="urn:microsoft.com/office/officeart/2005/8/layout/hierarchy2"/>
    <dgm:cxn modelId="{054DA2C4-461E-4066-87E0-95A3B121BC2E}" type="presParOf" srcId="{F39386F9-B330-4C3D-B6BC-166D8A2D0130}" destId="{10CE08D5-EFDD-462A-96A8-0A80D606F24D}" srcOrd="1" destOrd="0" presId="urn:microsoft.com/office/officeart/2005/8/layout/hierarchy2"/>
    <dgm:cxn modelId="{97F6F643-0106-4E0E-95E7-24181AC624CD}" type="presParOf" srcId="{10CE08D5-EFDD-462A-96A8-0A80D606F24D}" destId="{EE1BEC8C-1086-4BD7-90FB-5D6F60F461D0}" srcOrd="0" destOrd="0" presId="urn:microsoft.com/office/officeart/2005/8/layout/hierarchy2"/>
    <dgm:cxn modelId="{D576978F-66F0-4153-B6FD-B7DECEAB8572}" type="presParOf" srcId="{EE1BEC8C-1086-4BD7-90FB-5D6F60F461D0}" destId="{4898D62D-5B14-4D94-9199-4E7EDC97E934}" srcOrd="0" destOrd="0" presId="urn:microsoft.com/office/officeart/2005/8/layout/hierarchy2"/>
    <dgm:cxn modelId="{BF4EE6B1-5E62-46FD-94C1-A8C9182AD388}" type="presParOf" srcId="{10CE08D5-EFDD-462A-96A8-0A80D606F24D}" destId="{33252588-EDB6-4712-B075-BFFA7CA1B3F5}" srcOrd="1" destOrd="0" presId="urn:microsoft.com/office/officeart/2005/8/layout/hierarchy2"/>
    <dgm:cxn modelId="{A9786F95-B54E-44F0-9D48-AE29FC8BA429}" type="presParOf" srcId="{33252588-EDB6-4712-B075-BFFA7CA1B3F5}" destId="{6C6B9C42-D33F-4E31-8ABC-01ADADDDB202}" srcOrd="0" destOrd="0" presId="urn:microsoft.com/office/officeart/2005/8/layout/hierarchy2"/>
    <dgm:cxn modelId="{583C3C6B-5443-4874-910D-03167D52D6D6}" type="presParOf" srcId="{33252588-EDB6-4712-B075-BFFA7CA1B3F5}" destId="{EE8AF63B-1DDC-4844-827F-24BD7901776C}" srcOrd="1" destOrd="0" presId="urn:microsoft.com/office/officeart/2005/8/layout/hierarchy2"/>
    <dgm:cxn modelId="{9FB3C888-7065-4CEB-8F60-74BF1FA9407B}" type="presParOf" srcId="{10CE08D5-EFDD-462A-96A8-0A80D606F24D}" destId="{E453BA70-282E-43D1-9321-CD3BB5505B5F}" srcOrd="2" destOrd="0" presId="urn:microsoft.com/office/officeart/2005/8/layout/hierarchy2"/>
    <dgm:cxn modelId="{9615D60E-2181-42B4-964C-D00AAFB30833}" type="presParOf" srcId="{E453BA70-282E-43D1-9321-CD3BB5505B5F}" destId="{18749B27-BE87-44D9-82BC-AEFB027BF749}" srcOrd="0" destOrd="0" presId="urn:microsoft.com/office/officeart/2005/8/layout/hierarchy2"/>
    <dgm:cxn modelId="{0B0122EF-C17A-4B33-8543-2D77A93B0414}" type="presParOf" srcId="{10CE08D5-EFDD-462A-96A8-0A80D606F24D}" destId="{446F113C-8418-4408-A633-370D9AD5EFA4}" srcOrd="3" destOrd="0" presId="urn:microsoft.com/office/officeart/2005/8/layout/hierarchy2"/>
    <dgm:cxn modelId="{786290E5-A99F-4DC0-A414-13E181A5B3AE}" type="presParOf" srcId="{446F113C-8418-4408-A633-370D9AD5EFA4}" destId="{87FC010A-B611-4230-879D-AC3068C87BBA}" srcOrd="0" destOrd="0" presId="urn:microsoft.com/office/officeart/2005/8/layout/hierarchy2"/>
    <dgm:cxn modelId="{1E7E1E2D-A86F-4C2A-BD66-D945720E7D85}" type="presParOf" srcId="{446F113C-8418-4408-A633-370D9AD5EFA4}" destId="{069DBAE3-65EC-46C3-B568-2079169ED6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31F4E-FDF8-4B9D-A3FD-BBB86807FE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84F77D-3606-43A7-8640-525E708370A9}">
      <dgm:prSet phldrT="[Texto]"/>
      <dgm:spPr/>
      <dgm:t>
        <a:bodyPr/>
        <a:lstStyle/>
        <a:p>
          <a:r>
            <a:rPr lang="pt-BR" dirty="0"/>
            <a:t>Erro</a:t>
          </a:r>
        </a:p>
      </dgm:t>
    </dgm:pt>
    <dgm:pt modelId="{088064C0-FBCD-46DD-A68D-1EB3A6698279}" type="parTrans" cxnId="{8DCEBE81-FA83-43F9-9437-A823BCAC91FD}">
      <dgm:prSet/>
      <dgm:spPr/>
      <dgm:t>
        <a:bodyPr/>
        <a:lstStyle/>
        <a:p>
          <a:endParaRPr lang="pt-BR"/>
        </a:p>
      </dgm:t>
    </dgm:pt>
    <dgm:pt modelId="{5BB2865C-19F0-425A-A38E-C9675669E8DC}" type="sibTrans" cxnId="{8DCEBE81-FA83-43F9-9437-A823BCAC91FD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F6C81EC5-2AEA-428C-8396-BB7F696C882E}">
      <dgm:prSet phldrT="[Texto]"/>
      <dgm:spPr/>
      <dgm:t>
        <a:bodyPr/>
        <a:lstStyle/>
        <a:p>
          <a:r>
            <a:rPr lang="pt-BR" dirty="0"/>
            <a:t>Valor real da população</a:t>
          </a:r>
        </a:p>
      </dgm:t>
    </dgm:pt>
    <dgm:pt modelId="{3D6C1EC5-4986-4AC9-A882-4AF7CA59487F}" type="parTrans" cxnId="{9DEF7149-4C45-4277-BDC9-A982BB9E8A47}">
      <dgm:prSet/>
      <dgm:spPr/>
      <dgm:t>
        <a:bodyPr/>
        <a:lstStyle/>
        <a:p>
          <a:endParaRPr lang="pt-BR"/>
        </a:p>
      </dgm:t>
    </dgm:pt>
    <dgm:pt modelId="{94198A38-2FED-4CCF-B512-1C362CFFC2D5}" type="sibTrans" cxnId="{9DEF7149-4C45-4277-BDC9-A982BB9E8A47}">
      <dgm:prSet/>
      <dgm:spPr/>
      <dgm:t>
        <a:bodyPr/>
        <a:lstStyle/>
        <a:p>
          <a:endParaRPr lang="pt-BR"/>
        </a:p>
      </dgm:t>
    </dgm:pt>
    <dgm:pt modelId="{0C7D2991-AFA6-4189-A3CE-DE0CC8DF4D9F}">
      <dgm:prSet phldrT="[Texto]"/>
      <dgm:spPr/>
      <dgm:t>
        <a:bodyPr/>
        <a:lstStyle/>
        <a:p>
          <a:r>
            <a:rPr lang="pt-BR" dirty="0"/>
            <a:t>Valor obtido na amostra</a:t>
          </a:r>
        </a:p>
      </dgm:t>
    </dgm:pt>
    <dgm:pt modelId="{5B77C043-0734-4C47-80F9-51D2BDF03521}" type="parTrans" cxnId="{829F4E6D-B5B6-477C-9FC4-283428236281}">
      <dgm:prSet/>
      <dgm:spPr/>
      <dgm:t>
        <a:bodyPr/>
        <a:lstStyle/>
        <a:p>
          <a:endParaRPr lang="pt-BR"/>
        </a:p>
      </dgm:t>
    </dgm:pt>
    <dgm:pt modelId="{7CD7CDD5-1F70-4734-BC7A-F6DF51383CEC}" type="sibTrans" cxnId="{829F4E6D-B5B6-477C-9FC4-283428236281}">
      <dgm:prSet/>
      <dgm:spPr/>
      <dgm:t>
        <a:bodyPr/>
        <a:lstStyle/>
        <a:p>
          <a:endParaRPr lang="pt-BR"/>
        </a:p>
      </dgm:t>
    </dgm:pt>
    <dgm:pt modelId="{3836F6B0-8C76-44A9-91D2-2FD9E22ABB7A}" type="pres">
      <dgm:prSet presAssocID="{07931F4E-FDF8-4B9D-A3FD-BBB86807FE7B}" presName="Name0" presStyleCnt="0">
        <dgm:presLayoutVars>
          <dgm:dir/>
          <dgm:resizeHandles val="exact"/>
        </dgm:presLayoutVars>
      </dgm:prSet>
      <dgm:spPr/>
    </dgm:pt>
    <dgm:pt modelId="{9E7CE9F4-0E3F-4607-9DE6-31CF66F11673}" type="pres">
      <dgm:prSet presAssocID="{B984F77D-3606-43A7-8640-525E708370A9}" presName="node" presStyleLbl="node1" presStyleIdx="0" presStyleCnt="3">
        <dgm:presLayoutVars>
          <dgm:bulletEnabled val="1"/>
        </dgm:presLayoutVars>
      </dgm:prSet>
      <dgm:spPr/>
    </dgm:pt>
    <dgm:pt modelId="{1D242503-441E-4C44-B65C-2C01803E0AD2}" type="pres">
      <dgm:prSet presAssocID="{5BB2865C-19F0-425A-A38E-C9675669E8DC}" presName="sibTrans" presStyleLbl="sibTrans2D1" presStyleIdx="0" presStyleCnt="2"/>
      <dgm:spPr/>
    </dgm:pt>
    <dgm:pt modelId="{32E11BE2-95C7-4225-9355-77F78001F564}" type="pres">
      <dgm:prSet presAssocID="{5BB2865C-19F0-425A-A38E-C9675669E8DC}" presName="connectorText" presStyleLbl="sibTrans2D1" presStyleIdx="0" presStyleCnt="2"/>
      <dgm:spPr/>
    </dgm:pt>
    <dgm:pt modelId="{97B2DF73-506B-4290-A49D-226DA49D63F8}" type="pres">
      <dgm:prSet presAssocID="{F6C81EC5-2AEA-428C-8396-BB7F696C882E}" presName="node" presStyleLbl="node1" presStyleIdx="1" presStyleCnt="3">
        <dgm:presLayoutVars>
          <dgm:bulletEnabled val="1"/>
        </dgm:presLayoutVars>
      </dgm:prSet>
      <dgm:spPr/>
    </dgm:pt>
    <dgm:pt modelId="{202D6B63-76A8-42D3-A2B0-3EBC0D0D22F0}" type="pres">
      <dgm:prSet presAssocID="{94198A38-2FED-4CCF-B512-1C362CFFC2D5}" presName="sibTrans" presStyleLbl="sibTrans2D1" presStyleIdx="1" presStyleCnt="2" custScaleY="48867"/>
      <dgm:spPr/>
    </dgm:pt>
    <dgm:pt modelId="{9659F96A-D040-4FA1-8791-09C4D6EBFAEB}" type="pres">
      <dgm:prSet presAssocID="{94198A38-2FED-4CCF-B512-1C362CFFC2D5}" presName="connectorText" presStyleLbl="sibTrans2D1" presStyleIdx="1" presStyleCnt="2"/>
      <dgm:spPr/>
    </dgm:pt>
    <dgm:pt modelId="{765D2418-75EB-4BC5-B4D3-B27704B0107A}" type="pres">
      <dgm:prSet presAssocID="{0C7D2991-AFA6-4189-A3CE-DE0CC8DF4D9F}" presName="node" presStyleLbl="node1" presStyleIdx="2" presStyleCnt="3">
        <dgm:presLayoutVars>
          <dgm:bulletEnabled val="1"/>
        </dgm:presLayoutVars>
      </dgm:prSet>
      <dgm:spPr/>
    </dgm:pt>
  </dgm:ptLst>
  <dgm:cxnLst>
    <dgm:cxn modelId="{CE8B4D06-D79C-4A92-B76A-2936DDAE2FEF}" type="presOf" srcId="{5BB2865C-19F0-425A-A38E-C9675669E8DC}" destId="{1D242503-441E-4C44-B65C-2C01803E0AD2}" srcOrd="0" destOrd="0" presId="urn:microsoft.com/office/officeart/2005/8/layout/process1"/>
    <dgm:cxn modelId="{C4084F13-6436-4573-B97A-58ADE252FDE4}" type="presOf" srcId="{94198A38-2FED-4CCF-B512-1C362CFFC2D5}" destId="{202D6B63-76A8-42D3-A2B0-3EBC0D0D22F0}" srcOrd="0" destOrd="0" presId="urn:microsoft.com/office/officeart/2005/8/layout/process1"/>
    <dgm:cxn modelId="{2FD9271A-9A2F-4A9E-A0E6-EAAB66CCD3F1}" type="presOf" srcId="{B984F77D-3606-43A7-8640-525E708370A9}" destId="{9E7CE9F4-0E3F-4607-9DE6-31CF66F11673}" srcOrd="0" destOrd="0" presId="urn:microsoft.com/office/officeart/2005/8/layout/process1"/>
    <dgm:cxn modelId="{9DEF7149-4C45-4277-BDC9-A982BB9E8A47}" srcId="{07931F4E-FDF8-4B9D-A3FD-BBB86807FE7B}" destId="{F6C81EC5-2AEA-428C-8396-BB7F696C882E}" srcOrd="1" destOrd="0" parTransId="{3D6C1EC5-4986-4AC9-A882-4AF7CA59487F}" sibTransId="{94198A38-2FED-4CCF-B512-1C362CFFC2D5}"/>
    <dgm:cxn modelId="{B613306C-421A-4558-BAD8-CDDD491E1E02}" type="presOf" srcId="{5BB2865C-19F0-425A-A38E-C9675669E8DC}" destId="{32E11BE2-95C7-4225-9355-77F78001F564}" srcOrd="1" destOrd="0" presId="urn:microsoft.com/office/officeart/2005/8/layout/process1"/>
    <dgm:cxn modelId="{829F4E6D-B5B6-477C-9FC4-283428236281}" srcId="{07931F4E-FDF8-4B9D-A3FD-BBB86807FE7B}" destId="{0C7D2991-AFA6-4189-A3CE-DE0CC8DF4D9F}" srcOrd="2" destOrd="0" parTransId="{5B77C043-0734-4C47-80F9-51D2BDF03521}" sibTransId="{7CD7CDD5-1F70-4734-BC7A-F6DF51383CEC}"/>
    <dgm:cxn modelId="{4AC32B73-4358-4253-B9DB-D2171A524FB8}" type="presOf" srcId="{07931F4E-FDF8-4B9D-A3FD-BBB86807FE7B}" destId="{3836F6B0-8C76-44A9-91D2-2FD9E22ABB7A}" srcOrd="0" destOrd="0" presId="urn:microsoft.com/office/officeart/2005/8/layout/process1"/>
    <dgm:cxn modelId="{8DCEBE81-FA83-43F9-9437-A823BCAC91FD}" srcId="{07931F4E-FDF8-4B9D-A3FD-BBB86807FE7B}" destId="{B984F77D-3606-43A7-8640-525E708370A9}" srcOrd="0" destOrd="0" parTransId="{088064C0-FBCD-46DD-A68D-1EB3A6698279}" sibTransId="{5BB2865C-19F0-425A-A38E-C9675669E8DC}"/>
    <dgm:cxn modelId="{A50D5BA7-7B5A-42E9-A627-99C444553456}" type="presOf" srcId="{94198A38-2FED-4CCF-B512-1C362CFFC2D5}" destId="{9659F96A-D040-4FA1-8791-09C4D6EBFAEB}" srcOrd="1" destOrd="0" presId="urn:microsoft.com/office/officeart/2005/8/layout/process1"/>
    <dgm:cxn modelId="{67F11BC9-D519-4DEA-96D8-09AEB6A2CFBA}" type="presOf" srcId="{0C7D2991-AFA6-4189-A3CE-DE0CC8DF4D9F}" destId="{765D2418-75EB-4BC5-B4D3-B27704B0107A}" srcOrd="0" destOrd="0" presId="urn:microsoft.com/office/officeart/2005/8/layout/process1"/>
    <dgm:cxn modelId="{87C416DD-CA07-415B-B28E-F7FE72F2C833}" type="presOf" srcId="{F6C81EC5-2AEA-428C-8396-BB7F696C882E}" destId="{97B2DF73-506B-4290-A49D-226DA49D63F8}" srcOrd="0" destOrd="0" presId="urn:microsoft.com/office/officeart/2005/8/layout/process1"/>
    <dgm:cxn modelId="{CF38B606-73F8-4EA6-B3F1-96FF69F14FA3}" type="presParOf" srcId="{3836F6B0-8C76-44A9-91D2-2FD9E22ABB7A}" destId="{9E7CE9F4-0E3F-4607-9DE6-31CF66F11673}" srcOrd="0" destOrd="0" presId="urn:microsoft.com/office/officeart/2005/8/layout/process1"/>
    <dgm:cxn modelId="{86213F16-1CE1-4A0D-8B19-9218741434DC}" type="presParOf" srcId="{3836F6B0-8C76-44A9-91D2-2FD9E22ABB7A}" destId="{1D242503-441E-4C44-B65C-2C01803E0AD2}" srcOrd="1" destOrd="0" presId="urn:microsoft.com/office/officeart/2005/8/layout/process1"/>
    <dgm:cxn modelId="{60F2D293-74F4-4888-96F9-757E40D10798}" type="presParOf" srcId="{1D242503-441E-4C44-B65C-2C01803E0AD2}" destId="{32E11BE2-95C7-4225-9355-77F78001F564}" srcOrd="0" destOrd="0" presId="urn:microsoft.com/office/officeart/2005/8/layout/process1"/>
    <dgm:cxn modelId="{21B40ACF-30CC-4A4A-A8EC-E818A059603C}" type="presParOf" srcId="{3836F6B0-8C76-44A9-91D2-2FD9E22ABB7A}" destId="{97B2DF73-506B-4290-A49D-226DA49D63F8}" srcOrd="2" destOrd="0" presId="urn:microsoft.com/office/officeart/2005/8/layout/process1"/>
    <dgm:cxn modelId="{B772B956-CD89-4A17-B35A-C6706308D8AA}" type="presParOf" srcId="{3836F6B0-8C76-44A9-91D2-2FD9E22ABB7A}" destId="{202D6B63-76A8-42D3-A2B0-3EBC0D0D22F0}" srcOrd="3" destOrd="0" presId="urn:microsoft.com/office/officeart/2005/8/layout/process1"/>
    <dgm:cxn modelId="{37511009-E5CC-4057-AB21-31929F485254}" type="presParOf" srcId="{202D6B63-76A8-42D3-A2B0-3EBC0D0D22F0}" destId="{9659F96A-D040-4FA1-8791-09C4D6EBFAEB}" srcOrd="0" destOrd="0" presId="urn:microsoft.com/office/officeart/2005/8/layout/process1"/>
    <dgm:cxn modelId="{43AD0CF9-D021-49CB-9AE5-B0D4616BC2B6}" type="presParOf" srcId="{3836F6B0-8C76-44A9-91D2-2FD9E22ABB7A}" destId="{765D2418-75EB-4BC5-B4D3-B27704B010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7B6C3-4914-4D45-8261-96EA8C68BA54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24F17B-8ECC-4F33-A2B3-CDB8B734B048}">
      <dgm:prSet/>
      <dgm:spPr/>
      <dgm:t>
        <a:bodyPr/>
        <a:lstStyle/>
        <a:p>
          <a:r>
            <a:rPr lang="pt-BR" dirty="0"/>
            <a:t>Consiste em RESUMIR E ORGANIZAR os dados coletados através de tabelas, gráficos ou medidas numéricas.</a:t>
          </a:r>
        </a:p>
        <a:p>
          <a:r>
            <a:rPr lang="en-US" dirty="0" err="1"/>
            <a:t>Tabelas</a:t>
          </a:r>
          <a:r>
            <a:rPr lang="en-US" dirty="0"/>
            <a:t>: </a:t>
          </a:r>
          <a:r>
            <a:rPr lang="en-US" dirty="0" err="1"/>
            <a:t>apresentação</a:t>
          </a:r>
          <a:r>
            <a:rPr lang="en-US" dirty="0"/>
            <a:t> de </a:t>
          </a:r>
          <a:r>
            <a:rPr lang="en-US" dirty="0" err="1"/>
            <a:t>valores</a:t>
          </a:r>
          <a:endParaRPr lang="en-US" dirty="0"/>
        </a:p>
        <a:p>
          <a:r>
            <a:rPr lang="en-US" dirty="0" err="1"/>
            <a:t>Gráficos</a:t>
          </a:r>
          <a:r>
            <a:rPr lang="en-US" dirty="0"/>
            <a:t>: </a:t>
          </a:r>
          <a:r>
            <a:rPr lang="en-US" dirty="0" err="1"/>
            <a:t>apresentação</a:t>
          </a:r>
          <a:r>
            <a:rPr lang="en-US" dirty="0"/>
            <a:t> de </a:t>
          </a:r>
          <a:r>
            <a:rPr lang="en-US" dirty="0" err="1"/>
            <a:t>distribuícões</a:t>
          </a:r>
          <a:r>
            <a:rPr lang="en-US" dirty="0"/>
            <a:t>, </a:t>
          </a:r>
          <a:r>
            <a:rPr lang="en-US" dirty="0" err="1"/>
            <a:t>tendências</a:t>
          </a:r>
          <a:r>
            <a:rPr lang="en-US" dirty="0"/>
            <a:t> e </a:t>
          </a:r>
          <a:r>
            <a:rPr lang="en-US" dirty="0" err="1"/>
            <a:t>relação</a:t>
          </a:r>
          <a:r>
            <a:rPr lang="en-US" dirty="0"/>
            <a:t> entre </a:t>
          </a:r>
          <a:r>
            <a:rPr lang="en-US" dirty="0" err="1"/>
            <a:t>variáveis</a:t>
          </a:r>
          <a:r>
            <a:rPr lang="en-US" dirty="0"/>
            <a:t> </a:t>
          </a:r>
        </a:p>
      </dgm:t>
    </dgm:pt>
    <dgm:pt modelId="{A07946F0-9165-4E8F-9141-8901218B51F1}" type="parTrans" cxnId="{E4277BF6-E273-43BE-A82D-D5121AC5E708}">
      <dgm:prSet/>
      <dgm:spPr/>
      <dgm:t>
        <a:bodyPr/>
        <a:lstStyle/>
        <a:p>
          <a:endParaRPr lang="en-US"/>
        </a:p>
      </dgm:t>
    </dgm:pt>
    <dgm:pt modelId="{DAE95B93-EDD6-4AC4-8287-FC8FA1813513}" type="sibTrans" cxnId="{E4277BF6-E273-43BE-A82D-D5121AC5E708}">
      <dgm:prSet/>
      <dgm:spPr/>
      <dgm:t>
        <a:bodyPr/>
        <a:lstStyle/>
        <a:p>
          <a:endParaRPr lang="en-US"/>
        </a:p>
      </dgm:t>
    </dgm:pt>
    <dgm:pt modelId="{8D9DECCE-3DC3-4DC0-9F81-EB4399025566}">
      <dgm:prSet/>
      <dgm:spPr/>
      <dgm:t>
        <a:bodyPr/>
        <a:lstStyle/>
        <a:p>
          <a:endParaRPr lang="en-US" dirty="0"/>
        </a:p>
      </dgm:t>
    </dgm:pt>
    <dgm:pt modelId="{2700203E-51D2-4E11-BA4D-8699229F4B5C}" type="parTrans" cxnId="{F169D402-8878-4B35-A9C7-0A1FA4A59F57}">
      <dgm:prSet/>
      <dgm:spPr/>
      <dgm:t>
        <a:bodyPr/>
        <a:lstStyle/>
        <a:p>
          <a:endParaRPr lang="en-US"/>
        </a:p>
      </dgm:t>
    </dgm:pt>
    <dgm:pt modelId="{BAF58307-F448-44F2-BAE1-E4D22FFE3BC5}" type="sibTrans" cxnId="{F169D402-8878-4B35-A9C7-0A1FA4A59F57}">
      <dgm:prSet/>
      <dgm:spPr/>
      <dgm:t>
        <a:bodyPr/>
        <a:lstStyle/>
        <a:p>
          <a:endParaRPr lang="en-US"/>
        </a:p>
      </dgm:t>
    </dgm:pt>
    <dgm:pt modelId="{2BE71B1B-AAEB-48CB-A4C0-422621074D5E}" type="pres">
      <dgm:prSet presAssocID="{F067B6C3-4914-4D45-8261-96EA8C68BA54}" presName="vert0" presStyleCnt="0">
        <dgm:presLayoutVars>
          <dgm:dir/>
          <dgm:animOne val="branch"/>
          <dgm:animLvl val="lvl"/>
        </dgm:presLayoutVars>
      </dgm:prSet>
      <dgm:spPr/>
    </dgm:pt>
    <dgm:pt modelId="{70B12EFB-74F2-41B5-9755-DF1D6474F327}" type="pres">
      <dgm:prSet presAssocID="{6924F17B-8ECC-4F33-A2B3-CDB8B734B048}" presName="thickLine" presStyleLbl="alignNode1" presStyleIdx="0" presStyleCnt="2"/>
      <dgm:spPr/>
    </dgm:pt>
    <dgm:pt modelId="{B901C9B5-FD7A-477B-BDC6-1164204A22B3}" type="pres">
      <dgm:prSet presAssocID="{6924F17B-8ECC-4F33-A2B3-CDB8B734B048}" presName="horz1" presStyleCnt="0"/>
      <dgm:spPr/>
    </dgm:pt>
    <dgm:pt modelId="{1A0443E2-69FC-4815-AD54-F890D7A2440B}" type="pres">
      <dgm:prSet presAssocID="{6924F17B-8ECC-4F33-A2B3-CDB8B734B048}" presName="tx1" presStyleLbl="revTx" presStyleIdx="0" presStyleCnt="2" custScaleY="145814"/>
      <dgm:spPr/>
    </dgm:pt>
    <dgm:pt modelId="{2969CB61-923A-4FA0-B93F-727FB95C5C2D}" type="pres">
      <dgm:prSet presAssocID="{6924F17B-8ECC-4F33-A2B3-CDB8B734B048}" presName="vert1" presStyleCnt="0"/>
      <dgm:spPr/>
    </dgm:pt>
    <dgm:pt modelId="{49AF68E5-FD53-4121-A55A-7461A5123529}" type="pres">
      <dgm:prSet presAssocID="{8D9DECCE-3DC3-4DC0-9F81-EB4399025566}" presName="thickLine" presStyleLbl="alignNode1" presStyleIdx="1" presStyleCnt="2"/>
      <dgm:spPr/>
    </dgm:pt>
    <dgm:pt modelId="{24F98749-0ACB-4FF4-A50A-AF8CE76B8A79}" type="pres">
      <dgm:prSet presAssocID="{8D9DECCE-3DC3-4DC0-9F81-EB4399025566}" presName="horz1" presStyleCnt="0"/>
      <dgm:spPr/>
    </dgm:pt>
    <dgm:pt modelId="{6C918B0B-3655-4AD3-9D6A-223AA3E5D358}" type="pres">
      <dgm:prSet presAssocID="{8D9DECCE-3DC3-4DC0-9F81-EB4399025566}" presName="tx1" presStyleLbl="revTx" presStyleIdx="1" presStyleCnt="2"/>
      <dgm:spPr/>
    </dgm:pt>
    <dgm:pt modelId="{1F09D132-61D7-4798-8AED-057E730EF499}" type="pres">
      <dgm:prSet presAssocID="{8D9DECCE-3DC3-4DC0-9F81-EB4399025566}" presName="vert1" presStyleCnt="0"/>
      <dgm:spPr/>
    </dgm:pt>
  </dgm:ptLst>
  <dgm:cxnLst>
    <dgm:cxn modelId="{F169D402-8878-4B35-A9C7-0A1FA4A59F57}" srcId="{F067B6C3-4914-4D45-8261-96EA8C68BA54}" destId="{8D9DECCE-3DC3-4DC0-9F81-EB4399025566}" srcOrd="1" destOrd="0" parTransId="{2700203E-51D2-4E11-BA4D-8699229F4B5C}" sibTransId="{BAF58307-F448-44F2-BAE1-E4D22FFE3BC5}"/>
    <dgm:cxn modelId="{F1D7ABC9-685D-48A1-8413-AD5484FD14D8}" type="presOf" srcId="{8D9DECCE-3DC3-4DC0-9F81-EB4399025566}" destId="{6C918B0B-3655-4AD3-9D6A-223AA3E5D358}" srcOrd="0" destOrd="0" presId="urn:microsoft.com/office/officeart/2008/layout/LinedList"/>
    <dgm:cxn modelId="{7004DCE2-D6EA-430E-A6B3-7288825732EC}" type="presOf" srcId="{F067B6C3-4914-4D45-8261-96EA8C68BA54}" destId="{2BE71B1B-AAEB-48CB-A4C0-422621074D5E}" srcOrd="0" destOrd="0" presId="urn:microsoft.com/office/officeart/2008/layout/LinedList"/>
    <dgm:cxn modelId="{BA589FEA-BE91-427B-ABCE-DADFF3F86045}" type="presOf" srcId="{6924F17B-8ECC-4F33-A2B3-CDB8B734B048}" destId="{1A0443E2-69FC-4815-AD54-F890D7A2440B}" srcOrd="0" destOrd="0" presId="urn:microsoft.com/office/officeart/2008/layout/LinedList"/>
    <dgm:cxn modelId="{E4277BF6-E273-43BE-A82D-D5121AC5E708}" srcId="{F067B6C3-4914-4D45-8261-96EA8C68BA54}" destId="{6924F17B-8ECC-4F33-A2B3-CDB8B734B048}" srcOrd="0" destOrd="0" parTransId="{A07946F0-9165-4E8F-9141-8901218B51F1}" sibTransId="{DAE95B93-EDD6-4AC4-8287-FC8FA1813513}"/>
    <dgm:cxn modelId="{D9AB3E2C-D9E2-4254-8413-A713CEEC2771}" type="presParOf" srcId="{2BE71B1B-AAEB-48CB-A4C0-422621074D5E}" destId="{70B12EFB-74F2-41B5-9755-DF1D6474F327}" srcOrd="0" destOrd="0" presId="urn:microsoft.com/office/officeart/2008/layout/LinedList"/>
    <dgm:cxn modelId="{7115D985-3CA1-4105-8559-FB0CE508688D}" type="presParOf" srcId="{2BE71B1B-AAEB-48CB-A4C0-422621074D5E}" destId="{B901C9B5-FD7A-477B-BDC6-1164204A22B3}" srcOrd="1" destOrd="0" presId="urn:microsoft.com/office/officeart/2008/layout/LinedList"/>
    <dgm:cxn modelId="{7B8BCCE2-23E5-4C16-A9D6-7179C0B4CF24}" type="presParOf" srcId="{B901C9B5-FD7A-477B-BDC6-1164204A22B3}" destId="{1A0443E2-69FC-4815-AD54-F890D7A2440B}" srcOrd="0" destOrd="0" presId="urn:microsoft.com/office/officeart/2008/layout/LinedList"/>
    <dgm:cxn modelId="{C7136038-50B8-47FA-8B0E-504ABDE3655C}" type="presParOf" srcId="{B901C9B5-FD7A-477B-BDC6-1164204A22B3}" destId="{2969CB61-923A-4FA0-B93F-727FB95C5C2D}" srcOrd="1" destOrd="0" presId="urn:microsoft.com/office/officeart/2008/layout/LinedList"/>
    <dgm:cxn modelId="{459B39BD-B412-4760-8AC4-394F912AB623}" type="presParOf" srcId="{2BE71B1B-AAEB-48CB-A4C0-422621074D5E}" destId="{49AF68E5-FD53-4121-A55A-7461A5123529}" srcOrd="2" destOrd="0" presId="urn:microsoft.com/office/officeart/2008/layout/LinedList"/>
    <dgm:cxn modelId="{FDDAE05A-8A58-4298-8ECC-D8799A3A1666}" type="presParOf" srcId="{2BE71B1B-AAEB-48CB-A4C0-422621074D5E}" destId="{24F98749-0ACB-4FF4-A50A-AF8CE76B8A79}" srcOrd="3" destOrd="0" presId="urn:microsoft.com/office/officeart/2008/layout/LinedList"/>
    <dgm:cxn modelId="{9819E6E1-D02B-40C2-8CBC-264129991FE6}" type="presParOf" srcId="{24F98749-0ACB-4FF4-A50A-AF8CE76B8A79}" destId="{6C918B0B-3655-4AD3-9D6A-223AA3E5D358}" srcOrd="0" destOrd="0" presId="urn:microsoft.com/office/officeart/2008/layout/LinedList"/>
    <dgm:cxn modelId="{F4D1805B-C5D2-45AB-9C90-E1E4A0C08C68}" type="presParOf" srcId="{24F98749-0ACB-4FF4-A50A-AF8CE76B8A79}" destId="{1F09D132-61D7-4798-8AED-057E730EF4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0F73-BF7C-45DA-A5EB-CEBB866494C5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Variável</a:t>
          </a:r>
        </a:p>
      </dsp:txBody>
      <dsp:txXfrm>
        <a:off x="25068" y="1654637"/>
        <a:ext cx="1556412" cy="754725"/>
      </dsp:txXfrm>
    </dsp:sp>
    <dsp:sp modelId="{B1A68CBF-3207-4AE2-A9C2-A32C7F889B97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97560" y="1542952"/>
        <a:ext cx="56153" cy="56153"/>
      </dsp:txXfrm>
    </dsp:sp>
    <dsp:sp modelId="{EA2E8C41-4186-4807-8E69-BF7607E22B33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Qualitativa</a:t>
          </a:r>
        </a:p>
      </dsp:txBody>
      <dsp:txXfrm>
        <a:off x="2269793" y="732696"/>
        <a:ext cx="1556412" cy="754725"/>
      </dsp:txXfrm>
    </dsp:sp>
    <dsp:sp modelId="{92C664F3-3F17-4093-A0B4-DD6DC54F1315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150616" y="859828"/>
        <a:ext cx="39491" cy="39491"/>
      </dsp:txXfrm>
    </dsp:sp>
    <dsp:sp modelId="{E2950C8C-BA0E-49FF-88CB-72E934A65E1B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Nominal</a:t>
          </a:r>
        </a:p>
      </dsp:txBody>
      <dsp:txXfrm>
        <a:off x="4514518" y="271726"/>
        <a:ext cx="1556412" cy="754725"/>
      </dsp:txXfrm>
    </dsp:sp>
    <dsp:sp modelId="{E50B5656-0F39-457D-AE8A-CF5B91CA1EEC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150616" y="1320798"/>
        <a:ext cx="39491" cy="39491"/>
      </dsp:txXfrm>
    </dsp:sp>
    <dsp:sp modelId="{0AF06D05-CD08-46D5-BB01-D6A0E159E2E8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Ordinal</a:t>
          </a:r>
        </a:p>
      </dsp:txBody>
      <dsp:txXfrm>
        <a:off x="4514518" y="1193666"/>
        <a:ext cx="1556412" cy="754725"/>
      </dsp:txXfrm>
    </dsp:sp>
    <dsp:sp modelId="{3E1A2005-B803-452E-901F-295D2E82E6C6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97560" y="2464893"/>
        <a:ext cx="56153" cy="56153"/>
      </dsp:txXfrm>
    </dsp:sp>
    <dsp:sp modelId="{CC77574E-9C8E-4255-AD08-DE03A651EB55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Quantitativa</a:t>
          </a:r>
        </a:p>
      </dsp:txBody>
      <dsp:txXfrm>
        <a:off x="2269793" y="2576577"/>
        <a:ext cx="1556412" cy="754725"/>
      </dsp:txXfrm>
    </dsp:sp>
    <dsp:sp modelId="{EE1BEC8C-1086-4BD7-90FB-5D6F60F461D0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150616" y="2703709"/>
        <a:ext cx="39491" cy="39491"/>
      </dsp:txXfrm>
    </dsp:sp>
    <dsp:sp modelId="{6C6B9C42-D33F-4E31-8ABC-01ADADDDB202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Discreta/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 contagem</a:t>
          </a:r>
        </a:p>
      </dsp:txBody>
      <dsp:txXfrm>
        <a:off x="4514518" y="2115607"/>
        <a:ext cx="1556412" cy="754725"/>
      </dsp:txXfrm>
    </dsp:sp>
    <dsp:sp modelId="{E453BA70-282E-43D1-9321-CD3BB5505B5F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150616" y="3164680"/>
        <a:ext cx="39491" cy="39491"/>
      </dsp:txXfrm>
    </dsp:sp>
    <dsp:sp modelId="{87FC010A-B611-4230-879D-AC3068C87BBA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Contínua/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medição</a:t>
          </a:r>
        </a:p>
      </dsp:txBody>
      <dsp:txXfrm>
        <a:off x="4514518" y="3037548"/>
        <a:ext cx="1556412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CE9F4-0E3F-4607-9DE6-31CF66F11673}">
      <dsp:nvSpPr>
        <dsp:cNvPr id="0" name=""/>
        <dsp:cNvSpPr/>
      </dsp:nvSpPr>
      <dsp:spPr>
        <a:xfrm>
          <a:off x="7143" y="0"/>
          <a:ext cx="2135187" cy="1006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Erro</a:t>
          </a:r>
        </a:p>
      </dsp:txBody>
      <dsp:txXfrm>
        <a:off x="36634" y="29491"/>
        <a:ext cx="2076205" cy="947898"/>
      </dsp:txXfrm>
    </dsp:sp>
    <dsp:sp modelId="{1D242503-441E-4C44-B65C-2C01803E0AD2}">
      <dsp:nvSpPr>
        <dsp:cNvPr id="0" name=""/>
        <dsp:cNvSpPr/>
      </dsp:nvSpPr>
      <dsp:spPr>
        <a:xfrm>
          <a:off x="2355850" y="2386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355850" y="344581"/>
        <a:ext cx="316861" cy="317716"/>
      </dsp:txXfrm>
    </dsp:sp>
    <dsp:sp modelId="{97B2DF73-506B-4290-A49D-226DA49D63F8}">
      <dsp:nvSpPr>
        <dsp:cNvPr id="0" name=""/>
        <dsp:cNvSpPr/>
      </dsp:nvSpPr>
      <dsp:spPr>
        <a:xfrm>
          <a:off x="2996406" y="0"/>
          <a:ext cx="2135187" cy="1006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Valor real da população</a:t>
          </a:r>
        </a:p>
      </dsp:txBody>
      <dsp:txXfrm>
        <a:off x="3025897" y="29491"/>
        <a:ext cx="2076205" cy="947898"/>
      </dsp:txXfrm>
    </dsp:sp>
    <dsp:sp modelId="{202D6B63-76A8-42D3-A2B0-3EBC0D0D22F0}">
      <dsp:nvSpPr>
        <dsp:cNvPr id="0" name=""/>
        <dsp:cNvSpPr/>
      </dsp:nvSpPr>
      <dsp:spPr>
        <a:xfrm>
          <a:off x="5345112" y="374058"/>
          <a:ext cx="452659" cy="258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345112" y="425811"/>
        <a:ext cx="375030" cy="155257"/>
      </dsp:txXfrm>
    </dsp:sp>
    <dsp:sp modelId="{765D2418-75EB-4BC5-B4D3-B27704B0107A}">
      <dsp:nvSpPr>
        <dsp:cNvPr id="0" name=""/>
        <dsp:cNvSpPr/>
      </dsp:nvSpPr>
      <dsp:spPr>
        <a:xfrm>
          <a:off x="5985668" y="0"/>
          <a:ext cx="2135187" cy="1006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Valor obtido na amostra</a:t>
          </a:r>
        </a:p>
      </dsp:txBody>
      <dsp:txXfrm>
        <a:off x="6015159" y="29491"/>
        <a:ext cx="2076205" cy="9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12EFB-74F2-41B5-9755-DF1D6474F327}">
      <dsp:nvSpPr>
        <dsp:cNvPr id="0" name=""/>
        <dsp:cNvSpPr/>
      </dsp:nvSpPr>
      <dsp:spPr>
        <a:xfrm>
          <a:off x="0" y="372"/>
          <a:ext cx="8778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0443E2-69FC-4815-AD54-F890D7A2440B}">
      <dsp:nvSpPr>
        <dsp:cNvPr id="0" name=""/>
        <dsp:cNvSpPr/>
      </dsp:nvSpPr>
      <dsp:spPr>
        <a:xfrm>
          <a:off x="0" y="372"/>
          <a:ext cx="8770164" cy="244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Consiste em RESUMIR E ORGANIZAR os dados coletados através de tabelas, gráficos ou medidas numéricas.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Tabelas</a:t>
          </a:r>
          <a:r>
            <a:rPr lang="en-US" sz="2500" kern="1200" dirty="0"/>
            <a:t>: </a:t>
          </a:r>
          <a:r>
            <a:rPr lang="en-US" sz="2500" kern="1200" dirty="0" err="1"/>
            <a:t>apresentação</a:t>
          </a:r>
          <a:r>
            <a:rPr lang="en-US" sz="2500" kern="1200" dirty="0"/>
            <a:t> de </a:t>
          </a:r>
          <a:r>
            <a:rPr lang="en-US" sz="2500" kern="1200" dirty="0" err="1"/>
            <a:t>valores</a:t>
          </a: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Gráficos</a:t>
          </a:r>
          <a:r>
            <a:rPr lang="en-US" sz="2500" kern="1200" dirty="0"/>
            <a:t>: </a:t>
          </a:r>
          <a:r>
            <a:rPr lang="en-US" sz="2500" kern="1200" dirty="0" err="1"/>
            <a:t>apresentação</a:t>
          </a:r>
          <a:r>
            <a:rPr lang="en-US" sz="2500" kern="1200" dirty="0"/>
            <a:t> de </a:t>
          </a:r>
          <a:r>
            <a:rPr lang="en-US" sz="2500" kern="1200" dirty="0" err="1"/>
            <a:t>distribuícões</a:t>
          </a:r>
          <a:r>
            <a:rPr lang="en-US" sz="2500" kern="1200" dirty="0"/>
            <a:t>, </a:t>
          </a:r>
          <a:r>
            <a:rPr lang="en-US" sz="2500" kern="1200" dirty="0" err="1"/>
            <a:t>tendências</a:t>
          </a:r>
          <a:r>
            <a:rPr lang="en-US" sz="2500" kern="1200" dirty="0"/>
            <a:t> e </a:t>
          </a:r>
          <a:r>
            <a:rPr lang="en-US" sz="2500" kern="1200" dirty="0" err="1"/>
            <a:t>relação</a:t>
          </a:r>
          <a:r>
            <a:rPr lang="en-US" sz="2500" kern="1200" dirty="0"/>
            <a:t> entre </a:t>
          </a:r>
          <a:r>
            <a:rPr lang="en-US" sz="2500" kern="1200" dirty="0" err="1"/>
            <a:t>variáveis</a:t>
          </a:r>
          <a:r>
            <a:rPr lang="en-US" sz="2500" kern="1200" dirty="0"/>
            <a:t> </a:t>
          </a:r>
        </a:p>
      </dsp:txBody>
      <dsp:txXfrm>
        <a:off x="0" y="372"/>
        <a:ext cx="8770164" cy="2446570"/>
      </dsp:txXfrm>
    </dsp:sp>
    <dsp:sp modelId="{49AF68E5-FD53-4121-A55A-7461A5123529}">
      <dsp:nvSpPr>
        <dsp:cNvPr id="0" name=""/>
        <dsp:cNvSpPr/>
      </dsp:nvSpPr>
      <dsp:spPr>
        <a:xfrm>
          <a:off x="0" y="2446942"/>
          <a:ext cx="87787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18B0B-3655-4AD3-9D6A-223AA3E5D358}">
      <dsp:nvSpPr>
        <dsp:cNvPr id="0" name=""/>
        <dsp:cNvSpPr/>
      </dsp:nvSpPr>
      <dsp:spPr>
        <a:xfrm>
          <a:off x="0" y="2446942"/>
          <a:ext cx="8778737" cy="167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0" y="2446942"/>
        <a:ext cx="8778737" cy="167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7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10" Type="http://schemas.openxmlformats.org/officeDocument/2006/relationships/image" Target="../media/image13.svg" /><Relationship Id="rId4" Type="http://schemas.openxmlformats.org/officeDocument/2006/relationships/image" Target="../media/image7.svg" /><Relationship Id="rId9" Type="http://schemas.openxmlformats.org/officeDocument/2006/relationships/image" Target="../media/image12.png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6.xml" 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A6CEC1-E0C0-4BE4-957F-83C95DB84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5400" dirty="0"/>
              <a:t>Introdução à Análise do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CACA53-757E-4653-8246-D70F34FF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pt-BR" sz="4000" dirty="0">
                <a:solidFill>
                  <a:srgbClr val="FF0000"/>
                </a:solidFill>
              </a:rPr>
              <a:t>O que devo saber para começar.</a:t>
            </a:r>
          </a:p>
        </p:txBody>
      </p:sp>
      <p:pic>
        <p:nvPicPr>
          <p:cNvPr id="4" name="Picture 3" descr="Lupa mostrando declínio de desempenho">
            <a:extLst>
              <a:ext uri="{FF2B5EF4-FFF2-40B4-BE49-F238E27FC236}">
                <a16:creationId xmlns:a16="http://schemas.microsoft.com/office/drawing/2014/main" id="{CE655188-68B1-439D-B03E-36B8DF706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" r="35131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áfico 5" descr="Área de Transferência com preenchimento sólido">
            <a:extLst>
              <a:ext uri="{FF2B5EF4-FFF2-40B4-BE49-F238E27FC236}">
                <a16:creationId xmlns:a16="http://schemas.microsoft.com/office/drawing/2014/main" id="{42E4A3D7-07E4-4A9B-8AA5-BC4DFC8A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6700" y="4739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9E15-70C9-49A0-8F4B-46DEEAD6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Estatística Descritiva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B208D78-5755-4707-BBEC-CE02661C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1825625"/>
            <a:ext cx="9684026" cy="4667250"/>
          </a:xfrm>
        </p:spPr>
        <p:txBody>
          <a:bodyPr>
            <a:normAutofit fontScale="77500" lnSpcReduction="20000"/>
          </a:bodyPr>
          <a:lstStyle/>
          <a:p>
            <a:r>
              <a:rPr lang="pt-BR" sz="4500" dirty="0">
                <a:solidFill>
                  <a:srgbClr val="002060"/>
                </a:solidFill>
                <a:latin typeface="+mj-lt"/>
              </a:rPr>
              <a:t>Estatística descritiva</a:t>
            </a:r>
          </a:p>
          <a:p>
            <a:pPr lvl="1"/>
            <a:r>
              <a:rPr lang="pt-BR" sz="3400" b="0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Parte da estatística cujo objetivo é a coleta, a organização, a classificação dos dados amostrais ou das populações, as apresentações tabular e gráfica e o cálculo de determinadas medidas: dispersão e variabilidade </a:t>
            </a:r>
          </a:p>
          <a:p>
            <a:pPr algn="l"/>
            <a:r>
              <a:rPr lang="pt-BR" sz="3400" dirty="0">
                <a:solidFill>
                  <a:srgbClr val="002060"/>
                </a:solidFill>
                <a:latin typeface="+mj-lt"/>
              </a:rPr>
              <a:t>Frequência das variáveis qualitativas (absoluta e relativa)</a:t>
            </a:r>
          </a:p>
          <a:p>
            <a:r>
              <a:rPr lang="pt-BR" sz="3800" dirty="0">
                <a:solidFill>
                  <a:srgbClr val="002060"/>
                </a:solidFill>
                <a:latin typeface="+mj-lt"/>
              </a:rPr>
              <a:t>Medidas de tendência central e dispersão (variabilidade dos dados) das variáveis quantitativas</a:t>
            </a:r>
          </a:p>
          <a:p>
            <a:pPr lvl="1"/>
            <a:r>
              <a:rPr lang="pt-BR" sz="3800" dirty="0">
                <a:solidFill>
                  <a:srgbClr val="002060"/>
                </a:solidFill>
                <a:latin typeface="+mj-lt"/>
              </a:rPr>
              <a:t>Média, mediana, moda</a:t>
            </a:r>
          </a:p>
          <a:p>
            <a:pPr lvl="1"/>
            <a:r>
              <a:rPr lang="pt-BR" sz="3800" dirty="0">
                <a:solidFill>
                  <a:srgbClr val="002060"/>
                </a:solidFill>
                <a:latin typeface="+mj-lt"/>
              </a:rPr>
              <a:t>Desvio padrão, desvio interquartílico, amplitude</a:t>
            </a:r>
          </a:p>
          <a:p>
            <a:pPr lvl="1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66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CC466-08B1-423A-8A3E-E90A5FC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>
                <a:solidFill>
                  <a:srgbClr val="002060"/>
                </a:solidFill>
                <a:latin typeface="+mj-lt"/>
              </a:rPr>
              <a:t>Medidas de tendência central e dispersão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41CE-D93F-442A-BBE9-21E8DA88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BR" sz="3600" b="0" dirty="0">
                <a:solidFill>
                  <a:srgbClr val="FF0000"/>
                </a:solidFill>
              </a:rPr>
              <a:t>Média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4C1075-88AC-47CB-8CCB-7B568F743E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sz="3000" dirty="0">
                <a:solidFill>
                  <a:srgbClr val="002060"/>
                </a:solidFill>
                <a:latin typeface="+mj-lt"/>
              </a:rPr>
              <a:t>Variáveis com distribuição normal (paramétrica)</a:t>
            </a:r>
          </a:p>
          <a:p>
            <a:pPr lvl="1"/>
            <a:r>
              <a:rPr lang="pt-BR" sz="3000" dirty="0">
                <a:solidFill>
                  <a:srgbClr val="002060"/>
                </a:solidFill>
                <a:latin typeface="+mj-lt"/>
              </a:rPr>
              <a:t>Medida de dispersão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rgbClr val="002060"/>
                </a:solidFill>
                <a:latin typeface="+mj-lt"/>
              </a:rPr>
              <a:t>Desvio padrão, 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631363-1A41-4C6E-8FF7-28CD8737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Mediana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3A4620-8095-4F0C-8333-AD4018C94D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Variáveis com distribuição não normal (não paramétrica)</a:t>
            </a:r>
          </a:p>
          <a:p>
            <a:r>
              <a:rPr lang="pt-BR" dirty="0">
                <a:solidFill>
                  <a:srgbClr val="002060"/>
                </a:solidFill>
              </a:rPr>
              <a:t>Medida de dispersão</a:t>
            </a:r>
          </a:p>
          <a:p>
            <a:pPr lvl="1"/>
            <a:r>
              <a:rPr lang="pt-BR" sz="2800" dirty="0">
                <a:solidFill>
                  <a:srgbClr val="002060"/>
                </a:solidFill>
              </a:rPr>
              <a:t>Desvio interquartílico (distância entre quartis = (3º quartil – 1º quartil)</a:t>
            </a:r>
          </a:p>
        </p:txBody>
      </p:sp>
    </p:spTree>
    <p:extLst>
      <p:ext uri="{BB962C8B-B14F-4D97-AF65-F5344CB8AC3E}">
        <p14:creationId xmlns:p14="http://schemas.microsoft.com/office/powerpoint/2010/main" val="388458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 txBox="1">
            <a:spLocks noChangeArrowheads="1"/>
          </p:cNvSpPr>
          <p:nvPr/>
        </p:nvSpPr>
        <p:spPr>
          <a:xfrm>
            <a:off x="1625874" y="252393"/>
            <a:ext cx="10067639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600" dirty="0"/>
              <a:t>Distribuição das Variáveis Quantitativas Distribuição Normal</a:t>
            </a:r>
          </a:p>
        </p:txBody>
      </p:sp>
      <p:graphicFrame>
        <p:nvGraphicFramePr>
          <p:cNvPr id="3" name="Group 34"/>
          <p:cNvGraphicFramePr>
            <a:graphicFrameLocks/>
          </p:cNvGraphicFramePr>
          <p:nvPr/>
        </p:nvGraphicFramePr>
        <p:xfrm>
          <a:off x="774365" y="4671432"/>
          <a:ext cx="7559675" cy="1463676"/>
        </p:xfrm>
        <a:graphic>
          <a:graphicData uri="http://schemas.openxmlformats.org/drawingml/2006/table">
            <a:tbl>
              <a:tblPr/>
              <a:tblGrid>
                <a:gridCol w="287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entre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0" marB="4574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é igual a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μ± 1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T="45740" marB="4574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68,26% (1) 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μ ± 2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T="45740" marB="4574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95,44% (2) 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μ ± 3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T="45740" marB="4574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99,74% (3) </a:t>
                      </a:r>
                    </a:p>
                  </a:txBody>
                  <a:tcPr marT="45740" marB="4574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4" descr="curnor01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6875" y="2186569"/>
            <a:ext cx="4141712" cy="2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3" descr="bionorm2"/>
          <p:cNvPicPr>
            <a:picLocks noChangeAspect="1" noChangeArrowheads="1"/>
          </p:cNvPicPr>
          <p:nvPr/>
        </p:nvPicPr>
        <p:blipFill>
          <a:blip r:embed="rId3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92" y="1961323"/>
            <a:ext cx="4141712" cy="25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3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B3E8BE-1D99-4D2B-86D2-CDFF3626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68" y="334609"/>
            <a:ext cx="7399606" cy="51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F14C7-F7A5-4DBB-97F9-221D44A0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74" y="491734"/>
            <a:ext cx="10515600" cy="1325563"/>
          </a:xfrm>
        </p:spPr>
        <p:txBody>
          <a:bodyPr/>
          <a:lstStyle/>
          <a:p>
            <a:r>
              <a:rPr lang="pt-BR" altLang="pt-BR" dirty="0">
                <a:solidFill>
                  <a:srgbClr val="C00000"/>
                </a:solidFill>
              </a:rPr>
              <a:t>Distribuição Não Normal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30EB7-C354-49E5-A0B9-9E0A4007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149" y="2365004"/>
            <a:ext cx="10058400" cy="347758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Variância grande</a:t>
            </a:r>
          </a:p>
          <a:p>
            <a:r>
              <a:rPr lang="pt-BR" sz="2800" dirty="0">
                <a:solidFill>
                  <a:schemeClr val="tx1"/>
                </a:solidFill>
              </a:rPr>
              <a:t>Valores </a:t>
            </a:r>
            <a:r>
              <a:rPr lang="pt-BR" sz="2800" dirty="0" err="1">
                <a:solidFill>
                  <a:schemeClr val="tx1"/>
                </a:solidFill>
              </a:rPr>
              <a:t>outlines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Curva assimétrica</a:t>
            </a:r>
          </a:p>
        </p:txBody>
      </p:sp>
    </p:spTree>
    <p:extLst>
      <p:ext uri="{BB962C8B-B14F-4D97-AF65-F5344CB8AC3E}">
        <p14:creationId xmlns:p14="http://schemas.microsoft.com/office/powerpoint/2010/main" val="20134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478807D-D964-4FD1-ADDC-13ADCA84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6" name="Freeform: Shape 37">
              <a:extLst>
                <a:ext uri="{FF2B5EF4-FFF2-40B4-BE49-F238E27FC236}">
                  <a16:creationId xmlns:a16="http://schemas.microsoft.com/office/drawing/2014/main" id="{9A9B974A-6D46-4B1E-A578-7FC950F65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4ECBDD-53F1-4E3E-935F-AE2F925E5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0065AE-42FD-4390-B77A-10CD9C63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C1DC9F-A018-40A6-83A2-4E44030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8F5621-44C3-495A-BFC4-4C0B2D7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69DA58-91BE-4846-85BC-48899AC9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CE5473-6DF1-4C49-A489-8DA8871CA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5EC2B31-6A44-41AE-822B-8B6D7479F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8BAEE281-C3DD-4DC6-AFC2-A7453251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7" name="Freeform: Shape 47">
              <a:extLst>
                <a:ext uri="{FF2B5EF4-FFF2-40B4-BE49-F238E27FC236}">
                  <a16:creationId xmlns:a16="http://schemas.microsoft.com/office/drawing/2014/main" id="{2A5FE8B5-509D-4E81-ADDD-4B7A6A519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F44E233E-3672-4EB8-9A91-E597F4A6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B21D5AE-5F1F-4C73-AB13-B0035B16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EBFFB2-FF52-4A4B-86C5-D20939768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3759ABD-0D5D-4A90-9296-9139552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95C28B4-CC6B-4089-9E74-93049FAFD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065796C-5CD6-4C94-88E7-697C93174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6696015-E662-4352-A76F-D018CD1B7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68CB33-E73E-4301-98E6-20EAD6BA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84B74D-C5F9-4AB3-9260-852E90E66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EDFBDD-1883-48F0-BED8-D4FCFC7F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Exercício</a:t>
            </a:r>
            <a:endParaRPr lang="en-US" sz="54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8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19" name="Straight Connector 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Connector 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A8F7E305-EAC6-4B2E-825A-D7A58BA74076}"/>
              </a:ext>
            </a:extLst>
          </p:cNvPr>
          <p:cNvSpPr txBox="1">
            <a:spLocks/>
          </p:cNvSpPr>
          <p:nvPr/>
        </p:nvSpPr>
        <p:spPr>
          <a:xfrm>
            <a:off x="1213488" y="4819702"/>
            <a:ext cx="9765023" cy="11004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pt-BR" sz="3300" dirty="0" err="1">
                <a:solidFill>
                  <a:schemeClr val="accent1"/>
                </a:solidFill>
              </a:rPr>
              <a:t>Formulação</a:t>
            </a:r>
            <a:r>
              <a:rPr lang="en-US" altLang="pt-BR" sz="3300" dirty="0">
                <a:solidFill>
                  <a:schemeClr val="accent1"/>
                </a:solidFill>
              </a:rPr>
              <a:t> do </a:t>
            </a:r>
            <a:r>
              <a:rPr lang="en-US" altLang="pt-BR" sz="3300" dirty="0" err="1">
                <a:solidFill>
                  <a:schemeClr val="accent1"/>
                </a:solidFill>
              </a:rPr>
              <a:t>Problema</a:t>
            </a:r>
            <a:r>
              <a:rPr lang="en-US" altLang="pt-BR" sz="3300" dirty="0">
                <a:solidFill>
                  <a:schemeClr val="accent1"/>
                </a:solidFill>
              </a:rPr>
              <a:t> da </a:t>
            </a:r>
            <a:r>
              <a:rPr lang="en-US" altLang="pt-BR" sz="3300" dirty="0" err="1">
                <a:solidFill>
                  <a:schemeClr val="accent1"/>
                </a:solidFill>
              </a:rPr>
              <a:t>Pesquisa</a:t>
            </a:r>
            <a:endParaRPr lang="en-US" altLang="pt-BR" sz="33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pt-BR" sz="3300" dirty="0" err="1">
                <a:solidFill>
                  <a:schemeClr val="accent1"/>
                </a:solidFill>
              </a:rPr>
              <a:t>Problematização</a:t>
            </a:r>
            <a:r>
              <a:rPr lang="en-US" altLang="pt-BR" sz="3300" dirty="0">
                <a:solidFill>
                  <a:schemeClr val="accent1"/>
                </a:solidFill>
              </a:rPr>
              <a:t> do </a:t>
            </a:r>
            <a:r>
              <a:rPr lang="en-US" altLang="pt-BR" sz="3300" dirty="0" err="1">
                <a:solidFill>
                  <a:schemeClr val="accent1"/>
                </a:solidFill>
              </a:rPr>
              <a:t>Tema</a:t>
            </a:r>
            <a:endParaRPr lang="en-US" altLang="pt-BR" sz="33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16A14-5553-47CE-9250-85A7FE7EB6BA}"/>
              </a:ext>
            </a:extLst>
          </p:cNvPr>
          <p:cNvSpPr txBox="1">
            <a:spLocks/>
          </p:cNvSpPr>
          <p:nvPr/>
        </p:nvSpPr>
        <p:spPr>
          <a:xfrm>
            <a:off x="985124" y="793511"/>
            <a:ext cx="10914283" cy="354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revisão</a:t>
            </a:r>
            <a:r>
              <a:rPr lang="en-US" sz="2400" dirty="0"/>
              <a:t> da </a:t>
            </a:r>
            <a:r>
              <a:rPr lang="en-US" sz="2400" dirty="0" err="1"/>
              <a:t>literatura</a:t>
            </a:r>
            <a:r>
              <a:rPr lang="en-US" sz="2400" dirty="0"/>
              <a:t> </a:t>
            </a:r>
            <a:r>
              <a:rPr lang="en-US" sz="2400" dirty="0" err="1"/>
              <a:t>recente</a:t>
            </a:r>
            <a:r>
              <a:rPr lang="en-US" sz="2400" dirty="0"/>
              <a:t>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estudos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 entre a </a:t>
            </a:r>
            <a:r>
              <a:rPr lang="en-US" sz="2400" dirty="0" err="1"/>
              <a:t>infecção</a:t>
            </a:r>
            <a:r>
              <a:rPr lang="en-US" sz="2400" dirty="0"/>
              <a:t> plasmodial e o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nutricional</a:t>
            </a:r>
            <a:r>
              <a:rPr lang="en-US" sz="2400" dirty="0"/>
              <a:t> </a:t>
            </a:r>
            <a:r>
              <a:rPr lang="en-US" sz="2400" dirty="0" err="1"/>
              <a:t>baseado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antropometria</a:t>
            </a:r>
            <a:r>
              <a:rPr lang="en-US" sz="2400" dirty="0"/>
              <a:t>, </a:t>
            </a:r>
            <a:r>
              <a:rPr lang="en-US" sz="2400" dirty="0" err="1"/>
              <a:t>considerando</a:t>
            </a:r>
            <a:r>
              <a:rPr lang="en-US" sz="2400" dirty="0"/>
              <a:t> a </a:t>
            </a:r>
            <a:r>
              <a:rPr lang="en-US" sz="2400" dirty="0" err="1"/>
              <a:t>desnutrição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excesso</a:t>
            </a:r>
            <a:r>
              <a:rPr lang="en-US" sz="2400" dirty="0"/>
              <a:t> de peso e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reflexo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doença</a:t>
            </a:r>
            <a:r>
              <a:rPr lang="en-US" sz="2400" dirty="0"/>
              <a:t> </a:t>
            </a:r>
            <a:r>
              <a:rPr lang="en-US" sz="2400" dirty="0" err="1"/>
              <a:t>apresentam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 </a:t>
            </a:r>
            <a:r>
              <a:rPr lang="en-US" sz="2400" dirty="0" err="1"/>
              <a:t>controversos</a:t>
            </a:r>
            <a:r>
              <a:rPr lang="en-US" sz="2400" dirty="0"/>
              <a:t>. </a:t>
            </a:r>
            <a:r>
              <a:rPr lang="en-US" sz="2400" dirty="0" err="1"/>
              <a:t>Pouco</a:t>
            </a:r>
            <a:r>
              <a:rPr lang="en-US" sz="2400" dirty="0"/>
              <a:t> se </a:t>
            </a:r>
            <a:r>
              <a:rPr lang="en-US" sz="2400" dirty="0" err="1"/>
              <a:t>conhece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dinâmica</a:t>
            </a:r>
            <a:r>
              <a:rPr lang="en-US" sz="2400" dirty="0"/>
              <a:t> </a:t>
            </a:r>
            <a:r>
              <a:rPr lang="en-US" sz="2400" dirty="0" err="1"/>
              <a:t>interação</a:t>
            </a:r>
            <a:r>
              <a:rPr lang="en-US" sz="2400" dirty="0"/>
              <a:t> entre o </a:t>
            </a:r>
            <a:r>
              <a:rPr lang="en-US" sz="2400" dirty="0" err="1"/>
              <a:t>desenvolvimento</a:t>
            </a:r>
            <a:r>
              <a:rPr lang="en-US" sz="2400" dirty="0"/>
              <a:t> e </a:t>
            </a:r>
            <a:r>
              <a:rPr lang="en-US" sz="2400" dirty="0" err="1"/>
              <a:t>evolução</a:t>
            </a:r>
            <a:r>
              <a:rPr lang="en-US" sz="2400" dirty="0"/>
              <a:t> da </a:t>
            </a:r>
            <a:r>
              <a:rPr lang="en-US" sz="2400" dirty="0" err="1"/>
              <a:t>infecção</a:t>
            </a:r>
            <a:r>
              <a:rPr lang="en-US" sz="2400" dirty="0"/>
              <a:t> </a:t>
            </a:r>
            <a:r>
              <a:rPr lang="en-US" sz="2400" dirty="0" err="1"/>
              <a:t>causada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i="1" dirty="0"/>
              <a:t>Plasmodium vivax</a:t>
            </a:r>
            <a:r>
              <a:rPr lang="en-US" sz="2400" dirty="0"/>
              <a:t> e o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nutricional</a:t>
            </a:r>
            <a:r>
              <a:rPr lang="en-US" sz="2400" dirty="0"/>
              <a:t> do </a:t>
            </a:r>
            <a:r>
              <a:rPr lang="en-US" sz="2400" dirty="0" err="1"/>
              <a:t>hospedeiro</a:t>
            </a:r>
            <a:r>
              <a:rPr lang="en-US" sz="2400" dirty="0"/>
              <a:t> </a:t>
            </a:r>
            <a:r>
              <a:rPr lang="en-US" sz="2400" dirty="0" err="1"/>
              <a:t>vertebrado</a:t>
            </a:r>
            <a:r>
              <a:rPr lang="en-US" sz="2400" dirty="0"/>
              <a:t>, </a:t>
            </a:r>
            <a:r>
              <a:rPr lang="en-US" sz="2400" dirty="0" err="1"/>
              <a:t>em</a:t>
            </a:r>
            <a:r>
              <a:rPr lang="en-US" sz="2400" dirty="0"/>
              <a:t> especial </a:t>
            </a:r>
            <a:r>
              <a:rPr lang="en-US" sz="2400" dirty="0" err="1"/>
              <a:t>considerando</a:t>
            </a:r>
            <a:r>
              <a:rPr lang="en-US" sz="2400" dirty="0"/>
              <a:t> a </a:t>
            </a:r>
            <a:r>
              <a:rPr lang="en-US" sz="2400" dirty="0" err="1"/>
              <a:t>ligação</a:t>
            </a:r>
            <a:r>
              <a:rPr lang="en-US" sz="2400" dirty="0"/>
              <a:t> </a:t>
            </a:r>
            <a:r>
              <a:rPr lang="en-US" sz="2400" dirty="0" err="1"/>
              <a:t>fisiopatológica</a:t>
            </a:r>
            <a:r>
              <a:rPr lang="en-US" sz="2400" dirty="0"/>
              <a:t> entre a </a:t>
            </a:r>
            <a:r>
              <a:rPr lang="en-US" sz="2400" dirty="0" err="1"/>
              <a:t>obesidade</a:t>
            </a:r>
            <a:r>
              <a:rPr lang="en-US" sz="2400" dirty="0"/>
              <a:t> e a </a:t>
            </a:r>
            <a:r>
              <a:rPr lang="en-US" sz="2400" dirty="0" err="1"/>
              <a:t>inflamação</a:t>
            </a:r>
            <a:r>
              <a:rPr lang="en-US" sz="2400" dirty="0"/>
              <a:t>. </a:t>
            </a:r>
          </a:p>
          <a:p>
            <a:pPr algn="just"/>
            <a:r>
              <a:rPr lang="en-US" altLang="pt-BR" sz="2400" dirty="0" err="1"/>
              <a:t>Problema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pesquisa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pergunta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pesquisa</a:t>
            </a:r>
            <a:r>
              <a:rPr lang="en-US" alt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70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94966B-8CA0-4D40-84B2-B0A3DBA0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pt-BR" dirty="0" err="1">
                <a:solidFill>
                  <a:schemeClr val="tx2">
                    <a:lumMod val="75000"/>
                  </a:schemeClr>
                </a:solidFill>
              </a:rPr>
              <a:t>Pergunta</a:t>
            </a:r>
            <a:r>
              <a:rPr lang="en-US" altLang="pt-BR" dirty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US" altLang="pt-BR" dirty="0" err="1">
                <a:solidFill>
                  <a:schemeClr val="tx2">
                    <a:lumMod val="75000"/>
                  </a:schemeClr>
                </a:solidFill>
              </a:rPr>
              <a:t>Pesquisa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220BB0-D457-4072-A2AD-C5DC641CA749}"/>
              </a:ext>
            </a:extLst>
          </p:cNvPr>
          <p:cNvSpPr txBox="1"/>
          <p:nvPr/>
        </p:nvSpPr>
        <p:spPr>
          <a:xfrm>
            <a:off x="1365560" y="4004763"/>
            <a:ext cx="898380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Por que o IMC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elevado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causa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sintomas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mais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intensos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pacientes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com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malária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vivax?</a:t>
            </a:r>
          </a:p>
          <a:p>
            <a:pPr marL="0" indent="0" algn="just">
              <a:defRPr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02EBBE96-D8E5-4F73-B82A-7DDA927CC149}"/>
              </a:ext>
            </a:extLst>
          </p:cNvPr>
          <p:cNvSpPr/>
          <p:nvPr/>
        </p:nvSpPr>
        <p:spPr>
          <a:xfrm>
            <a:off x="1365560" y="2043198"/>
            <a:ext cx="3326296" cy="16200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Pensando a pergunta.</a:t>
            </a:r>
          </a:p>
        </p:txBody>
      </p:sp>
    </p:spTree>
    <p:extLst>
      <p:ext uri="{BB962C8B-B14F-4D97-AF65-F5344CB8AC3E}">
        <p14:creationId xmlns:p14="http://schemas.microsoft.com/office/powerpoint/2010/main" val="202278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9F4A62-5D90-447B-AD6A-C97FB01201F7}"/>
              </a:ext>
            </a:extLst>
          </p:cNvPr>
          <p:cNvSpPr txBox="1"/>
          <p:nvPr/>
        </p:nvSpPr>
        <p:spPr>
          <a:xfrm>
            <a:off x="1421295" y="2598003"/>
            <a:ext cx="941898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 err="1">
                <a:solidFill>
                  <a:schemeClr val="accent1"/>
                </a:solidFill>
              </a:rPr>
              <a:t>Há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relação</a:t>
            </a:r>
            <a:r>
              <a:rPr lang="en-US" sz="2800" dirty="0">
                <a:solidFill>
                  <a:schemeClr val="accent1"/>
                </a:solidFill>
              </a:rPr>
              <a:t> entre </a:t>
            </a:r>
            <a:r>
              <a:rPr lang="en-US" sz="2800" dirty="0" err="1">
                <a:solidFill>
                  <a:schemeClr val="accent1"/>
                </a:solidFill>
              </a:rPr>
              <a:t>estado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nutricional</a:t>
            </a:r>
            <a:r>
              <a:rPr lang="en-US" sz="2800" dirty="0">
                <a:solidFill>
                  <a:schemeClr val="accent1"/>
                </a:solidFill>
              </a:rPr>
              <a:t> e </a:t>
            </a:r>
            <a:r>
              <a:rPr lang="en-US" sz="2800" dirty="0" err="1">
                <a:solidFill>
                  <a:schemeClr val="accent1"/>
                </a:solidFill>
              </a:rPr>
              <a:t>intensidade</a:t>
            </a:r>
            <a:r>
              <a:rPr lang="en-US" sz="2800" dirty="0">
                <a:solidFill>
                  <a:schemeClr val="accent1"/>
                </a:solidFill>
              </a:rPr>
              <a:t> dos </a:t>
            </a:r>
            <a:r>
              <a:rPr lang="en-US" sz="2800" dirty="0" err="1">
                <a:solidFill>
                  <a:schemeClr val="accent1"/>
                </a:solidFill>
              </a:rPr>
              <a:t>sintomas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em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pacientes</a:t>
            </a:r>
            <a:r>
              <a:rPr lang="en-US" sz="2800" dirty="0">
                <a:solidFill>
                  <a:schemeClr val="accent1"/>
                </a:solidFill>
              </a:rPr>
              <a:t> com </a:t>
            </a:r>
            <a:r>
              <a:rPr lang="en-US" sz="2800" dirty="0" err="1">
                <a:solidFill>
                  <a:schemeClr val="accent1"/>
                </a:solidFill>
              </a:rPr>
              <a:t>malária</a:t>
            </a:r>
            <a:r>
              <a:rPr lang="en-US" sz="2800" dirty="0">
                <a:solidFill>
                  <a:schemeClr val="accent1"/>
                </a:solidFill>
              </a:rPr>
              <a:t> por </a:t>
            </a:r>
            <a:r>
              <a:rPr lang="en-US" sz="2800" i="1" dirty="0">
                <a:solidFill>
                  <a:schemeClr val="accent1"/>
                </a:solidFill>
              </a:rPr>
              <a:t>P. vivax</a:t>
            </a:r>
            <a:r>
              <a:rPr lang="en-US" sz="2800" dirty="0">
                <a:solidFill>
                  <a:schemeClr val="accent1"/>
                </a:solidFill>
              </a:rPr>
              <a:t> ?</a:t>
            </a:r>
          </a:p>
          <a:p>
            <a:pPr lvl="1"/>
            <a:endParaRPr lang="en-US" altLang="pt-BR" sz="1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11C67B-DF03-49FD-904E-CD3D5D22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Pergunta da pesquisa</a:t>
            </a:r>
          </a:p>
        </p:txBody>
      </p:sp>
    </p:spTree>
    <p:extLst>
      <p:ext uri="{BB962C8B-B14F-4D97-AF65-F5344CB8AC3E}">
        <p14:creationId xmlns:p14="http://schemas.microsoft.com/office/powerpoint/2010/main" val="172310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1686A-2C86-4C73-8465-51F4AE89A3EB}"/>
              </a:ext>
            </a:extLst>
          </p:cNvPr>
          <p:cNvSpPr txBox="1">
            <a:spLocks/>
          </p:cNvSpPr>
          <p:nvPr/>
        </p:nvSpPr>
        <p:spPr>
          <a:xfrm>
            <a:off x="2999872" y="548445"/>
            <a:ext cx="6574536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3600" b="1" dirty="0"/>
              <a:t>A </a:t>
            </a:r>
            <a:r>
              <a:rPr lang="en-US" altLang="pt-BR" sz="3600" b="1" dirty="0" err="1"/>
              <a:t>Pergunta</a:t>
            </a:r>
            <a:r>
              <a:rPr lang="en-US" altLang="pt-BR" sz="3600" b="1" dirty="0"/>
              <a:t> da </a:t>
            </a:r>
            <a:r>
              <a:rPr lang="en-US" altLang="pt-BR" sz="3600" b="1" dirty="0" err="1"/>
              <a:t>Pesquisa</a:t>
            </a:r>
            <a:endParaRPr lang="en-US" sz="3600" dirty="0"/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C79ACD2B-D273-4882-9B5A-6348E87D2DA0}"/>
              </a:ext>
            </a:extLst>
          </p:cNvPr>
          <p:cNvSpPr txBox="1">
            <a:spLocks/>
          </p:cNvSpPr>
          <p:nvPr/>
        </p:nvSpPr>
        <p:spPr>
          <a:xfrm>
            <a:off x="1297681" y="2663687"/>
            <a:ext cx="657453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Vai nortear o desenho de estudo!</a:t>
            </a:r>
          </a:p>
          <a:p>
            <a:pP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Vai nortear a minha análise!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7" descr="Design">
            <a:extLst>
              <a:ext uri="{FF2B5EF4-FFF2-40B4-BE49-F238E27FC236}">
                <a16:creationId xmlns:a16="http://schemas.microsoft.com/office/drawing/2014/main" id="{9269CBE9-A8F6-4642-A4E0-5A938AE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0545" y="1808339"/>
            <a:ext cx="3981455" cy="39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FC5FA6-FCEF-4D2A-872F-C58EC21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47984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Conhecer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minhas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variáveis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Um na multidão">
            <a:extLst>
              <a:ext uri="{FF2B5EF4-FFF2-40B4-BE49-F238E27FC236}">
                <a16:creationId xmlns:a16="http://schemas.microsoft.com/office/drawing/2014/main" id="{46FF6D1E-29BB-40EF-BCDD-B57B5D89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r="12028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48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9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A644-EB0D-43C4-9C15-4D55D3BB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6" y="-85102"/>
            <a:ext cx="10515600" cy="959746"/>
          </a:xfrm>
        </p:spPr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8342E0-046C-463C-A6E4-E67BB1D7147C}"/>
              </a:ext>
            </a:extLst>
          </p:cNvPr>
          <p:cNvSpPr txBox="1"/>
          <p:nvPr/>
        </p:nvSpPr>
        <p:spPr>
          <a:xfrm>
            <a:off x="1135583" y="1014827"/>
            <a:ext cx="101155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pt-BR" sz="2400" dirty="0">
                <a:solidFill>
                  <a:schemeClr val="accent1"/>
                </a:solidFill>
              </a:rPr>
              <a:t>Geral: Avaliar a relação entre estado nutricional e manifestações clínicas em pacientes com malária por </a:t>
            </a:r>
            <a:r>
              <a:rPr lang="pt-BR" sz="2400" i="1" dirty="0">
                <a:solidFill>
                  <a:schemeClr val="accent1"/>
                </a:solidFill>
              </a:rPr>
              <a:t>P. </a:t>
            </a:r>
            <a:r>
              <a:rPr lang="pt-BR" sz="2400" i="1" dirty="0" err="1">
                <a:solidFill>
                  <a:schemeClr val="accent1"/>
                </a:solidFill>
              </a:rPr>
              <a:t>vivax</a:t>
            </a:r>
            <a:endParaRPr lang="pt-BR" sz="2400" i="1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989BC1-71C2-4746-A26E-3C4753871AFD}"/>
              </a:ext>
            </a:extLst>
          </p:cNvPr>
          <p:cNvSpPr txBox="1">
            <a:spLocks/>
          </p:cNvSpPr>
          <p:nvPr/>
        </p:nvSpPr>
        <p:spPr>
          <a:xfrm>
            <a:off x="1135582" y="1986007"/>
            <a:ext cx="10115514" cy="441297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accent1"/>
                </a:solidFill>
              </a:rPr>
              <a:t>Específicos</a:t>
            </a:r>
          </a:p>
          <a:p>
            <a:r>
              <a:rPr lang="pt-BR" sz="2000" dirty="0">
                <a:solidFill>
                  <a:srgbClr val="002060"/>
                </a:solidFill>
              </a:rPr>
              <a:t>Descrever o perfil sociodemográfico e epidemiológico da casuística estudada;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Avaliar o estado nutricional;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Quantificar o escore clinico e medir a parasitemia </a:t>
            </a:r>
          </a:p>
          <a:p>
            <a:r>
              <a:rPr lang="pt-BR" sz="2000" dirty="0">
                <a:solidFill>
                  <a:srgbClr val="002060"/>
                </a:solidFill>
              </a:rPr>
              <a:t> correlacionar parasitemia e escore clínico;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Correlacionar IMC e escore clínico;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Comparar o escore clínico entre indivíduos </a:t>
            </a:r>
            <a:r>
              <a:rPr lang="pt-BR" sz="2000" dirty="0" err="1">
                <a:solidFill>
                  <a:srgbClr val="002060"/>
                </a:solidFill>
              </a:rPr>
              <a:t>primoinfectados</a:t>
            </a:r>
            <a:r>
              <a:rPr lang="pt-BR" sz="2000" dirty="0">
                <a:solidFill>
                  <a:srgbClr val="002060"/>
                </a:solidFill>
              </a:rPr>
              <a:t>  e não </a:t>
            </a:r>
            <a:r>
              <a:rPr lang="pt-BR" sz="2000" dirty="0" err="1">
                <a:solidFill>
                  <a:srgbClr val="002060"/>
                </a:solidFill>
              </a:rPr>
              <a:t>primoinfectados</a:t>
            </a:r>
            <a:r>
              <a:rPr lang="pt-BR" sz="2000" dirty="0">
                <a:solidFill>
                  <a:srgbClr val="002060"/>
                </a:solidFill>
              </a:rPr>
              <a:t>.</a:t>
            </a:r>
          </a:p>
          <a:p>
            <a:r>
              <a:rPr lang="pt-BR" sz="2000" dirty="0">
                <a:solidFill>
                  <a:srgbClr val="002060"/>
                </a:solidFill>
              </a:rPr>
              <a:t>Comparar escore clínico entre os estados nutricionais.</a:t>
            </a:r>
          </a:p>
          <a:p>
            <a:r>
              <a:rPr lang="pt-BR" sz="2000" dirty="0">
                <a:solidFill>
                  <a:srgbClr val="002060"/>
                </a:solidFill>
              </a:rPr>
              <a:t>Comparar o escore clínico entre indivíduos </a:t>
            </a:r>
            <a:r>
              <a:rPr lang="pt-BR" sz="2000" dirty="0" err="1">
                <a:solidFill>
                  <a:srgbClr val="002060"/>
                </a:solidFill>
              </a:rPr>
              <a:t>primoinfectados</a:t>
            </a:r>
            <a:r>
              <a:rPr lang="pt-BR" sz="2000" dirty="0">
                <a:solidFill>
                  <a:srgbClr val="002060"/>
                </a:solidFill>
              </a:rPr>
              <a:t>  e não </a:t>
            </a:r>
            <a:r>
              <a:rPr lang="pt-BR" sz="2000" dirty="0" err="1">
                <a:solidFill>
                  <a:srgbClr val="002060"/>
                </a:solidFill>
              </a:rPr>
              <a:t>primoinfectados</a:t>
            </a:r>
            <a:r>
              <a:rPr lang="pt-BR" sz="2000" dirty="0">
                <a:solidFill>
                  <a:srgbClr val="002060"/>
                </a:solidFill>
              </a:rPr>
              <a:t> conforme estado nutricional..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55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1F62-E13E-4532-8D3E-CE8FF459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Primero passo: conhecer minha casuística.</a:t>
            </a:r>
          </a:p>
        </p:txBody>
      </p:sp>
    </p:spTree>
    <p:extLst>
      <p:ext uri="{BB962C8B-B14F-4D97-AF65-F5344CB8AC3E}">
        <p14:creationId xmlns:p14="http://schemas.microsoft.com/office/powerpoint/2010/main" val="139293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8B168-8D98-4FE9-B6BF-84AE4848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80" y="1656729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Análise Descritiva ou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Análise exploratória de dados</a:t>
            </a:r>
          </a:p>
        </p:txBody>
      </p:sp>
    </p:spTree>
    <p:extLst>
      <p:ext uri="{BB962C8B-B14F-4D97-AF65-F5344CB8AC3E}">
        <p14:creationId xmlns:p14="http://schemas.microsoft.com/office/powerpoint/2010/main" val="401085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C6CAFB-0CB0-4F03-BF62-B8FF886937E4}"/>
              </a:ext>
            </a:extLst>
          </p:cNvPr>
          <p:cNvSpPr txBox="1">
            <a:spLocks/>
          </p:cNvSpPr>
          <p:nvPr/>
        </p:nvSpPr>
        <p:spPr>
          <a:xfrm>
            <a:off x="2054015" y="975281"/>
            <a:ext cx="8779303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Conceito</a:t>
            </a:r>
            <a:endParaRPr lang="en-US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8C18F840-C677-4147-AC11-90186F734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406913"/>
              </p:ext>
            </p:extLst>
          </p:nvPr>
        </p:nvGraphicFramePr>
        <p:xfrm>
          <a:off x="1772236" y="2391646"/>
          <a:ext cx="8778737" cy="412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4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3628-04DD-48E8-959A-AC301A35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da base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12CB14-11BD-402C-9B30-90F89A58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0" y="1495254"/>
            <a:ext cx="9652074" cy="4126636"/>
          </a:xfrm>
          <a:prstGeom prst="rect">
            <a:avLst/>
          </a:prstGeom>
        </p:spPr>
      </p:pic>
      <p:sp>
        <p:nvSpPr>
          <p:cNvPr id="5" name="Text Box 22">
            <a:extLst>
              <a:ext uri="{FF2B5EF4-FFF2-40B4-BE49-F238E27FC236}">
                <a16:creationId xmlns:a16="http://schemas.microsoft.com/office/drawing/2014/main" id="{4CD10AD5-E6A7-4ACF-8037-56A0368D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11" y="5073027"/>
            <a:ext cx="4132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3200" dirty="0">
                <a:highlight>
                  <a:srgbClr val="FFFF00"/>
                </a:highlight>
              </a:rPr>
              <a:t>Variáveis nas colunas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2DEAA51E-BDC1-4B39-98EB-91924C944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248" y="5208449"/>
            <a:ext cx="3275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3200" dirty="0">
                <a:highlight>
                  <a:srgbClr val="00FFFF"/>
                </a:highlight>
              </a:rPr>
              <a:t>Casos nas linhas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50F92E-A248-4FBE-88EB-E6ABD06A97AF}"/>
              </a:ext>
            </a:extLst>
          </p:cNvPr>
          <p:cNvSpPr txBox="1"/>
          <p:nvPr/>
        </p:nvSpPr>
        <p:spPr>
          <a:xfrm>
            <a:off x="10062891" y="3013501"/>
            <a:ext cx="189667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400" dirty="0"/>
              <a:t>Classificar</a:t>
            </a:r>
          </a:p>
          <a:p>
            <a:r>
              <a:rPr lang="pt-BR" sz="2400" dirty="0"/>
              <a:t> as variáveis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37100-0201-4940-AA73-16E3869CA1D6}"/>
              </a:ext>
            </a:extLst>
          </p:cNvPr>
          <p:cNvSpPr txBox="1"/>
          <p:nvPr/>
        </p:nvSpPr>
        <p:spPr>
          <a:xfrm>
            <a:off x="613111" y="606949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IMC: Normal, Sobrepeso, Obesidade. Passado malária: nunca, 1x, mais de 1x</a:t>
            </a:r>
          </a:p>
        </p:txBody>
      </p:sp>
    </p:spTree>
    <p:extLst>
      <p:ext uri="{BB962C8B-B14F-4D97-AF65-F5344CB8AC3E}">
        <p14:creationId xmlns:p14="http://schemas.microsoft.com/office/powerpoint/2010/main" val="24555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DD51605-6395-450B-955F-30F986A19DB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721183" y="868224"/>
            <a:ext cx="8229600" cy="788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3600" dirty="0">
                <a:solidFill>
                  <a:srgbClr val="C00000"/>
                </a:solidFill>
              </a:rPr>
              <a:t>Distribuição de frequências</a:t>
            </a:r>
          </a:p>
          <a:p>
            <a:endParaRPr lang="pt-BR" altLang="pt-BR" sz="3200" dirty="0">
              <a:solidFill>
                <a:schemeClr val="tx1"/>
              </a:solidFill>
            </a:endParaRPr>
          </a:p>
          <a:p>
            <a:r>
              <a:rPr lang="pt-BR" altLang="pt-BR" sz="3200" dirty="0">
                <a:solidFill>
                  <a:schemeClr val="tx1"/>
                </a:solidFill>
              </a:rPr>
              <a:t>Variáveis qualitativas</a:t>
            </a: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5A1209F0-573C-48BD-A297-7FF53DF2177B}"/>
              </a:ext>
            </a:extLst>
          </p:cNvPr>
          <p:cNvSpPr txBox="1">
            <a:spLocks noChangeArrowheads="1"/>
          </p:cNvSpPr>
          <p:nvPr/>
        </p:nvSpPr>
        <p:spPr>
          <a:xfrm>
            <a:off x="1051409" y="2153685"/>
            <a:ext cx="9696104" cy="3743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3200" dirty="0">
                <a:solidFill>
                  <a:srgbClr val="002060"/>
                </a:solidFill>
              </a:rPr>
              <a:t>Resumo e organização dos dados: diferentes valores que a variável ou variáveis podem assumir, números de ocorrências (absolutas e relativas) de cada resultado.</a:t>
            </a:r>
          </a:p>
          <a:p>
            <a:pPr algn="just"/>
            <a:r>
              <a:rPr lang="pt-BR" altLang="pt-BR" sz="3200" dirty="0">
                <a:solidFill>
                  <a:srgbClr val="002060"/>
                </a:solidFill>
              </a:rPr>
              <a:t>Apresentada através de tabelas ou gráficos .</a:t>
            </a:r>
          </a:p>
          <a:p>
            <a:pPr algn="just"/>
            <a:endParaRPr lang="pt-BR" altLang="pt-BR" sz="3200" dirty="0">
              <a:solidFill>
                <a:srgbClr val="002060"/>
              </a:solidFill>
            </a:endParaRPr>
          </a:p>
          <a:p>
            <a:pPr algn="just"/>
            <a:r>
              <a:rPr lang="pt-BR" altLang="pt-BR" sz="3200" dirty="0">
                <a:solidFill>
                  <a:srgbClr val="002060"/>
                </a:solidFill>
              </a:rPr>
              <a:t>EPI INFO*</a:t>
            </a:r>
          </a:p>
        </p:txBody>
      </p:sp>
    </p:spTree>
    <p:extLst>
      <p:ext uri="{BB962C8B-B14F-4D97-AF65-F5344CB8AC3E}">
        <p14:creationId xmlns:p14="http://schemas.microsoft.com/office/powerpoint/2010/main" val="2260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A0FFE-9056-41FC-A702-762C141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 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15A1A-5DF8-4306-AE42-78F537FB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Descrever o perfil sociodemográfico e epidemiológico da casuística estudada;</a:t>
            </a:r>
          </a:p>
          <a:p>
            <a:r>
              <a:rPr lang="pt-BR" dirty="0">
                <a:solidFill>
                  <a:srgbClr val="002060"/>
                </a:solidFill>
              </a:rPr>
              <a:t>Sexo F: 13 (27,1%); M: 35 (72,9)</a:t>
            </a:r>
          </a:p>
          <a:p>
            <a:r>
              <a:rPr lang="pt-BR" dirty="0">
                <a:solidFill>
                  <a:srgbClr val="002060"/>
                </a:solidFill>
              </a:rPr>
              <a:t>Idade: média: 35,5±10,5 anos; Mediana: 34 anos, DI: 17,5 anos, Idade mínima: 18 anos, máxima: 56 anos.</a:t>
            </a:r>
          </a:p>
          <a:p>
            <a:r>
              <a:rPr lang="pt-BR" dirty="0">
                <a:solidFill>
                  <a:srgbClr val="002060"/>
                </a:solidFill>
              </a:rPr>
              <a:t>Frequência passado de malária: </a:t>
            </a:r>
            <a:r>
              <a:rPr lang="pt-BR" dirty="0" err="1">
                <a:solidFill>
                  <a:srgbClr val="002060"/>
                </a:solidFill>
              </a:rPr>
              <a:t>primoinfectado</a:t>
            </a:r>
            <a:r>
              <a:rPr lang="pt-BR" dirty="0">
                <a:solidFill>
                  <a:srgbClr val="002060"/>
                </a:solidFill>
              </a:rPr>
              <a:t> (35/72,9%), 1x (11/22,9%), mais de 1x (2/4,2%)</a:t>
            </a:r>
          </a:p>
          <a:p>
            <a:r>
              <a:rPr lang="pt-BR" dirty="0">
                <a:solidFill>
                  <a:srgbClr val="002060"/>
                </a:solidFill>
              </a:rPr>
              <a:t>Tempo de doença: média 9,42±4,7 dias; mediana: 8 dias, DI: 6 dias, mínimo: 1 dia, máximo: 24 dias.</a:t>
            </a:r>
          </a:p>
        </p:txBody>
      </p:sp>
    </p:spTree>
    <p:extLst>
      <p:ext uri="{BB962C8B-B14F-4D97-AF65-F5344CB8AC3E}">
        <p14:creationId xmlns:p14="http://schemas.microsoft.com/office/powerpoint/2010/main" val="264819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A0FFE-9056-41FC-A702-762C141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 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15A1A-5DF8-4306-AE42-78F537FB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Descrever o perfil sociodemográfico e epidemiológico da casuística estudada;</a:t>
            </a:r>
          </a:p>
          <a:p>
            <a:r>
              <a:rPr lang="pt-BR" dirty="0">
                <a:solidFill>
                  <a:srgbClr val="002060"/>
                </a:solidFill>
              </a:rPr>
              <a:t>IMC: média: 25,9±3,7 kg/m</a:t>
            </a:r>
            <a:r>
              <a:rPr lang="pt-BR" baseline="30000" dirty="0">
                <a:solidFill>
                  <a:srgbClr val="002060"/>
                </a:solidFill>
              </a:rPr>
              <a:t>2</a:t>
            </a:r>
            <a:r>
              <a:rPr lang="pt-BR" dirty="0">
                <a:solidFill>
                  <a:srgbClr val="002060"/>
                </a:solidFill>
              </a:rPr>
              <a:t>; Mediana: 25,7, DI: 5,7, mínima: 19,4, máxima: 33,7.</a:t>
            </a:r>
          </a:p>
          <a:p>
            <a:r>
              <a:rPr lang="pt-BR" dirty="0">
                <a:solidFill>
                  <a:srgbClr val="002060"/>
                </a:solidFill>
              </a:rPr>
              <a:t>Local infecção: Anajás (6/12,5%), Itaituba (4/8,3%), Belém (3/6,3%)</a:t>
            </a:r>
          </a:p>
        </p:txBody>
      </p:sp>
    </p:spTree>
    <p:extLst>
      <p:ext uri="{BB962C8B-B14F-4D97-AF65-F5344CB8AC3E}">
        <p14:creationId xmlns:p14="http://schemas.microsoft.com/office/powerpoint/2010/main" val="3850997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2E99D9A1-DB45-41C5-B3C8-1B1245445B3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5817" y="2385544"/>
            <a:ext cx="3988369" cy="306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2 </a:t>
            </a:r>
            <a:r>
              <a:rPr lang="en-US" altLang="pt-BR" sz="37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pt-B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Avaliar</a:t>
            </a:r>
            <a:r>
              <a:rPr lang="en-US" altLang="pt-B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estado</a:t>
            </a:r>
            <a:r>
              <a:rPr lang="en-US" altLang="pt-B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nutricional</a:t>
            </a:r>
            <a:endParaRPr lang="en-US" altLang="pt-BR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en-US" altLang="pt-BR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en-US" altLang="pt-BR" sz="37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4000" dirty="0" err="1">
                <a:solidFill>
                  <a:schemeClr val="accent2"/>
                </a:solidFill>
              </a:rPr>
              <a:t>uma</a:t>
            </a:r>
            <a:r>
              <a:rPr lang="en-US" altLang="pt-BR" sz="4000" dirty="0">
                <a:solidFill>
                  <a:schemeClr val="accent2"/>
                </a:solidFill>
              </a:rPr>
              <a:t> </a:t>
            </a:r>
            <a:r>
              <a:rPr lang="en-US" altLang="pt-BR" sz="4000" dirty="0" err="1">
                <a:solidFill>
                  <a:schemeClr val="accent2"/>
                </a:solidFill>
              </a:rPr>
              <a:t>variável</a:t>
            </a:r>
            <a:r>
              <a:rPr lang="en-US" altLang="pt-BR" sz="4000" dirty="0">
                <a:solidFill>
                  <a:schemeClr val="accent2"/>
                </a:solidFill>
              </a:rPr>
              <a:t> </a:t>
            </a:r>
            <a:r>
              <a:rPr lang="en-US" altLang="pt-BR" sz="4000" dirty="0" err="1">
                <a:solidFill>
                  <a:schemeClr val="accent2"/>
                </a:solidFill>
              </a:rPr>
              <a:t>qualitativa</a:t>
            </a:r>
            <a:r>
              <a:rPr lang="en-US" altLang="pt-BR" sz="4000" dirty="0">
                <a:solidFill>
                  <a:schemeClr val="accent2"/>
                </a:solidFill>
              </a:rPr>
              <a:t> </a:t>
            </a: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pt-BR" sz="37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Frequência</a:t>
            </a: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37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Classe</a:t>
            </a:r>
            <a:r>
              <a:rPr lang="en-US" altLang="pt-BR" sz="3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Estado </a:t>
            </a:r>
            <a:r>
              <a:rPr lang="en-US" altLang="pt-BR" sz="37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Nutricional</a:t>
            </a:r>
            <a:endParaRPr lang="en-US" altLang="pt-BR" sz="37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416D7B-831D-4E94-8403-E9A549F269A8}"/>
              </a:ext>
            </a:extLst>
          </p:cNvPr>
          <p:cNvSpPr txBox="1"/>
          <p:nvPr/>
        </p:nvSpPr>
        <p:spPr>
          <a:xfrm>
            <a:off x="4606353" y="600101"/>
            <a:ext cx="5839297" cy="812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400" dirty="0" err="1">
                <a:solidFill>
                  <a:srgbClr val="002060"/>
                </a:solidFill>
              </a:rPr>
              <a:t>Tabela</a:t>
            </a:r>
            <a:r>
              <a:rPr lang="en-US" sz="2400" dirty="0">
                <a:solidFill>
                  <a:srgbClr val="002060"/>
                </a:solidFill>
              </a:rPr>
              <a:t> 1: Estado  </a:t>
            </a:r>
            <a:r>
              <a:rPr lang="en-US" sz="2400" dirty="0" err="1">
                <a:solidFill>
                  <a:srgbClr val="002060"/>
                </a:solidFill>
              </a:rPr>
              <a:t>nutricional</a:t>
            </a:r>
            <a:r>
              <a:rPr lang="en-US" sz="2400" dirty="0">
                <a:solidFill>
                  <a:srgbClr val="002060"/>
                </a:solidFill>
              </a:rPr>
              <a:t> de </a:t>
            </a:r>
            <a:r>
              <a:rPr lang="en-US" sz="2400" dirty="0" err="1">
                <a:solidFill>
                  <a:srgbClr val="002060"/>
                </a:solidFill>
              </a:rPr>
              <a:t>indivíduos</a:t>
            </a:r>
            <a:r>
              <a:rPr lang="en-US" sz="2400" dirty="0">
                <a:solidFill>
                  <a:srgbClr val="002060"/>
                </a:solidFill>
              </a:rPr>
              <a:t> com </a:t>
            </a:r>
            <a:r>
              <a:rPr lang="en-US" sz="2400" dirty="0" err="1">
                <a:solidFill>
                  <a:srgbClr val="002060"/>
                </a:solidFill>
              </a:rPr>
              <a:t>malária</a:t>
            </a:r>
            <a:r>
              <a:rPr lang="en-US" sz="2400" dirty="0">
                <a:solidFill>
                  <a:srgbClr val="002060"/>
                </a:solidFill>
              </a:rPr>
              <a:t> vivax, PA, 2016.</a:t>
            </a:r>
          </a:p>
        </p:txBody>
      </p: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8EA6EE98-D988-48FF-9FE3-F52F42EE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13331"/>
              </p:ext>
            </p:extLst>
          </p:nvPr>
        </p:nvGraphicFramePr>
        <p:xfrm>
          <a:off x="4722536" y="1848749"/>
          <a:ext cx="6387191" cy="360224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{9D7B26C5-4107-4FEC-AEDC-1716B250A1EF}</a:tableStyleId>
              </a:tblPr>
              <a:tblGrid>
                <a:gridCol w="2402558">
                  <a:extLst>
                    <a:ext uri="{9D8B030D-6E8A-4147-A177-3AD203B41FA5}">
                      <a16:colId xmlns:a16="http://schemas.microsoft.com/office/drawing/2014/main" val="87529939"/>
                    </a:ext>
                  </a:extLst>
                </a:gridCol>
                <a:gridCol w="1560763">
                  <a:extLst>
                    <a:ext uri="{9D8B030D-6E8A-4147-A177-3AD203B41FA5}">
                      <a16:colId xmlns:a16="http://schemas.microsoft.com/office/drawing/2014/main" val="2944804816"/>
                    </a:ext>
                  </a:extLst>
                </a:gridCol>
                <a:gridCol w="2423870">
                  <a:extLst>
                    <a:ext uri="{9D8B030D-6E8A-4147-A177-3AD203B41FA5}">
                      <a16:colId xmlns:a16="http://schemas.microsoft.com/office/drawing/2014/main" val="962237391"/>
                    </a:ext>
                  </a:extLst>
                </a:gridCol>
              </a:tblGrid>
              <a:tr h="13097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1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Estado Nutricional</a:t>
                      </a:r>
                      <a:endParaRPr kumimoji="0" lang="pt-BR" altLang="pt-BR" sz="31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1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Freq. </a:t>
                      </a:r>
                      <a:endParaRPr kumimoji="0" lang="pt-BR" altLang="pt-BR" sz="31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100" b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Percentual</a:t>
                      </a:r>
                      <a:endParaRPr kumimoji="0" lang="pt-BR" altLang="pt-BR" sz="3100" b="0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42275"/>
                  </a:ext>
                </a:extLst>
              </a:tr>
              <a:tr h="76416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45,5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4749"/>
                  </a:ext>
                </a:extLst>
              </a:tr>
              <a:tr h="76416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Sobrepeso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pt-BR" altLang="pt-BR" sz="27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16,7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94215"/>
                  </a:ext>
                </a:extLst>
              </a:tr>
              <a:tr h="76416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Obeso</a:t>
                      </a:r>
                      <a:endParaRPr kumimoji="0" lang="pt-BR" altLang="pt-BR" sz="27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pt-BR" altLang="pt-BR" sz="27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7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37,5</a:t>
                      </a:r>
                      <a:endParaRPr kumimoji="0" lang="pt-BR" altLang="pt-BR" sz="27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35" marR="137135" marT="204588" marB="6856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5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30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E915-58FF-4569-8A0F-F139697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5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002060"/>
                </a:solidFill>
              </a:rPr>
              <a:t>3 objetivo</a:t>
            </a:r>
            <a:r>
              <a:rPr lang="pt-BR" sz="3600" dirty="0"/>
              <a:t>: </a:t>
            </a:r>
            <a:r>
              <a:rPr lang="pt-BR" sz="3600" dirty="0">
                <a:solidFill>
                  <a:schemeClr val="accent1"/>
                </a:solidFill>
              </a:rPr>
              <a:t>Quantificar o escore clinico e a parasitemia</a:t>
            </a:r>
            <a:br>
              <a:rPr lang="pt-BR" sz="3600" dirty="0">
                <a:solidFill>
                  <a:schemeClr val="accent1"/>
                </a:solidFill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3F76E-1612-4FA7-8B30-730CA96E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Escore clínico: média 19,18±7,4; mediana: 20, DI: 10, mínimo: 2, máximo: 34.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Parasitemia: média 7213,54±7,4/mm</a:t>
            </a:r>
            <a:r>
              <a:rPr lang="pt-BR" baseline="30000" dirty="0">
                <a:solidFill>
                  <a:srgbClr val="002060"/>
                </a:solidFill>
              </a:rPr>
              <a:t>3</a:t>
            </a:r>
            <a:r>
              <a:rPr lang="pt-BR" dirty="0">
                <a:solidFill>
                  <a:srgbClr val="002060"/>
                </a:solidFill>
              </a:rPr>
              <a:t>; mediana: 20, DI: 10, mínimo: 2, máximo: 34.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55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AD127-3AD2-45C0-930E-0D1BC7B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População / Amostra / Elemento / Variável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DCA04598-82F6-4DB2-AF76-60EBD633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128" y="2502297"/>
            <a:ext cx="3758319" cy="29486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pt-BR" sz="1800" b="1" dirty="0" err="1">
                <a:highlight>
                  <a:srgbClr val="FFFF00"/>
                </a:highlight>
                <a:latin typeface="Arial" panose="020B0604020202020204" pitchFamily="34" charset="0"/>
              </a:rPr>
              <a:t>População</a:t>
            </a:r>
            <a:endParaRPr lang="en-US" altLang="pt-BR" sz="1800" b="1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ctr"/>
            <a:r>
              <a:rPr lang="en-US" altLang="pt-BR" sz="1800" b="1" dirty="0">
                <a:highlight>
                  <a:srgbClr val="FFFF00"/>
                </a:highlight>
                <a:latin typeface="Arial" panose="020B0604020202020204" pitchFamily="34" charset="0"/>
              </a:rPr>
              <a:t> de </a:t>
            </a:r>
            <a:r>
              <a:rPr lang="en-US" altLang="pt-BR" sz="1800" b="1" dirty="0" err="1">
                <a:highlight>
                  <a:srgbClr val="FFFF00"/>
                </a:highlight>
                <a:latin typeface="Arial" panose="020B0604020202020204" pitchFamily="34" charset="0"/>
              </a:rPr>
              <a:t>Estudo</a:t>
            </a:r>
            <a:endParaRPr lang="en-US" altLang="pt-BR" sz="1800" b="1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ctr"/>
            <a:r>
              <a:rPr lang="en-US" altLang="pt-BR" sz="1800" b="1" dirty="0">
                <a:highlight>
                  <a:srgbClr val="FFFF00"/>
                </a:highlight>
                <a:latin typeface="Arial" panose="020B0604020202020204" pitchFamily="34" charset="0"/>
              </a:rPr>
              <a:t>AMOSTRA</a:t>
            </a:r>
          </a:p>
        </p:txBody>
      </p:sp>
      <p:pic>
        <p:nvPicPr>
          <p:cNvPr id="10" name="Imagem 9" descr="Stick figure families holding hands">
            <a:extLst>
              <a:ext uri="{FF2B5EF4-FFF2-40B4-BE49-F238E27FC236}">
                <a16:creationId xmlns:a16="http://schemas.microsoft.com/office/drawing/2014/main" id="{D1376E97-C291-4AA7-93EF-511BB654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6" y="2505850"/>
            <a:ext cx="3807020" cy="2760699"/>
          </a:xfrm>
          <a:prstGeom prst="rect">
            <a:avLst/>
          </a:prstGeom>
        </p:spPr>
      </p:pic>
      <p:pic>
        <p:nvPicPr>
          <p:cNvPr id="12" name="Gráfico 11" descr="Funcionária de escritório com preenchimento sólido">
            <a:extLst>
              <a:ext uri="{FF2B5EF4-FFF2-40B4-BE49-F238E27FC236}">
                <a16:creationId xmlns:a16="http://schemas.microsoft.com/office/drawing/2014/main" id="{A1CA0704-36B7-4570-91B1-2E617EE37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7422" y="2645947"/>
            <a:ext cx="914400" cy="914400"/>
          </a:xfrm>
          <a:prstGeom prst="rect">
            <a:avLst/>
          </a:prstGeom>
        </p:spPr>
      </p:pic>
      <p:pic>
        <p:nvPicPr>
          <p:cNvPr id="14" name="Gráfico 13" descr="Funcionária de escritório estrutura de tópicos">
            <a:extLst>
              <a:ext uri="{FF2B5EF4-FFF2-40B4-BE49-F238E27FC236}">
                <a16:creationId xmlns:a16="http://schemas.microsoft.com/office/drawing/2014/main" id="{9E238CEB-E374-4EC8-A2EA-DDF1FF80B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4246" y="3862637"/>
            <a:ext cx="914400" cy="914400"/>
          </a:xfrm>
          <a:prstGeom prst="rect">
            <a:avLst/>
          </a:prstGeom>
        </p:spPr>
      </p:pic>
      <p:pic>
        <p:nvPicPr>
          <p:cNvPr id="16" name="Gráfico 15" descr="Funcionário de escritório com preenchimento sólido">
            <a:extLst>
              <a:ext uri="{FF2B5EF4-FFF2-40B4-BE49-F238E27FC236}">
                <a16:creationId xmlns:a16="http://schemas.microsoft.com/office/drawing/2014/main" id="{19A703E7-186B-46B8-B923-D71322163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858" y="2661493"/>
            <a:ext cx="914400" cy="914400"/>
          </a:xfrm>
          <a:prstGeom prst="rect">
            <a:avLst/>
          </a:prstGeom>
        </p:spPr>
      </p:pic>
      <p:pic>
        <p:nvPicPr>
          <p:cNvPr id="18" name="Gráfico 17" descr="Funcionário de escritório estrutura de tópicos">
            <a:extLst>
              <a:ext uri="{FF2B5EF4-FFF2-40B4-BE49-F238E27FC236}">
                <a16:creationId xmlns:a16="http://schemas.microsoft.com/office/drawing/2014/main" id="{81C544DF-BA11-4E8D-B563-48724A629A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6514" y="3519401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4E3845-1847-43CA-A4C0-754FB88C2357}"/>
              </a:ext>
            </a:extLst>
          </p:cNvPr>
          <p:cNvSpPr txBox="1"/>
          <p:nvPr/>
        </p:nvSpPr>
        <p:spPr>
          <a:xfrm>
            <a:off x="596347" y="2538981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highlight>
                  <a:srgbClr val="FFFF00"/>
                </a:highlight>
              </a:rPr>
              <a:t>População</a:t>
            </a:r>
          </a:p>
        </p:txBody>
      </p:sp>
      <p:pic>
        <p:nvPicPr>
          <p:cNvPr id="20" name="Gráfico 19" descr="Funcionário de escritório estrutura de tópicos">
            <a:extLst>
              <a:ext uri="{FF2B5EF4-FFF2-40B4-BE49-F238E27FC236}">
                <a16:creationId xmlns:a16="http://schemas.microsoft.com/office/drawing/2014/main" id="{4B2F7FFA-FD64-4C21-B55C-66641BB18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7998" y="4227875"/>
            <a:ext cx="914400" cy="914400"/>
          </a:xfrm>
          <a:prstGeom prst="rect">
            <a:avLst/>
          </a:prstGeom>
        </p:spPr>
      </p:pic>
      <p:pic>
        <p:nvPicPr>
          <p:cNvPr id="21" name="Gráfico 20" descr="Funcionária de escritório com preenchimento sólido">
            <a:extLst>
              <a:ext uri="{FF2B5EF4-FFF2-40B4-BE49-F238E27FC236}">
                <a16:creationId xmlns:a16="http://schemas.microsoft.com/office/drawing/2014/main" id="{D639E0AC-A3DB-4F51-A58E-91DF2AB2B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427" y="2953867"/>
            <a:ext cx="914400" cy="914400"/>
          </a:xfrm>
          <a:prstGeom prst="rect">
            <a:avLst/>
          </a:prstGeom>
        </p:spPr>
      </p:pic>
      <p:pic>
        <p:nvPicPr>
          <p:cNvPr id="22" name="Gráfico 21" descr="Funcionária de escritório estrutura de tópicos">
            <a:extLst>
              <a:ext uri="{FF2B5EF4-FFF2-40B4-BE49-F238E27FC236}">
                <a16:creationId xmlns:a16="http://schemas.microsoft.com/office/drawing/2014/main" id="{D0D2D195-2795-4F71-BA03-A62BC3BC5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5104" y="4536505"/>
            <a:ext cx="914400" cy="914400"/>
          </a:xfrm>
          <a:prstGeom prst="rect">
            <a:avLst/>
          </a:prstGeom>
        </p:spPr>
      </p:pic>
      <p:pic>
        <p:nvPicPr>
          <p:cNvPr id="25" name="Gráfico 24" descr="Funcionária de escritório com preenchimento sólido">
            <a:extLst>
              <a:ext uri="{FF2B5EF4-FFF2-40B4-BE49-F238E27FC236}">
                <a16:creationId xmlns:a16="http://schemas.microsoft.com/office/drawing/2014/main" id="{A8C64B27-0AFE-449F-ADE9-3D5F357A1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7055" y="3062201"/>
            <a:ext cx="813446" cy="800436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629CE0E-EF6A-4D84-9373-B80DEE33BB34}"/>
              </a:ext>
            </a:extLst>
          </p:cNvPr>
          <p:cNvSpPr/>
          <p:nvPr/>
        </p:nvSpPr>
        <p:spPr>
          <a:xfrm>
            <a:off x="4180566" y="36341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A0D447D2-0D28-4932-B5F2-0868D00F6E37}"/>
              </a:ext>
            </a:extLst>
          </p:cNvPr>
          <p:cNvSpPr/>
          <p:nvPr/>
        </p:nvSpPr>
        <p:spPr>
          <a:xfrm>
            <a:off x="8923601" y="35603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01C4E7FD-3E75-4F84-B4FB-CD2414CF1E60}"/>
              </a:ext>
            </a:extLst>
          </p:cNvPr>
          <p:cNvSpPr/>
          <p:nvPr/>
        </p:nvSpPr>
        <p:spPr>
          <a:xfrm>
            <a:off x="10265705" y="4392299"/>
            <a:ext cx="476147" cy="58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83E6D0-00E9-46FF-87D6-924FFF893DE9}"/>
              </a:ext>
            </a:extLst>
          </p:cNvPr>
          <p:cNvSpPr txBox="1"/>
          <p:nvPr/>
        </p:nvSpPr>
        <p:spPr>
          <a:xfrm>
            <a:off x="9799675" y="3760096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Elemento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51E3B4-B423-4E95-927D-F07D0AFF6EC4}"/>
              </a:ext>
            </a:extLst>
          </p:cNvPr>
          <p:cNvSpPr txBox="1"/>
          <p:nvPr/>
        </p:nvSpPr>
        <p:spPr>
          <a:xfrm>
            <a:off x="9699671" y="4993705"/>
            <a:ext cx="1637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13779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905DF1-9FE6-40DE-9046-89130AA8DF6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70608" y="1067007"/>
            <a:ext cx="8229600" cy="792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3600" dirty="0">
                <a:solidFill>
                  <a:srgbClr val="002060"/>
                </a:solidFill>
              </a:rPr>
              <a:t>O caso de 2 variáveis qualitativas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F0C0DF-0B8D-4768-ACB3-426D48AE77CA}"/>
              </a:ext>
            </a:extLst>
          </p:cNvPr>
          <p:cNvSpPr txBox="1">
            <a:spLocks noChangeArrowheads="1"/>
          </p:cNvSpPr>
          <p:nvPr/>
        </p:nvSpPr>
        <p:spPr>
          <a:xfrm>
            <a:off x="1756016" y="2047668"/>
            <a:ext cx="9258783" cy="3743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3200" dirty="0">
                <a:solidFill>
                  <a:srgbClr val="002060"/>
                </a:solidFill>
              </a:rPr>
              <a:t>Estudar o relacionamento entre as variáveis.</a:t>
            </a:r>
          </a:p>
          <a:p>
            <a:r>
              <a:rPr lang="pt-BR" altLang="pt-BR" sz="3200" dirty="0">
                <a:solidFill>
                  <a:srgbClr val="002060"/>
                </a:solidFill>
              </a:rPr>
              <a:t>Através da tabulação cruzada  ou </a:t>
            </a:r>
            <a:r>
              <a:rPr lang="pt-BR" altLang="pt-BR" sz="3200" b="1" dirty="0">
                <a:solidFill>
                  <a:srgbClr val="002060"/>
                </a:solidFill>
              </a:rPr>
              <a:t>tabela de contingências</a:t>
            </a:r>
            <a:r>
              <a:rPr lang="pt-BR" altLang="pt-BR" sz="3200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pt-BR" altLang="pt-BR" sz="3200" dirty="0">
                <a:solidFill>
                  <a:schemeClr val="tx1"/>
                </a:solidFill>
              </a:rPr>
              <a:t>Consiste em fazer o cruzamento entre as variáveis, registrando as ocorrências que atendem aos valores de ambas.</a:t>
            </a:r>
          </a:p>
        </p:txBody>
      </p:sp>
    </p:spTree>
    <p:extLst>
      <p:ext uri="{BB962C8B-B14F-4D97-AF65-F5344CB8AC3E}">
        <p14:creationId xmlns:p14="http://schemas.microsoft.com/office/powerpoint/2010/main" val="2554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1599115-16A6-4B1F-861D-6548D1B8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99943"/>
              </p:ext>
            </p:extLst>
          </p:nvPr>
        </p:nvGraphicFramePr>
        <p:xfrm>
          <a:off x="1043476" y="3204265"/>
          <a:ext cx="945224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449">
                  <a:extLst>
                    <a:ext uri="{9D8B030D-6E8A-4147-A177-3AD203B41FA5}">
                      <a16:colId xmlns:a16="http://schemas.microsoft.com/office/drawing/2014/main" val="1731785347"/>
                    </a:ext>
                  </a:extLst>
                </a:gridCol>
                <a:gridCol w="1890449">
                  <a:extLst>
                    <a:ext uri="{9D8B030D-6E8A-4147-A177-3AD203B41FA5}">
                      <a16:colId xmlns:a16="http://schemas.microsoft.com/office/drawing/2014/main" val="3842507502"/>
                    </a:ext>
                  </a:extLst>
                </a:gridCol>
                <a:gridCol w="2000496">
                  <a:extLst>
                    <a:ext uri="{9D8B030D-6E8A-4147-A177-3AD203B41FA5}">
                      <a16:colId xmlns:a16="http://schemas.microsoft.com/office/drawing/2014/main" val="824236935"/>
                    </a:ext>
                  </a:extLst>
                </a:gridCol>
                <a:gridCol w="1780402">
                  <a:extLst>
                    <a:ext uri="{9D8B030D-6E8A-4147-A177-3AD203B41FA5}">
                      <a16:colId xmlns:a16="http://schemas.microsoft.com/office/drawing/2014/main" val="1535148411"/>
                    </a:ext>
                  </a:extLst>
                </a:gridCol>
                <a:gridCol w="1890449">
                  <a:extLst>
                    <a:ext uri="{9D8B030D-6E8A-4147-A177-3AD203B41FA5}">
                      <a16:colId xmlns:a16="http://schemas.microsoft.com/office/drawing/2014/main" val="1429759467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Sobrepeso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Obeso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82568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(61,5%)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 (38,5%)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 (100 %)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2490404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 (40,0%)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 (22,9%)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(37,1%)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 (100%)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6738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96663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8568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1E224854-3574-4F44-B445-B0B1D3AD02EA}"/>
              </a:ext>
            </a:extLst>
          </p:cNvPr>
          <p:cNvSpPr txBox="1">
            <a:spLocks/>
          </p:cNvSpPr>
          <p:nvPr/>
        </p:nvSpPr>
        <p:spPr>
          <a:xfrm>
            <a:off x="1648968" y="1031255"/>
            <a:ext cx="10543032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Exemplo: relação sexo e estado nutricional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0C7228-1336-4AB0-B0F9-BEA93FA82F23}"/>
              </a:ext>
            </a:extLst>
          </p:cNvPr>
          <p:cNvSpPr txBox="1"/>
          <p:nvPr/>
        </p:nvSpPr>
        <p:spPr>
          <a:xfrm>
            <a:off x="1043476" y="4465983"/>
            <a:ext cx="7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Resultado igual a  zero, não resultante de arredondamento.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259E1-2A93-4904-93E5-9337C66EACF5}"/>
              </a:ext>
            </a:extLst>
          </p:cNvPr>
          <p:cNvSpPr txBox="1"/>
          <p:nvPr/>
        </p:nvSpPr>
        <p:spPr>
          <a:xfrm>
            <a:off x="829752" y="2834933"/>
            <a:ext cx="98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2: Relação entre sexo e estado nutricional e indivíduos com malária </a:t>
            </a:r>
            <a:r>
              <a:rPr lang="pt-BR" i="1" dirty="0" err="1"/>
              <a:t>vivax</a:t>
            </a:r>
            <a:r>
              <a:rPr lang="pt-BR" dirty="0"/>
              <a:t>, Itaituba, 2016</a:t>
            </a:r>
          </a:p>
        </p:txBody>
      </p:sp>
    </p:spTree>
    <p:extLst>
      <p:ext uri="{BB962C8B-B14F-4D97-AF65-F5344CB8AC3E}">
        <p14:creationId xmlns:p14="http://schemas.microsoft.com/office/powerpoint/2010/main" val="179769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1599115-16A6-4B1F-861D-6548D1B8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16244"/>
              </p:ext>
            </p:extLst>
          </p:nvPr>
        </p:nvGraphicFramePr>
        <p:xfrm>
          <a:off x="1043476" y="3204265"/>
          <a:ext cx="945224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449">
                  <a:extLst>
                    <a:ext uri="{9D8B030D-6E8A-4147-A177-3AD203B41FA5}">
                      <a16:colId xmlns:a16="http://schemas.microsoft.com/office/drawing/2014/main" val="1731785347"/>
                    </a:ext>
                  </a:extLst>
                </a:gridCol>
                <a:gridCol w="1890449">
                  <a:extLst>
                    <a:ext uri="{9D8B030D-6E8A-4147-A177-3AD203B41FA5}">
                      <a16:colId xmlns:a16="http://schemas.microsoft.com/office/drawing/2014/main" val="3842507502"/>
                    </a:ext>
                  </a:extLst>
                </a:gridCol>
                <a:gridCol w="2000496">
                  <a:extLst>
                    <a:ext uri="{9D8B030D-6E8A-4147-A177-3AD203B41FA5}">
                      <a16:colId xmlns:a16="http://schemas.microsoft.com/office/drawing/2014/main" val="824236935"/>
                    </a:ext>
                  </a:extLst>
                </a:gridCol>
                <a:gridCol w="1780402">
                  <a:extLst>
                    <a:ext uri="{9D8B030D-6E8A-4147-A177-3AD203B41FA5}">
                      <a16:colId xmlns:a16="http://schemas.microsoft.com/office/drawing/2014/main" val="1535148411"/>
                    </a:ext>
                  </a:extLst>
                </a:gridCol>
                <a:gridCol w="1890449">
                  <a:extLst>
                    <a:ext uri="{9D8B030D-6E8A-4147-A177-3AD203B41FA5}">
                      <a16:colId xmlns:a16="http://schemas.microsoft.com/office/drawing/2014/main" val="1429759467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Nunca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de 1x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82568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(30,8%)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(69,2%)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 (100 %)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2490404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74,3 (40,0%)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7(20,0%)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(5,7%)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 (100%)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6738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096663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8568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1E224854-3574-4F44-B445-B0B1D3AD02EA}"/>
              </a:ext>
            </a:extLst>
          </p:cNvPr>
          <p:cNvSpPr txBox="1">
            <a:spLocks/>
          </p:cNvSpPr>
          <p:nvPr/>
        </p:nvSpPr>
        <p:spPr>
          <a:xfrm>
            <a:off x="1648968" y="1031255"/>
            <a:ext cx="10543032" cy="1325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Exemplo: relação sexo e passado de malária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0C7228-1336-4AB0-B0F9-BEA93FA82F23}"/>
              </a:ext>
            </a:extLst>
          </p:cNvPr>
          <p:cNvSpPr txBox="1"/>
          <p:nvPr/>
        </p:nvSpPr>
        <p:spPr>
          <a:xfrm>
            <a:off x="1043476" y="4465983"/>
            <a:ext cx="7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Resultado igual a  zero, não resultante de arredondamento.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259E1-2A93-4904-93E5-9337C66EACF5}"/>
              </a:ext>
            </a:extLst>
          </p:cNvPr>
          <p:cNvSpPr txBox="1"/>
          <p:nvPr/>
        </p:nvSpPr>
        <p:spPr>
          <a:xfrm>
            <a:off x="829752" y="2834933"/>
            <a:ext cx="1009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2: Relação entre sexo e passado de malária em indivíduos com malária </a:t>
            </a:r>
            <a:r>
              <a:rPr lang="pt-BR" dirty="0" err="1"/>
              <a:t>vivax</a:t>
            </a:r>
            <a:r>
              <a:rPr lang="pt-BR" dirty="0"/>
              <a:t>, Pará, 2016</a:t>
            </a:r>
          </a:p>
        </p:txBody>
      </p:sp>
    </p:spTree>
    <p:extLst>
      <p:ext uri="{BB962C8B-B14F-4D97-AF65-F5344CB8AC3E}">
        <p14:creationId xmlns:p14="http://schemas.microsoft.com/office/powerpoint/2010/main" val="373155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1FA52DB-7017-4790-B168-E8BE3EEA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748" y="8289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solidFill>
                  <a:srgbClr val="002060"/>
                </a:solidFill>
              </a:rPr>
              <a:t>Relação entre uma variável qualitativa e uma quantitativa</a:t>
            </a:r>
            <a:br>
              <a:rPr lang="pt-BR" sz="4400" dirty="0">
                <a:solidFill>
                  <a:srgbClr val="002060"/>
                </a:solidFill>
              </a:rPr>
            </a:br>
            <a:r>
              <a:rPr lang="pt-BR" sz="4400" dirty="0">
                <a:solidFill>
                  <a:srgbClr val="002060"/>
                </a:solidFill>
              </a:rPr>
              <a:t>Sexo e Idade</a:t>
            </a: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776179-0515-402A-BDF4-CD181968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7707" y="2262062"/>
            <a:ext cx="6569612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A135-2FAA-4D52-920D-D9C14CD0D850}"/>
              </a:ext>
            </a:extLst>
          </p:cNvPr>
          <p:cNvSpPr txBox="1">
            <a:spLocks/>
          </p:cNvSpPr>
          <p:nvPr/>
        </p:nvSpPr>
        <p:spPr>
          <a:xfrm>
            <a:off x="606154" y="169680"/>
            <a:ext cx="1054303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Tabela de frequência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1AF196-E20D-429E-8513-112C70443431}"/>
              </a:ext>
            </a:extLst>
          </p:cNvPr>
          <p:cNvSpPr txBox="1"/>
          <p:nvPr/>
        </p:nvSpPr>
        <p:spPr>
          <a:xfrm>
            <a:off x="439769" y="2291811"/>
            <a:ext cx="6305588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/>
              <a:t>Tabela 1: Idade de pacientes com malária por </a:t>
            </a:r>
            <a:r>
              <a:rPr lang="pt-BR" i="1" dirty="0"/>
              <a:t>P. </a:t>
            </a:r>
            <a:r>
              <a:rPr lang="pt-BR" i="1" dirty="0" err="1"/>
              <a:t>vivax</a:t>
            </a:r>
            <a:r>
              <a:rPr lang="pt-BR" dirty="0"/>
              <a:t>,</a:t>
            </a:r>
          </a:p>
          <a:p>
            <a:r>
              <a:rPr lang="pt-BR" dirty="0"/>
              <a:t> Belém- PA, 2015</a:t>
            </a:r>
          </a:p>
          <a:p>
            <a:endParaRPr lang="pt-BR" dirty="0"/>
          </a:p>
          <a:p>
            <a:r>
              <a:rPr lang="pt-BR" dirty="0"/>
              <a:t>Classes                               Xi                 </a:t>
            </a:r>
            <a:r>
              <a:rPr lang="pt-BR" dirty="0" err="1"/>
              <a:t>Fi</a:t>
            </a:r>
            <a:r>
              <a:rPr lang="pt-BR" dirty="0"/>
              <a:t>        Percentual</a:t>
            </a:r>
          </a:p>
          <a:p>
            <a:pPr algn="just"/>
            <a:r>
              <a:rPr lang="pt-BR" dirty="0"/>
              <a:t>18 |— 25                            21.3              9          18.75 %</a:t>
            </a:r>
          </a:p>
          <a:p>
            <a:pPr algn="just"/>
            <a:r>
              <a:rPr lang="pt-BR" dirty="0"/>
              <a:t>25 |— 31                            27.8              7          14.58 %</a:t>
            </a:r>
          </a:p>
          <a:p>
            <a:pPr algn="just"/>
            <a:r>
              <a:rPr lang="pt-BR" dirty="0"/>
              <a:t>31 |— 38                            34.3             13          27.08 %</a:t>
            </a:r>
          </a:p>
          <a:p>
            <a:pPr algn="just"/>
            <a:r>
              <a:rPr lang="pt-BR" dirty="0"/>
              <a:t>38 |— 44                            40.8              4           8.33 %</a:t>
            </a:r>
          </a:p>
          <a:p>
            <a:pPr algn="just"/>
            <a:r>
              <a:rPr lang="pt-BR" dirty="0"/>
              <a:t>44 |— 51                            47.3             12          25.00 %</a:t>
            </a:r>
          </a:p>
          <a:p>
            <a:pPr algn="just"/>
            <a:r>
              <a:rPr lang="pt-BR" dirty="0"/>
              <a:t>51 |— 57                            53.8              3           6.25 %</a:t>
            </a:r>
          </a:p>
          <a:p>
            <a:pPr algn="just"/>
            <a:r>
              <a:rPr lang="pt-BR" dirty="0"/>
              <a:t> TOTAL                                                   48            100 %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A60F04-6E2B-4756-A735-FA6217E6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383" y="1733036"/>
            <a:ext cx="4847848" cy="40671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B8EDBD-B218-46AF-919C-B153A62E2F3F}"/>
              </a:ext>
            </a:extLst>
          </p:cNvPr>
          <p:cNvSpPr txBox="1"/>
          <p:nvPr/>
        </p:nvSpPr>
        <p:spPr>
          <a:xfrm>
            <a:off x="8271802" y="106914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Histograma</a:t>
            </a:r>
          </a:p>
        </p:txBody>
      </p:sp>
    </p:spTree>
    <p:extLst>
      <p:ext uri="{BB962C8B-B14F-4D97-AF65-F5344CB8AC3E}">
        <p14:creationId xmlns:p14="http://schemas.microsoft.com/office/powerpoint/2010/main" val="12398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4D5ABC1-B767-41F0-A3C2-791021441C20}"/>
              </a:ext>
            </a:extLst>
          </p:cNvPr>
          <p:cNvSpPr/>
          <p:nvPr/>
        </p:nvSpPr>
        <p:spPr>
          <a:xfrm>
            <a:off x="1364703" y="1175048"/>
            <a:ext cx="6480720" cy="646331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Tipos de Variáveis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CBE45F7-B552-4846-98D1-5227107B2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01813"/>
              </p:ext>
            </p:extLst>
          </p:nvPr>
        </p:nvGraphicFramePr>
        <p:xfrm>
          <a:off x="861527" y="195963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E091D8-09DF-44AA-89FE-D2A54109CFD8}"/>
              </a:ext>
            </a:extLst>
          </p:cNvPr>
          <p:cNvSpPr txBox="1"/>
          <p:nvPr/>
        </p:nvSpPr>
        <p:spPr>
          <a:xfrm>
            <a:off x="8473800" y="2505670"/>
            <a:ext cx="26356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Variável Independente </a:t>
            </a:r>
          </a:p>
          <a:p>
            <a:r>
              <a:rPr lang="pt-BR" dirty="0"/>
              <a:t>ou Preditora</a:t>
            </a:r>
          </a:p>
          <a:p>
            <a:r>
              <a:rPr lang="pt-BR" dirty="0"/>
              <a:t>Variável de grupamento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CF59D7-4CAC-427E-87FB-108AB0F41141}"/>
              </a:ext>
            </a:extLst>
          </p:cNvPr>
          <p:cNvSpPr txBox="1"/>
          <p:nvPr/>
        </p:nvSpPr>
        <p:spPr>
          <a:xfrm>
            <a:off x="8473800" y="4601462"/>
            <a:ext cx="32640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Variável  Dependente </a:t>
            </a:r>
          </a:p>
          <a:p>
            <a:r>
              <a:rPr lang="pt-BR" dirty="0"/>
              <a:t>ou de Desfecho</a:t>
            </a:r>
          </a:p>
          <a:p>
            <a:r>
              <a:rPr lang="pt-BR" dirty="0"/>
              <a:t>Variável  que se deseja medir</a:t>
            </a:r>
          </a:p>
        </p:txBody>
      </p:sp>
      <p:sp>
        <p:nvSpPr>
          <p:cNvPr id="6" name="Texto Explicativo: Seta para a Esquerda 5">
            <a:extLst>
              <a:ext uri="{FF2B5EF4-FFF2-40B4-BE49-F238E27FC236}">
                <a16:creationId xmlns:a16="http://schemas.microsoft.com/office/drawing/2014/main" id="{4DE2CC93-DFBE-4AE1-B004-3F4C0484945C}"/>
              </a:ext>
            </a:extLst>
          </p:cNvPr>
          <p:cNvSpPr/>
          <p:nvPr/>
        </p:nvSpPr>
        <p:spPr>
          <a:xfrm>
            <a:off x="7182678" y="1959631"/>
            <a:ext cx="1166192" cy="40640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78981B74-FA06-45FA-B265-234511AE9A29}"/>
              </a:ext>
            </a:extLst>
          </p:cNvPr>
          <p:cNvSpPr/>
          <p:nvPr/>
        </p:nvSpPr>
        <p:spPr>
          <a:xfrm>
            <a:off x="9592846" y="3529966"/>
            <a:ext cx="397565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5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0031-0E5C-4BE3-BB63-86F32D96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076D61-379E-4924-A067-00037632753E}"/>
              </a:ext>
            </a:extLst>
          </p:cNvPr>
          <p:cNvSpPr txBox="1"/>
          <p:nvPr/>
        </p:nvSpPr>
        <p:spPr>
          <a:xfrm>
            <a:off x="1604992" y="2039006"/>
            <a:ext cx="99755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altLang="pt-BR" sz="2800" b="1" dirty="0">
                <a:solidFill>
                  <a:srgbClr val="002060"/>
                </a:solidFill>
                <a:latin typeface="+mj-lt"/>
              </a:rPr>
              <a:t>Qualitativas:</a:t>
            </a:r>
          </a:p>
          <a:p>
            <a:pPr lvl="1" algn="just"/>
            <a:r>
              <a:rPr lang="pt-BR" altLang="pt-BR" sz="2800" b="1" dirty="0">
                <a:latin typeface="+mj-lt"/>
              </a:rPr>
              <a:t>Nominal : categoriza, identifica(</a:t>
            </a:r>
            <a:r>
              <a:rPr lang="pt-BR" altLang="pt-BR" sz="2800" b="1" dirty="0" err="1">
                <a:latin typeface="+mj-lt"/>
              </a:rPr>
              <a:t>ex</a:t>
            </a:r>
            <a:r>
              <a:rPr lang="pt-BR" altLang="pt-BR" sz="2800" b="1" dirty="0">
                <a:latin typeface="+mj-lt"/>
              </a:rPr>
              <a:t>: gênero)</a:t>
            </a:r>
          </a:p>
          <a:p>
            <a:pPr lvl="1" algn="just"/>
            <a:r>
              <a:rPr lang="pt-BR" altLang="pt-BR" sz="2800" b="1" dirty="0">
                <a:latin typeface="+mj-lt"/>
              </a:rPr>
              <a:t>Ordinal: ordena (</a:t>
            </a:r>
            <a:r>
              <a:rPr lang="pt-BR" altLang="pt-BR" sz="2800" b="1" dirty="0" err="1">
                <a:latin typeface="+mj-lt"/>
              </a:rPr>
              <a:t>ex</a:t>
            </a:r>
            <a:r>
              <a:rPr lang="pt-BR" altLang="pt-BR" sz="2800" b="1" dirty="0">
                <a:latin typeface="+mj-lt"/>
              </a:rPr>
              <a:t>: série escolar)</a:t>
            </a:r>
          </a:p>
          <a:p>
            <a:pPr lvl="1" algn="just"/>
            <a:endParaRPr lang="pt-BR" altLang="pt-BR" sz="2800" b="1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altLang="pt-BR" sz="2800" b="1" dirty="0">
                <a:solidFill>
                  <a:srgbClr val="002060"/>
                </a:solidFill>
                <a:latin typeface="+mj-lt"/>
              </a:rPr>
              <a:t>Quantitativas:</a:t>
            </a:r>
          </a:p>
          <a:p>
            <a:pPr lvl="1" algn="just"/>
            <a:r>
              <a:rPr lang="pt-BR" altLang="pt-BR" sz="2800" b="1" dirty="0">
                <a:latin typeface="+mj-lt"/>
              </a:rPr>
              <a:t>Quantitativa discreta: ex. número de filhos</a:t>
            </a:r>
          </a:p>
          <a:p>
            <a:pPr lvl="1" algn="just"/>
            <a:r>
              <a:rPr lang="pt-BR" altLang="pt-BR" sz="2800" b="1" dirty="0">
                <a:latin typeface="+mj-lt"/>
              </a:rPr>
              <a:t>Quantitativa contínua: </a:t>
            </a:r>
            <a:r>
              <a:rPr lang="pt-BR" altLang="pt-BR" sz="2800" b="1" dirty="0" err="1">
                <a:latin typeface="+mj-lt"/>
              </a:rPr>
              <a:t>ex</a:t>
            </a:r>
            <a:r>
              <a:rPr lang="pt-BR" altLang="pt-BR" sz="2800" b="1" dirty="0">
                <a:latin typeface="+mj-lt"/>
              </a:rPr>
              <a:t>: altura, peso</a:t>
            </a:r>
          </a:p>
          <a:p>
            <a:pPr lvl="1" algn="just"/>
            <a:endParaRPr lang="pt-BR" alt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553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36E40E-24CA-4B7C-910A-3C5848B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73" y="312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Variável Independente e Variável Dependente 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472CB5E-D661-480F-9D28-F82FD848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103" y="1812372"/>
            <a:ext cx="9422297" cy="43513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Independente (X) ou Preditora ou Explicativa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Que causa efeito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Dependente (Y) ou de Desfecho ou Resposta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Sofre o efeito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F373-C9AD-4EFB-9359-AD36A5E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683178"/>
            <a:ext cx="11119746" cy="132556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Amostras Independentes ou Relacionadas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F65317-19E4-4FF7-9758-9C2D63D437FE}"/>
              </a:ext>
            </a:extLst>
          </p:cNvPr>
          <p:cNvSpPr txBox="1"/>
          <p:nvPr/>
        </p:nvSpPr>
        <p:spPr>
          <a:xfrm>
            <a:off x="838199" y="2800315"/>
            <a:ext cx="96000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altLang="pt-BR" sz="2800" b="1" dirty="0">
                <a:solidFill>
                  <a:srgbClr val="002060"/>
                </a:solidFill>
                <a:latin typeface="+mj-lt"/>
              </a:rPr>
              <a:t>Amostras independentes ou relacionadas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rgbClr val="C00000"/>
                </a:solidFill>
                <a:latin typeface="+mj-lt"/>
              </a:rPr>
              <a:t>Independentes: provenientes de populações diferentes</a:t>
            </a:r>
          </a:p>
          <a:p>
            <a:endParaRPr lang="pt-BR" altLang="pt-BR" sz="2800" b="1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rgbClr val="C00000"/>
                </a:solidFill>
                <a:latin typeface="+mj-lt"/>
              </a:rPr>
              <a:t>Relacionadas: provenientes da mesma população, o indivíduo é controle dele mesmo.</a:t>
            </a:r>
          </a:p>
        </p:txBody>
      </p:sp>
    </p:spTree>
    <p:extLst>
      <p:ext uri="{BB962C8B-B14F-4D97-AF65-F5344CB8AC3E}">
        <p14:creationId xmlns:p14="http://schemas.microsoft.com/office/powerpoint/2010/main" val="2123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B2A910-8153-4500-AEEE-E6685F55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08" y="183778"/>
            <a:ext cx="10515600" cy="58362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Erro Amostral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B1A0512-E4BE-4B5A-B0A4-C1FF48C1A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797919"/>
              </p:ext>
            </p:extLst>
          </p:nvPr>
        </p:nvGraphicFramePr>
        <p:xfrm>
          <a:off x="2177306" y="974918"/>
          <a:ext cx="8128000" cy="10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inal de Subtração 5">
            <a:extLst>
              <a:ext uri="{FF2B5EF4-FFF2-40B4-BE49-F238E27FC236}">
                <a16:creationId xmlns:a16="http://schemas.microsoft.com/office/drawing/2014/main" id="{D645844D-E771-4B4A-866F-504C85340AB9}"/>
              </a:ext>
            </a:extLst>
          </p:cNvPr>
          <p:cNvSpPr/>
          <p:nvPr/>
        </p:nvSpPr>
        <p:spPr>
          <a:xfrm>
            <a:off x="6387547" y="2372139"/>
            <a:ext cx="914400" cy="108776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AC962-972A-480D-86ED-32813D09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82" y="2161337"/>
            <a:ext cx="3805961" cy="2438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2400" b="1">
              <a:solidFill>
                <a:srgbClr val="00FF99"/>
              </a:solidFill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E373F-3924-4D8D-922F-AB7F7D9D1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082" y="2161337"/>
            <a:ext cx="4038600" cy="2438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2400" b="1">
              <a:solidFill>
                <a:srgbClr val="DDDDDD"/>
              </a:solidFill>
              <a:latin typeface="Times New Roman" pitchFamily="18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599F2D7-5531-45E7-984D-4556C688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082" y="2405813"/>
            <a:ext cx="31242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pt-BR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Erros aleatórios (ACASO) 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EEDDE7D-0EEC-4C82-B6DD-3C08C172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482" y="2405812"/>
            <a:ext cx="36576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Erros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pt-BR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sistemáticos (VIÉS)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86E418FC-61A8-4DD2-B95D-EE051D44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06" y="3422457"/>
            <a:ext cx="396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err="1">
                <a:solidFill>
                  <a:schemeClr val="bg1"/>
                </a:solidFill>
                <a:latin typeface="Times New Roman" pitchFamily="18" charset="0"/>
              </a:rPr>
              <a:t>Afeta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 a </a:t>
            </a:r>
            <a:r>
              <a:rPr lang="en-US" sz="3200" b="1" u="sng" dirty="0" err="1">
                <a:solidFill>
                  <a:schemeClr val="bg1"/>
                </a:solidFill>
                <a:latin typeface="Times New Roman" pitchFamily="18" charset="0"/>
              </a:rPr>
              <a:t>validade</a:t>
            </a:r>
            <a:r>
              <a:rPr lang="en-US" sz="3200" b="1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do </a:t>
            </a:r>
            <a:r>
              <a:rPr lang="en-US" sz="3200" b="1" dirty="0" err="1">
                <a:solidFill>
                  <a:schemeClr val="bg1"/>
                </a:solidFill>
                <a:latin typeface="Times New Roman" pitchFamily="18" charset="0"/>
              </a:rPr>
              <a:t>estudo</a:t>
            </a:r>
            <a:endParaRPr lang="pt-BR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6841C92D-5F26-478F-AA9E-08268B9F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78" y="5104562"/>
            <a:ext cx="4202004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erros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devido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variação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amostral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inerente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ao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processo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amostral</a:t>
            </a:r>
            <a:endParaRPr lang="pt-BR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9D23BD8-4FFA-47B8-BB93-C801CEE5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482" y="5028362"/>
            <a:ext cx="4355588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erros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na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forma de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selecionar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amostra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coletar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o dado e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analisar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as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variáveis</a:t>
            </a:r>
            <a:endParaRPr lang="pt-BR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Arc 18">
            <a:extLst>
              <a:ext uri="{FF2B5EF4-FFF2-40B4-BE49-F238E27FC236}">
                <a16:creationId xmlns:a16="http://schemas.microsoft.com/office/drawing/2014/main" id="{939B926D-68F8-47E6-899A-204040380C03}"/>
              </a:ext>
            </a:extLst>
          </p:cNvPr>
          <p:cNvSpPr>
            <a:spLocks/>
          </p:cNvSpPr>
          <p:nvPr/>
        </p:nvSpPr>
        <p:spPr bwMode="auto">
          <a:xfrm rot="6313655" flipV="1">
            <a:off x="3147939" y="4252869"/>
            <a:ext cx="354012" cy="949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1753"/>
              <a:gd name="T2" fmla="*/ 19065 w 21600"/>
              <a:gd name="T3" fmla="*/ 31753 h 31753"/>
              <a:gd name="T4" fmla="*/ 0 w 21600"/>
              <a:gd name="T5" fmla="*/ 21600 h 3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7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140"/>
                  <a:pt x="20729" y="28627"/>
                  <a:pt x="19065" y="31753"/>
                </a:cubicBezTo>
              </a:path>
              <a:path w="21600" h="317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140"/>
                  <a:pt x="20729" y="28627"/>
                  <a:pt x="19065" y="31753"/>
                </a:cubicBezTo>
                <a:lnTo>
                  <a:pt x="0" y="21600"/>
                </a:lnTo>
                <a:close/>
              </a:path>
            </a:pathLst>
          </a:custGeom>
          <a:noFill/>
          <a:ln w="1270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eaLnBrk="0" hangingPunct="0">
              <a:defRPr/>
            </a:pPr>
            <a:endParaRPr lang="de-DE" sz="900" b="1">
              <a:latin typeface="Times New Roman" pitchFamily="18" charset="0"/>
            </a:endParaRPr>
          </a:p>
        </p:txBody>
      </p:sp>
      <p:sp>
        <p:nvSpPr>
          <p:cNvPr id="15" name="Arc 19">
            <a:extLst>
              <a:ext uri="{FF2B5EF4-FFF2-40B4-BE49-F238E27FC236}">
                <a16:creationId xmlns:a16="http://schemas.microsoft.com/office/drawing/2014/main" id="{1FFD8BFE-61FC-4D0A-A017-F1E60A523D63}"/>
              </a:ext>
            </a:extLst>
          </p:cNvPr>
          <p:cNvSpPr>
            <a:spLocks/>
          </p:cNvSpPr>
          <p:nvPr/>
        </p:nvSpPr>
        <p:spPr bwMode="auto">
          <a:xfrm rot="6313655" flipV="1">
            <a:off x="7997156" y="4371985"/>
            <a:ext cx="232363" cy="85361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1753"/>
              <a:gd name="T2" fmla="*/ 19065 w 21600"/>
              <a:gd name="T3" fmla="*/ 31753 h 31753"/>
              <a:gd name="T4" fmla="*/ 0 w 21600"/>
              <a:gd name="T5" fmla="*/ 21600 h 3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7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140"/>
                  <a:pt x="20729" y="28627"/>
                  <a:pt x="19065" y="31753"/>
                </a:cubicBezTo>
              </a:path>
              <a:path w="21600" h="317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140"/>
                  <a:pt x="20729" y="28627"/>
                  <a:pt x="19065" y="31753"/>
                </a:cubicBezTo>
                <a:lnTo>
                  <a:pt x="0" y="21600"/>
                </a:lnTo>
                <a:close/>
              </a:path>
            </a:pathLst>
          </a:custGeom>
          <a:noFill/>
          <a:ln w="127000" cap="rnd">
            <a:solidFill>
              <a:schemeClr val="accent1"/>
            </a:solidFill>
            <a:round/>
            <a:headEnd type="none" w="sm" len="sm"/>
            <a:tailEnd type="stealth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eaLnBrk="0" hangingPunct="0">
              <a:defRPr/>
            </a:pPr>
            <a:endParaRPr lang="de-DE" sz="900" b="1">
              <a:latin typeface="Times New Roman" pitchFamily="18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9613813-2426-4363-995B-E35C7919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482" y="3329345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Afeta a </a:t>
            </a:r>
            <a:r>
              <a:rPr lang="pt-BR" sz="32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precisão</a:t>
            </a:r>
            <a:r>
              <a:rPr lang="pt-BR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 estudo</a:t>
            </a:r>
            <a:r>
              <a:rPr lang="pt-BR" sz="3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" name="Sinal de Subtração 16">
            <a:extLst>
              <a:ext uri="{FF2B5EF4-FFF2-40B4-BE49-F238E27FC236}">
                <a16:creationId xmlns:a16="http://schemas.microsoft.com/office/drawing/2014/main" id="{1CB1151E-F53D-4A2E-973F-BCCD07A05A00}"/>
              </a:ext>
            </a:extLst>
          </p:cNvPr>
          <p:cNvSpPr/>
          <p:nvPr/>
        </p:nvSpPr>
        <p:spPr>
          <a:xfrm>
            <a:off x="7394714" y="889590"/>
            <a:ext cx="780638" cy="109220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9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04BE1EF8-CBB9-4E4A-A8BA-88CC69A4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88825"/>
            <a:ext cx="1017767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Como </a:t>
            </a:r>
            <a:r>
              <a:rPr lang="en-US" sz="32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evitar</a:t>
            </a:r>
            <a:r>
              <a:rPr lang="en-US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pt-BR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erro aleatório: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Cálculo amostral 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pt-BR" sz="3200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F45C518-B797-4F1D-AB1E-D9F21AB9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191" y="183117"/>
            <a:ext cx="535305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cs typeface="Times New Roman" pitchFamily="18" charset="0"/>
              </a:rPr>
              <a:t>Precisão</a:t>
            </a:r>
            <a:r>
              <a:rPr 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:</a:t>
            </a:r>
            <a:endParaRPr lang="pt-BR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2A0DED-1C60-4927-B941-A9B4B62623B6}"/>
              </a:ext>
            </a:extLst>
          </p:cNvPr>
          <p:cNvSpPr/>
          <p:nvPr/>
        </p:nvSpPr>
        <p:spPr>
          <a:xfrm>
            <a:off x="773596" y="3429000"/>
            <a:ext cx="8630478" cy="1798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/>
              <a:t>A estatística  pode ser utilizada para estimar até que ponto o acaso (variação aleatória) é responsável pelos resultados de um estudo.</a:t>
            </a:r>
          </a:p>
          <a:p>
            <a:pPr algn="ctr">
              <a:defRPr/>
            </a:pPr>
            <a:r>
              <a:rPr lang="pt-BR" sz="2000" b="1" dirty="0"/>
              <a:t>Entretanto a variação aleatório não pode jamais ser eliminada totalmente , portanto o acaso precisa ser sempre considerado.</a:t>
            </a:r>
          </a:p>
        </p:txBody>
      </p:sp>
    </p:spTree>
    <p:extLst>
      <p:ext uri="{BB962C8B-B14F-4D97-AF65-F5344CB8AC3E}">
        <p14:creationId xmlns:p14="http://schemas.microsoft.com/office/powerpoint/2010/main" val="42106912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1349</Words>
  <Application>Microsoft Office PowerPoint</Application>
  <PresentationFormat>Widescreen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ExploreVTI</vt:lpstr>
      <vt:lpstr>Introdução à Análise do Banco de Dados</vt:lpstr>
      <vt:lpstr>1 Conhecer minhas variáveis</vt:lpstr>
      <vt:lpstr>População / Amostra / Elemento / Variável</vt:lpstr>
      <vt:lpstr>Apresentação do PowerPoint</vt:lpstr>
      <vt:lpstr>Variáveis</vt:lpstr>
      <vt:lpstr>Variável Independente e Variável Dependente </vt:lpstr>
      <vt:lpstr>Amostras Independentes ou Relacionadas</vt:lpstr>
      <vt:lpstr>Erro Amostral</vt:lpstr>
      <vt:lpstr>Apresentação do PowerPoint</vt:lpstr>
      <vt:lpstr>  Estatística Descritiva</vt:lpstr>
      <vt:lpstr>Medidas de tendência central e dispersão</vt:lpstr>
      <vt:lpstr>Apresentação do PowerPoint</vt:lpstr>
      <vt:lpstr>Apresentação do PowerPoint</vt:lpstr>
      <vt:lpstr>Distribuição Não Normal</vt:lpstr>
      <vt:lpstr>Exercício</vt:lpstr>
      <vt:lpstr>Apresentação do PowerPoint</vt:lpstr>
      <vt:lpstr>Pergunta da Pesquisa</vt:lpstr>
      <vt:lpstr>Pergunta da pesquisa</vt:lpstr>
      <vt:lpstr>Apresentação do PowerPoint</vt:lpstr>
      <vt:lpstr>Objetivos</vt:lpstr>
      <vt:lpstr>Primero passo: conhecer minha casuística.</vt:lpstr>
      <vt:lpstr> Análise Descritiva ou Análise exploratória de dados</vt:lpstr>
      <vt:lpstr>Apresentação do PowerPoint</vt:lpstr>
      <vt:lpstr>Estrutura da base de dados</vt:lpstr>
      <vt:lpstr>Apresentação do PowerPoint</vt:lpstr>
      <vt:lpstr>1º  objetivo específico</vt:lpstr>
      <vt:lpstr>1º  objetivo específico</vt:lpstr>
      <vt:lpstr>Apresentação do PowerPoint</vt:lpstr>
      <vt:lpstr>3 objetivo: Quantificar o escore clinico e a parasitemia </vt:lpstr>
      <vt:lpstr>Apresentação do PowerPoint</vt:lpstr>
      <vt:lpstr>Apresentação do PowerPoint</vt:lpstr>
      <vt:lpstr>Apresentação do PowerPoint</vt:lpstr>
      <vt:lpstr>Relação entre uma variável qualitativa e uma quantitativa Sexo e Idade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do Banco de Dados</dc:title>
  <dc:creator>Rosana Libonati</dc:creator>
  <cp:lastModifiedBy>ANTONIO NETO NETO</cp:lastModifiedBy>
  <cp:revision>28</cp:revision>
  <dcterms:created xsi:type="dcterms:W3CDTF">2021-10-23T20:32:28Z</dcterms:created>
  <dcterms:modified xsi:type="dcterms:W3CDTF">2022-05-29T12:11:26Z</dcterms:modified>
</cp:coreProperties>
</file>