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1" r:id="rId4"/>
    <p:sldId id="611" r:id="rId5"/>
    <p:sldId id="272" r:id="rId6"/>
    <p:sldId id="612" r:id="rId7"/>
    <p:sldId id="613" r:id="rId8"/>
    <p:sldId id="273" r:id="rId9"/>
    <p:sldId id="258" r:id="rId10"/>
    <p:sldId id="261" r:id="rId11"/>
    <p:sldId id="262" r:id="rId12"/>
    <p:sldId id="614" r:id="rId13"/>
    <p:sldId id="260" r:id="rId14"/>
    <p:sldId id="263" r:id="rId15"/>
    <p:sldId id="264" r:id="rId16"/>
    <p:sldId id="266" r:id="rId17"/>
    <p:sldId id="61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9A6E-8733-4C64-96B3-6F1775DC6D6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B513-A61A-479A-BB59-2A5AE9521C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0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9A6E-8733-4C64-96B3-6F1775DC6D6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B513-A61A-479A-BB59-2A5AE9521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88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9A6E-8733-4C64-96B3-6F1775DC6D6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B513-A61A-479A-BB59-2A5AE9521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4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9A6E-8733-4C64-96B3-6F1775DC6D6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B513-A61A-479A-BB59-2A5AE9521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46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9A6E-8733-4C64-96B3-6F1775DC6D6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B513-A61A-479A-BB59-2A5AE9521C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9A6E-8733-4C64-96B3-6F1775DC6D6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B513-A61A-479A-BB59-2A5AE9521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21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9A6E-8733-4C64-96B3-6F1775DC6D6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B513-A61A-479A-BB59-2A5AE9521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3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9A6E-8733-4C64-96B3-6F1775DC6D6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B513-A61A-479A-BB59-2A5AE9521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9A6E-8733-4C64-96B3-6F1775DC6D6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B513-A61A-479A-BB59-2A5AE9521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05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CB9A6E-8733-4C64-96B3-6F1775DC6D6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4AB513-A61A-479A-BB59-2A5AE9521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73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9A6E-8733-4C64-96B3-6F1775DC6D6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B513-A61A-479A-BB59-2A5AE9521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37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CB9A6E-8733-4C64-96B3-6F1775DC6D6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4AB513-A61A-479A-BB59-2A5AE9521C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1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Tabela e Tipos de Gráficos</a:t>
            </a:r>
          </a:p>
        </p:txBody>
      </p:sp>
    </p:spTree>
    <p:extLst>
      <p:ext uri="{BB962C8B-B14F-4D97-AF65-F5344CB8AC3E}">
        <p14:creationId xmlns:p14="http://schemas.microsoft.com/office/powerpoint/2010/main" val="39830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 de setor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B83E63-6645-474E-B59B-BF0FE5A8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81" y="2524123"/>
            <a:ext cx="3146034" cy="27512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7962A1-0F3C-454C-B0A5-8085D006C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78" y="1737360"/>
            <a:ext cx="4819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7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164" y="366533"/>
            <a:ext cx="8911687" cy="1280890"/>
          </a:xfrm>
        </p:spPr>
        <p:txBody>
          <a:bodyPr/>
          <a:lstStyle/>
          <a:p>
            <a:r>
              <a:rPr lang="pt-BR" dirty="0"/>
              <a:t>Gráfico de Coluna Simples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B071CA-148A-41FE-B859-8080BFA3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24" y="2355310"/>
            <a:ext cx="3146034" cy="27512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BF907A-CA6F-4C10-AAAF-EE1D66F1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17" y="1859645"/>
            <a:ext cx="4819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8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2EC09-3D93-45B8-A226-DEB77A82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Coluna Justapostas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35FA62-75DA-494C-814D-9B46A98F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42527"/>
            <a:ext cx="5453575" cy="39925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B19CF93-5B62-45BB-A6C6-1D97080F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88" y="2291716"/>
            <a:ext cx="5453575" cy="32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7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2919" y="23774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de Dispersão(IMC e Escore Clínico)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88115" y="5622668"/>
            <a:ext cx="499906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/>
              <a:t>Correlação negativa significativa, p = 0,037, p&lt;0,05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49037" y="5622668"/>
            <a:ext cx="3844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IMC variável independente (eixo de X)</a:t>
            </a:r>
          </a:p>
          <a:p>
            <a:r>
              <a:rPr lang="pt-BR" dirty="0"/>
              <a:t>Escore variável dependente (eixo de y)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C8CDCA-9E33-4F75-814A-7EA1581CB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2"/>
          <a:stretch/>
        </p:blipFill>
        <p:spPr>
          <a:xfrm>
            <a:off x="6096000" y="1518634"/>
            <a:ext cx="4819650" cy="37734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6E13F73-FD25-4CF5-8FE6-6D3479A52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23" t="29257" r="38616" b="29426"/>
          <a:stretch/>
        </p:blipFill>
        <p:spPr>
          <a:xfrm>
            <a:off x="1097886" y="1758462"/>
            <a:ext cx="4998114" cy="37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7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pontual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A0CE47-0E56-4C60-8872-237E59B9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72" y="1905000"/>
            <a:ext cx="6500080" cy="44508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CC637E0-A28D-4204-8FCE-BD17D210A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18" y="2119312"/>
            <a:ext cx="3055327" cy="36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2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Linha (curva)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055" y="1742938"/>
            <a:ext cx="4886325" cy="45434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58150" b="42881"/>
          <a:stretch/>
        </p:blipFill>
        <p:spPr>
          <a:xfrm>
            <a:off x="583073" y="1903651"/>
            <a:ext cx="5445214" cy="40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2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2344"/>
          </a:xfrm>
        </p:spPr>
        <p:txBody>
          <a:bodyPr/>
          <a:lstStyle/>
          <a:p>
            <a:r>
              <a:rPr lang="pt-BR" dirty="0"/>
              <a:t>Tabela de Frequência / Histograma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5A5133-DCCD-41EE-AD26-EB00037D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187022"/>
            <a:ext cx="5572125" cy="32290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B0644F2-7C42-4CA1-827C-68EA5A4F5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68" y="1662698"/>
            <a:ext cx="4819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3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457B8-FC4F-43EF-AE63-6B5D9786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 /Polígono de Frequência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8C6E02-4CBF-4885-A20C-AE40DC34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5917"/>
            <a:ext cx="4819650" cy="4067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D965736-4859-406C-B3B6-295B76B1F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81" y="1915917"/>
            <a:ext cx="4819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0985" y="13811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pt-BR" sz="3600" dirty="0">
                <a:solidFill>
                  <a:schemeClr val="accent1"/>
                </a:solidFill>
              </a:rPr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2344" y="859148"/>
            <a:ext cx="10555256" cy="482049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Apresentar os resultados de maneira organizada e lógica, fornecer ao leitor as informações mais representativas, extrair os dados mais relevantes e essenciais dos resultados obtidos e apresentar de maneira coerente.</a:t>
            </a:r>
          </a:p>
          <a:p>
            <a:pPr>
              <a:lnSpc>
                <a:spcPct val="110000"/>
              </a:lnSpc>
            </a:pPr>
            <a:r>
              <a:rPr lang="pt-BR" dirty="0"/>
              <a:t>Os resultados quantitativos devem ser apresentados através de tratamentos estatísticos.</a:t>
            </a:r>
          </a:p>
          <a:p>
            <a:pPr>
              <a:lnSpc>
                <a:spcPct val="110000"/>
              </a:lnSpc>
            </a:pPr>
            <a:r>
              <a:rPr lang="pt-BR" dirty="0"/>
              <a:t>É comum o uso de figuras e tabelas para ilustrar os dados apresentados de maneira a facilitar a compreensão dos resultados obtidos.</a:t>
            </a:r>
          </a:p>
          <a:p>
            <a:pPr>
              <a:lnSpc>
                <a:spcPct val="110000"/>
              </a:lnSpc>
            </a:pPr>
            <a:r>
              <a:rPr lang="pt-BR" dirty="0"/>
              <a:t>Seguir uma sequência adequada que induza o leitor a tirar suas conclusões sobre os resultados encontrados, manter uma constância na sequência nas descrições.</a:t>
            </a:r>
          </a:p>
          <a:p>
            <a:pPr>
              <a:lnSpc>
                <a:spcPct val="110000"/>
              </a:lnSpc>
            </a:pPr>
            <a:r>
              <a:rPr lang="pt-BR" dirty="0"/>
              <a:t>Os resultados devem ser descritivos e objetivos. </a:t>
            </a:r>
          </a:p>
          <a:p>
            <a:pPr>
              <a:lnSpc>
                <a:spcPct val="110000"/>
              </a:lnSpc>
            </a:pPr>
            <a:r>
              <a:rPr lang="pt-BR" dirty="0"/>
              <a:t>E responder adequadamente a pergunta: O que foi observado?</a:t>
            </a:r>
          </a:p>
          <a:p>
            <a:pPr>
              <a:lnSpc>
                <a:spcPct val="110000"/>
              </a:lnSpc>
            </a:pPr>
            <a:endParaRPr lang="pt-BR" dirty="0"/>
          </a:p>
          <a:p>
            <a:pPr>
              <a:lnSpc>
                <a:spcPct val="110000"/>
              </a:lnSpc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2963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pt-BR" sz="3600">
                <a:solidFill>
                  <a:schemeClr val="accent1"/>
                </a:solidFill>
              </a:rPr>
              <a:t>Apresentação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4487" y="2249046"/>
            <a:ext cx="8706678" cy="3802762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t">
            <a:normAutofit/>
          </a:bodyPr>
          <a:lstStyle/>
          <a:p>
            <a:r>
              <a:rPr lang="pt-BR" dirty="0"/>
              <a:t>Na mesma ordem em que aparecem no método</a:t>
            </a:r>
          </a:p>
          <a:p>
            <a:r>
              <a:rPr lang="pt-BR" dirty="0"/>
              <a:t>Apresentar os Resultados dos experimentos ou observações sem comentários</a:t>
            </a:r>
          </a:p>
          <a:p>
            <a:r>
              <a:rPr lang="pt-BR" dirty="0"/>
              <a:t>O pesquisador pode utilizar tabelas, quadros, figuras, gráficos, fotografias</a:t>
            </a:r>
          </a:p>
          <a:p>
            <a:r>
              <a:rPr lang="pt-BR" dirty="0"/>
              <a:t>Utilizar os resultados dos testes estatísticos, no entanto não são suficientes em si mesmos. </a:t>
            </a:r>
          </a:p>
          <a:p>
            <a:r>
              <a:rPr lang="pt-BR" dirty="0"/>
              <a:t>Deve-se apresentar os Resultados relevantes que respondam os Objetivos propostos, sejam Resultados bons ou ruins </a:t>
            </a:r>
          </a:p>
        </p:txBody>
      </p:sp>
    </p:spTree>
    <p:extLst>
      <p:ext uri="{BB962C8B-B14F-4D97-AF65-F5344CB8AC3E}">
        <p14:creationId xmlns:p14="http://schemas.microsoft.com/office/powerpoint/2010/main" val="98712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A4A2DB3-C36D-4FAF-A44D-093D32FDC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21"/>
          <a:stretch/>
        </p:blipFill>
        <p:spPr>
          <a:xfrm>
            <a:off x="1097280" y="2403768"/>
            <a:ext cx="7532901" cy="2774034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004E1BE-1ED3-42A0-8017-02C44E80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  <a:br>
              <a:rPr lang="pt-BR" dirty="0"/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9177EA6-63F8-4355-8F13-9D39AD9F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061"/>
            <a:ext cx="10058400" cy="35099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Partes de uma tabela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58137A-C6AA-41BB-80BD-C761D3920302}"/>
              </a:ext>
            </a:extLst>
          </p:cNvPr>
          <p:cNvSpPr txBox="1"/>
          <p:nvPr/>
        </p:nvSpPr>
        <p:spPr>
          <a:xfrm>
            <a:off x="1036320" y="5844209"/>
            <a:ext cx="758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 err="1"/>
              <a:t>Fonteles</a:t>
            </a:r>
            <a:r>
              <a:rPr lang="pt-BR" dirty="0"/>
              <a:t>, M. J Bioestatística Aplicada à Pesquisa Experimental, v.1, 2012 </a:t>
            </a:r>
          </a:p>
        </p:txBody>
      </p:sp>
    </p:spTree>
    <p:extLst>
      <p:ext uri="{BB962C8B-B14F-4D97-AF65-F5344CB8AC3E}">
        <p14:creationId xmlns:p14="http://schemas.microsoft.com/office/powerpoint/2010/main" val="31641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672" y="818758"/>
            <a:ext cx="9601196" cy="601969"/>
          </a:xfrm>
        </p:spPr>
        <p:txBody>
          <a:bodyPr>
            <a:normAutofit fontScale="90000"/>
          </a:bodyPr>
          <a:lstStyle/>
          <a:p>
            <a:r>
              <a:rPr lang="pt-BR"/>
              <a:t>Tabelas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4294967295"/>
          </p:nvPr>
        </p:nvSpPr>
        <p:spPr>
          <a:xfrm>
            <a:off x="784586" y="1763836"/>
            <a:ext cx="8154988" cy="720725"/>
          </a:xfrm>
        </p:spPr>
        <p:txBody>
          <a:bodyPr>
            <a:normAutofit/>
          </a:bodyPr>
          <a:lstStyle/>
          <a:p>
            <a:r>
              <a:rPr lang="pt-BR" sz="2400" b="1" dirty="0"/>
              <a:t>Constam dados quantitativos ou com tratamento estatístico.</a:t>
            </a:r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E975DAE-FEEE-4F45-8412-98DFB84CE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91553"/>
              </p:ext>
            </p:extLst>
          </p:nvPr>
        </p:nvGraphicFramePr>
        <p:xfrm>
          <a:off x="1157356" y="3045239"/>
          <a:ext cx="857748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497">
                  <a:extLst>
                    <a:ext uri="{9D8B030D-6E8A-4147-A177-3AD203B41FA5}">
                      <a16:colId xmlns:a16="http://schemas.microsoft.com/office/drawing/2014/main" val="1731785347"/>
                    </a:ext>
                  </a:extLst>
                </a:gridCol>
                <a:gridCol w="1715497">
                  <a:extLst>
                    <a:ext uri="{9D8B030D-6E8A-4147-A177-3AD203B41FA5}">
                      <a16:colId xmlns:a16="http://schemas.microsoft.com/office/drawing/2014/main" val="3842507502"/>
                    </a:ext>
                  </a:extLst>
                </a:gridCol>
                <a:gridCol w="1715497">
                  <a:extLst>
                    <a:ext uri="{9D8B030D-6E8A-4147-A177-3AD203B41FA5}">
                      <a16:colId xmlns:a16="http://schemas.microsoft.com/office/drawing/2014/main" val="824236935"/>
                    </a:ext>
                  </a:extLst>
                </a:gridCol>
                <a:gridCol w="1715497">
                  <a:extLst>
                    <a:ext uri="{9D8B030D-6E8A-4147-A177-3AD203B41FA5}">
                      <a16:colId xmlns:a16="http://schemas.microsoft.com/office/drawing/2014/main" val="1535148411"/>
                    </a:ext>
                  </a:extLst>
                </a:gridCol>
                <a:gridCol w="1715497">
                  <a:extLst>
                    <a:ext uri="{9D8B030D-6E8A-4147-A177-3AD203B41FA5}">
                      <a16:colId xmlns:a16="http://schemas.microsoft.com/office/drawing/2014/main" val="1429759467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r>
                        <a:rPr lang="pt-BR" dirty="0"/>
                        <a:t>Sexo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Sobrepeso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Obeso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825686"/>
                  </a:ext>
                </a:extLst>
              </a:tr>
              <a:tr h="223189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(61,8%)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 (38,5%)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 (100 %)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2490404"/>
                  </a:ext>
                </a:extLst>
              </a:tr>
              <a:tr h="223189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 (40%)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(22,9%)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 (37,1%)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 (100%)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667387"/>
                  </a:ext>
                </a:extLst>
              </a:tr>
              <a:tr h="223189">
                <a:tc>
                  <a:txBody>
                    <a:bodyPr/>
                    <a:lstStyle/>
                    <a:p>
                      <a:r>
                        <a:rPr lang="pt-BR" dirty="0"/>
                        <a:t>Teste G: p =0,06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966638"/>
                  </a:ext>
                </a:extLst>
              </a:tr>
              <a:tr h="22318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8856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0D8B576-A239-4E65-8638-E5407DF86FBB}"/>
              </a:ext>
            </a:extLst>
          </p:cNvPr>
          <p:cNvSpPr txBox="1"/>
          <p:nvPr/>
        </p:nvSpPr>
        <p:spPr>
          <a:xfrm>
            <a:off x="1157357" y="2484561"/>
            <a:ext cx="810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1: Relação sexo e estado nutricional em pacientes com malária </a:t>
            </a:r>
            <a:r>
              <a:rPr lang="pt-BR" dirty="0" err="1"/>
              <a:t>vivax</a:t>
            </a:r>
            <a:r>
              <a:rPr lang="pt-BR" dirty="0"/>
              <a:t>, Belém-PA, 2015 </a:t>
            </a:r>
          </a:p>
        </p:txBody>
      </p:sp>
    </p:spTree>
    <p:extLst>
      <p:ext uri="{BB962C8B-B14F-4D97-AF65-F5344CB8AC3E}">
        <p14:creationId xmlns:p14="http://schemas.microsoft.com/office/powerpoint/2010/main" val="297699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6AA56-3046-4EA2-95DE-0A4074F9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</a:t>
            </a:r>
            <a:br>
              <a:rPr lang="pt-BR" dirty="0"/>
            </a:br>
            <a:r>
              <a:rPr lang="pt-BR" dirty="0"/>
              <a:t>Sinais convencionais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D8B15E-DDD6-4A26-9DC4-C9D98DF761E4}"/>
              </a:ext>
            </a:extLst>
          </p:cNvPr>
          <p:cNvSpPr txBox="1"/>
          <p:nvPr/>
        </p:nvSpPr>
        <p:spPr>
          <a:xfrm>
            <a:off x="1097280" y="1616070"/>
            <a:ext cx="91837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0" i="0" u="none" strike="noStrike" baseline="0" dirty="0">
                <a:latin typeface="Times New Roman" panose="02020603050405020304" pitchFamily="18" charset="0"/>
              </a:rPr>
              <a:t>a) </a:t>
            </a:r>
            <a:r>
              <a:rPr lang="pt-BR" sz="2400" i="0" u="none" strike="noStrike" baseline="0" dirty="0">
                <a:latin typeface="Times New Roman" panose="02020603050405020304" pitchFamily="18" charset="0"/>
              </a:rPr>
              <a:t>-</a:t>
            </a:r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 Dado numérico igual a zero não resultante de arredondamento;</a:t>
            </a:r>
          </a:p>
          <a:p>
            <a:pPr algn="l"/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b)  </a:t>
            </a:r>
            <a:r>
              <a:rPr lang="pt-BR" sz="2400" b="1" i="0" u="none" strike="noStrike" baseline="0" dirty="0">
                <a:latin typeface="Times New Roman" panose="02020603050405020304" pitchFamily="18" charset="0"/>
              </a:rPr>
              <a:t>..</a:t>
            </a:r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 Não se aplica dado numérico;</a:t>
            </a:r>
          </a:p>
          <a:p>
            <a:pPr algn="l"/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c)  </a:t>
            </a:r>
            <a:r>
              <a:rPr lang="pt-BR" sz="2400" b="1" i="0" u="none" strike="noStrike" baseline="0" dirty="0">
                <a:latin typeface="Times New Roman" panose="02020603050405020304" pitchFamily="18" charset="0"/>
              </a:rPr>
              <a:t>...</a:t>
            </a:r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 Dado numérico não disponível;</a:t>
            </a:r>
          </a:p>
          <a:p>
            <a:pPr algn="l"/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d)  </a:t>
            </a:r>
            <a:r>
              <a:rPr lang="pt-BR" sz="2400" b="1" i="0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 Dado numérico omitido a fim de evitar a individualização da</a:t>
            </a:r>
          </a:p>
          <a:p>
            <a:pPr algn="l"/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informação.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</a:rPr>
              <a:t>Devem ser inscritos em uma célula quando houver necessidade de substituição de um dado numérico.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Devem ser apresentados em nota geral com seus respectivos significados, no rodapé da tabela, abaixo da fonte se houver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A288A-76B1-4621-8FF4-56BE8677B34E}"/>
              </a:ext>
            </a:extLst>
          </p:cNvPr>
          <p:cNvSpPr txBox="1"/>
          <p:nvPr/>
        </p:nvSpPr>
        <p:spPr>
          <a:xfrm>
            <a:off x="1298710" y="5295756"/>
            <a:ext cx="6917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Fonte: </a:t>
            </a:r>
            <a:r>
              <a:rPr lang="pt-BR" dirty="0" err="1"/>
              <a:t>Fonteles</a:t>
            </a:r>
            <a:r>
              <a:rPr lang="pt-BR" dirty="0"/>
              <a:t>, M. J Bioestatística Aplicada à Pesquisa Experimental, v.1, 2012 . Conforme CNE,  ABNT, IBGE, CONMETRO</a:t>
            </a:r>
          </a:p>
        </p:txBody>
      </p:sp>
    </p:spTree>
    <p:extLst>
      <p:ext uri="{BB962C8B-B14F-4D97-AF65-F5344CB8AC3E}">
        <p14:creationId xmlns:p14="http://schemas.microsoft.com/office/powerpoint/2010/main" val="58043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08240-5B02-424F-9ADE-1880A0D3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04FA7-85BB-43C3-8626-89DFAB76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0291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Devem ser apresentadas em uma única página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Quando ultrapassar, em número de linhas ou colunas as dimensões de uma página, esta deve ser apresentada em uma ou mais partes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Recomenda-se que nenhuma célula fique em branco e que o número de células  com dado numérico seja superior  ao número com sinais convencionais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Em um publicação devem ser graficamente uniformes</a:t>
            </a:r>
          </a:p>
        </p:txBody>
      </p:sp>
    </p:spTree>
    <p:extLst>
      <p:ext uri="{BB962C8B-B14F-4D97-AF65-F5344CB8AC3E}">
        <p14:creationId xmlns:p14="http://schemas.microsoft.com/office/powerpoint/2010/main" val="326447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Quadros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003854" y="1776266"/>
            <a:ext cx="9601196" cy="1261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1800" dirty="0"/>
              <a:t>Não contem dados com cálculos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800" dirty="0"/>
              <a:t>Quando é necessário fornecer dados numéricos sem cálculos, dados qualitativos ou informações textuais o pesquisador deve utilizar quadros.</a:t>
            </a:r>
          </a:p>
          <a:p>
            <a:pPr marL="0" indent="0">
              <a:buNone/>
            </a:pPr>
            <a:r>
              <a:rPr lang="pt-BR" sz="1800" dirty="0"/>
              <a:t>	Quadro 1: Quadro geral de atividades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7" y="3260035"/>
            <a:ext cx="8429688" cy="240492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416677" y="5664960"/>
            <a:ext cx="212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UNICAMP, 2014</a:t>
            </a:r>
          </a:p>
        </p:txBody>
      </p:sp>
    </p:spTree>
    <p:extLst>
      <p:ext uri="{BB962C8B-B14F-4D97-AF65-F5344CB8AC3E}">
        <p14:creationId xmlns:p14="http://schemas.microsoft.com/office/powerpoint/2010/main" val="142578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7408" y="-30673"/>
            <a:ext cx="8911687" cy="1280890"/>
          </a:xfrm>
        </p:spPr>
        <p:txBody>
          <a:bodyPr/>
          <a:lstStyle/>
          <a:p>
            <a:r>
              <a:rPr lang="pt-BR" dirty="0"/>
              <a:t>Gráfico Box-</a:t>
            </a:r>
            <a:r>
              <a:rPr lang="pt-BR" dirty="0" err="1"/>
              <a:t>Plot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8" y="1415603"/>
            <a:ext cx="4562475" cy="45339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29" y="1410841"/>
            <a:ext cx="4886325" cy="45434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172848" y="3381638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+ 1Desvio padrão</a:t>
            </a:r>
          </a:p>
        </p:txBody>
      </p:sp>
      <p:sp>
        <p:nvSpPr>
          <p:cNvPr id="6" name="Seta para a esquerda 5"/>
          <p:cNvSpPr/>
          <p:nvPr/>
        </p:nvSpPr>
        <p:spPr>
          <a:xfrm>
            <a:off x="3800724" y="3540814"/>
            <a:ext cx="399245" cy="105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237995" y="471720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Mínimo</a:t>
            </a:r>
          </a:p>
        </p:txBody>
      </p:sp>
      <p:sp>
        <p:nvSpPr>
          <p:cNvPr id="8" name="Seta para a esquerda 7"/>
          <p:cNvSpPr/>
          <p:nvPr/>
        </p:nvSpPr>
        <p:spPr>
          <a:xfrm>
            <a:off x="3682862" y="4755553"/>
            <a:ext cx="399245" cy="105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esquerda 8"/>
          <p:cNvSpPr/>
          <p:nvPr/>
        </p:nvSpPr>
        <p:spPr>
          <a:xfrm>
            <a:off x="3612631" y="3395029"/>
            <a:ext cx="399245" cy="105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44374" y="310023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Máximo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69882" y="384926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Média</a:t>
            </a:r>
          </a:p>
        </p:txBody>
      </p:sp>
      <p:sp>
        <p:nvSpPr>
          <p:cNvPr id="12" name="Seta para a esquerda 11"/>
          <p:cNvSpPr/>
          <p:nvPr/>
        </p:nvSpPr>
        <p:spPr>
          <a:xfrm>
            <a:off x="3900765" y="3996175"/>
            <a:ext cx="399245" cy="105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211499" y="4316898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-1 Desvio padrão</a:t>
            </a:r>
          </a:p>
        </p:txBody>
      </p:sp>
      <p:sp>
        <p:nvSpPr>
          <p:cNvPr id="14" name="Seta para a esquerda 13"/>
          <p:cNvSpPr/>
          <p:nvPr/>
        </p:nvSpPr>
        <p:spPr>
          <a:xfrm>
            <a:off x="3812254" y="4430747"/>
            <a:ext cx="399245" cy="105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1018868" y="415949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Mediana</a:t>
            </a:r>
          </a:p>
        </p:txBody>
      </p:sp>
      <p:sp>
        <p:nvSpPr>
          <p:cNvPr id="16" name="Seta para a esquerda 15"/>
          <p:cNvSpPr/>
          <p:nvPr/>
        </p:nvSpPr>
        <p:spPr>
          <a:xfrm>
            <a:off x="10479722" y="4254438"/>
            <a:ext cx="399245" cy="105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0948839" y="4442245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Primeiro</a:t>
            </a:r>
          </a:p>
          <a:p>
            <a:r>
              <a:rPr lang="pt-BR" sz="1600" dirty="0"/>
              <a:t> quartil</a:t>
            </a:r>
          </a:p>
        </p:txBody>
      </p:sp>
      <p:sp>
        <p:nvSpPr>
          <p:cNvPr id="18" name="Seta para a esquerda 17"/>
          <p:cNvSpPr/>
          <p:nvPr/>
        </p:nvSpPr>
        <p:spPr>
          <a:xfrm>
            <a:off x="10479722" y="4589152"/>
            <a:ext cx="399245" cy="105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0238045" y="4954414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Menor escore</a:t>
            </a:r>
          </a:p>
        </p:txBody>
      </p:sp>
      <p:sp>
        <p:nvSpPr>
          <p:cNvPr id="20" name="Seta para a esquerda 19"/>
          <p:cNvSpPr/>
          <p:nvPr/>
        </p:nvSpPr>
        <p:spPr>
          <a:xfrm>
            <a:off x="9900086" y="5071152"/>
            <a:ext cx="399245" cy="105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0878967" y="3627655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Terceiro </a:t>
            </a:r>
          </a:p>
          <a:p>
            <a:r>
              <a:rPr lang="pt-BR" sz="1600" dirty="0"/>
              <a:t>quartil</a:t>
            </a:r>
          </a:p>
        </p:txBody>
      </p:sp>
      <p:sp>
        <p:nvSpPr>
          <p:cNvPr id="22" name="Seta para a esquerda 21"/>
          <p:cNvSpPr/>
          <p:nvPr/>
        </p:nvSpPr>
        <p:spPr>
          <a:xfrm>
            <a:off x="10409850" y="3993723"/>
            <a:ext cx="399245" cy="105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9951610" y="3446763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Maior escore</a:t>
            </a:r>
          </a:p>
        </p:txBody>
      </p:sp>
      <p:sp>
        <p:nvSpPr>
          <p:cNvPr id="24" name="Seta para a esquerda 23"/>
          <p:cNvSpPr/>
          <p:nvPr/>
        </p:nvSpPr>
        <p:spPr>
          <a:xfrm>
            <a:off x="9940733" y="3725139"/>
            <a:ext cx="399245" cy="105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1330807" y="5486977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Média e desvio padrão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031513" y="594950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Mediana e quartis</a:t>
            </a:r>
          </a:p>
        </p:txBody>
      </p:sp>
    </p:spTree>
    <p:extLst>
      <p:ext uri="{BB962C8B-B14F-4D97-AF65-F5344CB8AC3E}">
        <p14:creationId xmlns:p14="http://schemas.microsoft.com/office/powerpoint/2010/main" val="29766947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64</TotalTime>
  <Words>581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Retrospectiva</vt:lpstr>
      <vt:lpstr>Tabela e Tipos de Gráficos</vt:lpstr>
      <vt:lpstr>Resultados</vt:lpstr>
      <vt:lpstr>Apresentação dos Resultados</vt:lpstr>
      <vt:lpstr>Tabelas </vt:lpstr>
      <vt:lpstr>Tabelas</vt:lpstr>
      <vt:lpstr>Tabela Sinais convencionais</vt:lpstr>
      <vt:lpstr>Tabelas</vt:lpstr>
      <vt:lpstr>Quadros</vt:lpstr>
      <vt:lpstr>Gráfico Box-Plot</vt:lpstr>
      <vt:lpstr>Gráfico de setor </vt:lpstr>
      <vt:lpstr>Gráfico de Coluna Simples</vt:lpstr>
      <vt:lpstr>Gráfico Coluna Justapostas</vt:lpstr>
      <vt:lpstr>Diagrama de Dispersão(IMC e Escore Clínico)</vt:lpstr>
      <vt:lpstr>Diagrama pontual</vt:lpstr>
      <vt:lpstr>Gráfico de Linha (curva)</vt:lpstr>
      <vt:lpstr>Tabela de Frequência / Histograma</vt:lpstr>
      <vt:lpstr>Histograma /Polígono de Frequência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Gráficos</dc:title>
  <dc:creator>Rosana Libonati</dc:creator>
  <cp:lastModifiedBy>ANTONIO NETO NETO</cp:lastModifiedBy>
  <cp:revision>13</cp:revision>
  <dcterms:created xsi:type="dcterms:W3CDTF">2017-02-07T02:13:12Z</dcterms:created>
  <dcterms:modified xsi:type="dcterms:W3CDTF">2022-05-29T12:11:43Z</dcterms:modified>
</cp:coreProperties>
</file>