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10287000" cx="18288000"/>
  <p:notesSz cx="6858000" cy="9144000"/>
  <p:embeddedFontLst>
    <p:embeddedFont>
      <p:font typeface="Public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0" roundtripDataSignature="AMtx7mhPK4300fnb9W2g+IL0Ylf5BWuc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D6AEEEA-0D78-4456-BE9E-FA03FD7C5C24}">
  <a:tblStyle styleId="{BD6AEEEA-0D78-4456-BE9E-FA03FD7C5C2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9F9F9"/>
          </a:solidFill>
        </a:fill>
      </a:tcStyle>
    </a:wholeTbl>
    <a:band1H>
      <a:tcTxStyle/>
      <a:tcStyle>
        <a:fill>
          <a:solidFill>
            <a:srgbClr val="F2F2F2"/>
          </a:solidFill>
        </a:fill>
      </a:tcStyle>
    </a:band1H>
    <a:band2H>
      <a:tcTxStyle/>
    </a:band2H>
    <a:band1V>
      <a:tcTxStyle/>
      <a:tcStyle>
        <a:fill>
          <a:solidFill>
            <a:srgbClr val="F2F2F2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ublicSans-bold.fntdata"/><Relationship Id="rId16" Type="http://schemas.openxmlformats.org/officeDocument/2006/relationships/font" Target="fonts/PublicSans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PublicSans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ublicSa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MX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idx="10" type="dt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1" type="ftr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2" type="sldNum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" type="body"/>
          </p:nvPr>
        </p:nvSpPr>
        <p:spPr>
          <a:xfrm rot="5400000">
            <a:off x="5880497" y="-1884758"/>
            <a:ext cx="6527007" cy="15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0" type="dt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1" type="ftr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 rot="5400000">
            <a:off x="10700147" y="2934892"/>
            <a:ext cx="8717757" cy="3943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" type="body"/>
          </p:nvPr>
        </p:nvSpPr>
        <p:spPr>
          <a:xfrm rot="5400000">
            <a:off x="2699146" y="-894158"/>
            <a:ext cx="8717757" cy="11601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0" type="dt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1" type="ftr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 txBox="1"/>
          <p:nvPr>
            <p:ph type="ctrTitle"/>
          </p:nvPr>
        </p:nvSpPr>
        <p:spPr>
          <a:xfrm>
            <a:off x="2286000" y="1683545"/>
            <a:ext cx="137160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Calibri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" type="subTitle"/>
          </p:nvPr>
        </p:nvSpPr>
        <p:spPr>
          <a:xfrm>
            <a:off x="2286000" y="5403057"/>
            <a:ext cx="13716000" cy="2483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1pPr>
            <a:lvl2pPr lvl="1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/>
            </a:lvl3pPr>
            <a:lvl4pPr lvl="3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22" name="Google Shape;22;p12"/>
          <p:cNvSpPr txBox="1"/>
          <p:nvPr>
            <p:ph idx="10" type="dt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1" type="ftr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" type="body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0" type="dt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1" type="ftr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2" type="sldNum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/>
          <p:nvPr>
            <p:ph type="title"/>
          </p:nvPr>
        </p:nvSpPr>
        <p:spPr>
          <a:xfrm>
            <a:off x="1247775" y="2564608"/>
            <a:ext cx="15773400" cy="42791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Calibri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" type="body"/>
          </p:nvPr>
        </p:nvSpPr>
        <p:spPr>
          <a:xfrm>
            <a:off x="1247775" y="6884195"/>
            <a:ext cx="15773400" cy="2250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3000"/>
              <a:buNone/>
              <a:defRPr sz="3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 sz="27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4"/>
          <p:cNvSpPr txBox="1"/>
          <p:nvPr>
            <p:ph idx="10" type="dt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1" type="ftr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2" type="sldNum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5"/>
          <p:cNvSpPr txBox="1"/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" type="body"/>
          </p:nvPr>
        </p:nvSpPr>
        <p:spPr>
          <a:xfrm>
            <a:off x="1257300" y="2738438"/>
            <a:ext cx="7772400" cy="6527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2" type="body"/>
          </p:nvPr>
        </p:nvSpPr>
        <p:spPr>
          <a:xfrm>
            <a:off x="9258300" y="2738438"/>
            <a:ext cx="7772400" cy="6527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0" type="dt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1" type="ftr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2" type="sldNum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type="title"/>
          </p:nvPr>
        </p:nvSpPr>
        <p:spPr>
          <a:xfrm>
            <a:off x="1259682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" type="body"/>
          </p:nvPr>
        </p:nvSpPr>
        <p:spPr>
          <a:xfrm>
            <a:off x="1259683" y="2521745"/>
            <a:ext cx="7736681" cy="12358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1pPr>
            <a:lvl2pPr indent="-2286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/>
            </a:lvl2pPr>
            <a:lvl3pPr indent="-2286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/>
            </a:lvl3pPr>
            <a:lvl4pPr indent="-2286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4pPr>
            <a:lvl5pPr indent="-2286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5pPr>
            <a:lvl6pPr indent="-2286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6pPr>
            <a:lvl7pPr indent="-2286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7pPr>
            <a:lvl8pPr indent="-2286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8pPr>
            <a:lvl9pPr indent="-2286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9pPr>
          </a:lstStyle>
          <a:p/>
        </p:txBody>
      </p:sp>
      <p:sp>
        <p:nvSpPr>
          <p:cNvPr id="47" name="Google Shape;47;p16"/>
          <p:cNvSpPr txBox="1"/>
          <p:nvPr>
            <p:ph idx="2" type="body"/>
          </p:nvPr>
        </p:nvSpPr>
        <p:spPr>
          <a:xfrm>
            <a:off x="1259683" y="3757613"/>
            <a:ext cx="7736681" cy="5526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3" type="body"/>
          </p:nvPr>
        </p:nvSpPr>
        <p:spPr>
          <a:xfrm>
            <a:off x="9258300" y="2521745"/>
            <a:ext cx="7774782" cy="12358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1pPr>
            <a:lvl2pPr indent="-2286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/>
            </a:lvl2pPr>
            <a:lvl3pPr indent="-2286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700"/>
            </a:lvl3pPr>
            <a:lvl4pPr indent="-2286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4pPr>
            <a:lvl5pPr indent="-2286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5pPr>
            <a:lvl6pPr indent="-2286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6pPr>
            <a:lvl7pPr indent="-2286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7pPr>
            <a:lvl8pPr indent="-2286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8pPr>
            <a:lvl9pPr indent="-2286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9pPr>
          </a:lstStyle>
          <a:p/>
        </p:txBody>
      </p:sp>
      <p:sp>
        <p:nvSpPr>
          <p:cNvPr id="49" name="Google Shape;49;p16"/>
          <p:cNvSpPr txBox="1"/>
          <p:nvPr>
            <p:ph idx="4" type="body"/>
          </p:nvPr>
        </p:nvSpPr>
        <p:spPr>
          <a:xfrm>
            <a:off x="9258300" y="3757613"/>
            <a:ext cx="7774782" cy="5526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0" type="dt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1" type="ftr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2" type="sldNum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"/>
          <p:cNvSpPr txBox="1"/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0" type="dt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1" type="ftr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2" type="sldNum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/>
          <p:nvPr>
            <p:ph type="title"/>
          </p:nvPr>
        </p:nvSpPr>
        <p:spPr>
          <a:xfrm>
            <a:off x="1259683" y="685800"/>
            <a:ext cx="5898356" cy="24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" type="body"/>
          </p:nvPr>
        </p:nvSpPr>
        <p:spPr>
          <a:xfrm>
            <a:off x="7774782" y="1481138"/>
            <a:ext cx="9258300" cy="731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334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1pPr>
            <a:lvl2pPr indent="-4953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4200"/>
              <a:buChar char="•"/>
              <a:defRPr sz="4200"/>
            </a:lvl2pPr>
            <a:lvl3pPr indent="-4572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600"/>
            </a:lvl3pPr>
            <a:lvl4pPr indent="-4191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indent="-4191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indent="-4191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6pPr>
            <a:lvl7pPr indent="-4191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7pPr>
            <a:lvl8pPr indent="-4191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8pPr>
            <a:lvl9pPr indent="-4191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9pPr>
          </a:lstStyle>
          <a:p/>
        </p:txBody>
      </p:sp>
      <p:sp>
        <p:nvSpPr>
          <p:cNvPr id="61" name="Google Shape;61;p18"/>
          <p:cNvSpPr txBox="1"/>
          <p:nvPr>
            <p:ph idx="2" type="body"/>
          </p:nvPr>
        </p:nvSpPr>
        <p:spPr>
          <a:xfrm>
            <a:off x="1259683" y="3086100"/>
            <a:ext cx="5898356" cy="57173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indent="-2286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indent="-2286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indent="-2286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indent="-2286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indent="-2286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indent="-2286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/>
        </p:txBody>
      </p:sp>
      <p:sp>
        <p:nvSpPr>
          <p:cNvPr id="62" name="Google Shape;62;p18"/>
          <p:cNvSpPr txBox="1"/>
          <p:nvPr>
            <p:ph idx="10" type="dt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1" type="ftr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/>
          <p:nvPr>
            <p:ph type="title"/>
          </p:nvPr>
        </p:nvSpPr>
        <p:spPr>
          <a:xfrm>
            <a:off x="1259683" y="685800"/>
            <a:ext cx="5898356" cy="24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/>
          <p:nvPr>
            <p:ph idx="2" type="pic"/>
          </p:nvPr>
        </p:nvSpPr>
        <p:spPr>
          <a:xfrm>
            <a:off x="7774782" y="1481138"/>
            <a:ext cx="9258300" cy="7310438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9"/>
          <p:cNvSpPr txBox="1"/>
          <p:nvPr>
            <p:ph idx="1" type="body"/>
          </p:nvPr>
        </p:nvSpPr>
        <p:spPr>
          <a:xfrm>
            <a:off x="1259683" y="3086100"/>
            <a:ext cx="5898356" cy="57173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indent="-2286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indent="-2286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indent="-2286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indent="-2286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indent="-2286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indent="-2286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/>
        </p:txBody>
      </p:sp>
      <p:sp>
        <p:nvSpPr>
          <p:cNvPr id="69" name="Google Shape;69;p19"/>
          <p:cNvSpPr txBox="1"/>
          <p:nvPr>
            <p:ph idx="10" type="dt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1" type="ftr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2" type="sldNum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FDFD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  <a:defRPr b="0" i="0" sz="6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95300" lvl="0" marL="45720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Char char="•"/>
              <a:defRPr b="0" i="0" sz="4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57200" lvl="1" marL="9144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19100" lvl="2" marL="1371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0050" lvl="3" marL="18288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0050" lvl="4" marL="22860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0050" lvl="5" marL="2743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0050" lvl="6" marL="32004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0050" lvl="7" marL="36576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0050" lvl="8" marL="41148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10887271" y="-376440"/>
            <a:ext cx="11039924" cy="11039878"/>
          </a:xfrm>
          <a:custGeom>
            <a:rect b="b" l="l" r="r" t="t"/>
            <a:pathLst>
              <a:path extrusionOk="0" h="6349974" w="6350000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396" l="0" r="0" t="-11396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1335776" y="2788713"/>
            <a:ext cx="8898775" cy="6665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304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683056" y="2475692"/>
            <a:ext cx="9222943" cy="24749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24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8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Proyecto final </a:t>
            </a:r>
            <a:endParaRPr/>
          </a:p>
          <a:p>
            <a:pPr indent="0" lvl="0" marL="0" marR="0" rtl="0" algn="l">
              <a:lnSpc>
                <a:spcPct val="1224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8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Diseño bioclimático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1588600" y="1011925"/>
            <a:ext cx="3248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>
                <a:solidFill>
                  <a:srgbClr val="262626"/>
                </a:solidFill>
                <a:latin typeface="Public Sans"/>
                <a:ea typeface="Public Sans"/>
                <a:cs typeface="Public Sans"/>
                <a:sym typeface="Public Sans"/>
              </a:rPr>
              <a:t>EQUIPO 6  - </a:t>
            </a:r>
            <a:r>
              <a:rPr b="0" i="0" lang="es-MX" sz="2000" u="none" cap="none" strike="noStrike">
                <a:solidFill>
                  <a:srgbClr val="262626"/>
                </a:solidFill>
                <a:latin typeface="Public Sans"/>
                <a:ea typeface="Public Sans"/>
                <a:cs typeface="Public Sans"/>
                <a:sym typeface="Public Sans"/>
              </a:rPr>
              <a:t>JULIO LANDA</a:t>
            </a:r>
            <a:endParaRPr/>
          </a:p>
        </p:txBody>
      </p:sp>
      <p:sp>
        <p:nvSpPr>
          <p:cNvPr id="92" name="Google Shape;92;p1"/>
          <p:cNvSpPr/>
          <p:nvPr/>
        </p:nvSpPr>
        <p:spPr>
          <a:xfrm>
            <a:off x="10887270" y="-368498"/>
            <a:ext cx="11041200" cy="11041200"/>
          </a:xfrm>
          <a:prstGeom prst="ellipse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>
            <p:ph idx="12" type="sldNum"/>
          </p:nvPr>
        </p:nvSpPr>
        <p:spPr>
          <a:xfrm>
            <a:off x="10217344" y="967017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2400">
                <a:solidFill>
                  <a:srgbClr val="262626"/>
                </a:solidFill>
              </a:rPr>
              <a:t>‹#›</a:t>
            </a:fld>
            <a:endParaRPr sz="2400">
              <a:solidFill>
                <a:srgbClr val="262626"/>
              </a:solidFill>
            </a:endParaRPr>
          </a:p>
        </p:txBody>
      </p:sp>
      <p:pic>
        <p:nvPicPr>
          <p:cNvPr descr="A picture containing black, darkness&#10;&#10;Description automatically generated" id="94" name="Google Shape;94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70027" y="7559293"/>
            <a:ext cx="1879600" cy="21108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graphics, screenshot, graphic design&#10;&#10;Description automatically generated" id="95" name="Google Shape;95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03998" y="7884482"/>
            <a:ext cx="2628900" cy="1460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 txBox="1"/>
          <p:nvPr/>
        </p:nvSpPr>
        <p:spPr>
          <a:xfrm>
            <a:off x="1070027" y="5534267"/>
            <a:ext cx="2375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2000" u="none" cap="none" strike="noStrike">
                <a:solidFill>
                  <a:srgbClr val="262626"/>
                </a:solidFill>
                <a:latin typeface="Public Sans"/>
                <a:ea typeface="Public Sans"/>
                <a:cs typeface="Public Sans"/>
                <a:sym typeface="Public Sans"/>
              </a:rPr>
              <a:t>Pachuca, Hidalgo  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2000" u="none" cap="none" strike="noStrike">
                <a:solidFill>
                  <a:srgbClr val="262626"/>
                </a:solidFill>
                <a:latin typeface="Public Sans"/>
                <a:ea typeface="Public Sans"/>
                <a:cs typeface="Public Sans"/>
                <a:sym typeface="Public Sans"/>
              </a:rPr>
              <a:t>Semifrío </a:t>
            </a:r>
            <a:r>
              <a:rPr lang="es-MX" sz="2000">
                <a:solidFill>
                  <a:srgbClr val="262626"/>
                </a:solidFill>
                <a:latin typeface="Public Sans"/>
                <a:ea typeface="Public Sans"/>
                <a:cs typeface="Public Sans"/>
                <a:sym typeface="Public Sans"/>
              </a:rPr>
              <a:t>seco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"/>
          <p:cNvGrpSpPr/>
          <p:nvPr/>
        </p:nvGrpSpPr>
        <p:grpSpPr>
          <a:xfrm>
            <a:off x="914400" y="1028701"/>
            <a:ext cx="16230600" cy="3616526"/>
            <a:chOff x="-66007" y="-76200"/>
            <a:chExt cx="9372990" cy="4110555"/>
          </a:xfrm>
        </p:grpSpPr>
        <p:sp>
          <p:nvSpPr>
            <p:cNvPr id="102" name="Google Shape;102;p2"/>
            <p:cNvSpPr txBox="1"/>
            <p:nvPr/>
          </p:nvSpPr>
          <p:spPr>
            <a:xfrm>
              <a:off x="-66007" y="1396155"/>
              <a:ext cx="9042900" cy="263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MX" sz="2400" u="none" cap="none" strike="noStrike">
                  <a:solidFill>
                    <a:srgbClr val="26262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Pachuca tiene un bioclima semifrío seco con temperaturas promedio mensuales entre los 12°C y 17°C</a:t>
              </a:r>
              <a:endParaRPr/>
            </a:p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MX" sz="2400" u="none" cap="none" strike="noStrike">
                  <a:solidFill>
                    <a:srgbClr val="26262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Presenta sus temperaturas mínimas entre los meses de enero y febrero, teniendo una temperatura mensual promedio ligeramente menor en enero. </a:t>
              </a:r>
              <a:endParaRPr b="0" i="0" sz="2400" u="none" cap="none" strike="noStrike">
                <a:solidFill>
                  <a:srgbClr val="26262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2400">
                  <a:solidFill>
                    <a:srgbClr val="26262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Enero es el mes que menor radiación solar recibe.</a:t>
              </a:r>
              <a:endParaRPr sz="2400">
                <a:solidFill>
                  <a:srgbClr val="26262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  <a:p>
              <a:pPr indent="0" lvl="0" marL="0" marR="0" rtl="0" algn="l">
                <a:lnSpc>
                  <a:spcPct val="12829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26262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  <a:p>
              <a:pPr indent="0" lvl="0" marL="0" marR="0" rtl="0" algn="l">
                <a:lnSpc>
                  <a:spcPct val="12829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rgbClr val="26262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03" name="Google Shape;103;p2"/>
            <p:cNvSpPr txBox="1"/>
            <p:nvPr/>
          </p:nvSpPr>
          <p:spPr>
            <a:xfrm>
              <a:off x="0" y="-76200"/>
              <a:ext cx="9306983" cy="11478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MX" sz="7500" u="none" cap="none" strike="noStrik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Análisis de clima </a:t>
              </a:r>
              <a:endParaRPr b="0" i="0" sz="7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" name="Google Shape;104;p2"/>
          <p:cNvSpPr txBox="1"/>
          <p:nvPr>
            <p:ph idx="12" type="sldNum"/>
          </p:nvPr>
        </p:nvSpPr>
        <p:spPr>
          <a:xfrm>
            <a:off x="15887699" y="96393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2400">
                <a:solidFill>
                  <a:srgbClr val="262626"/>
                </a:solidFill>
              </a:rPr>
              <a:t>‹#›</a:t>
            </a:fld>
            <a:endParaRPr sz="2400">
              <a:solidFill>
                <a:srgbClr val="262626"/>
              </a:solidFill>
            </a:endParaRPr>
          </a:p>
        </p:txBody>
      </p:sp>
      <p:pic>
        <p:nvPicPr>
          <p:cNvPr id="105" name="Google Shape;10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4126427"/>
            <a:ext cx="13868400" cy="5877998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"/>
          <p:cNvSpPr txBox="1"/>
          <p:nvPr/>
        </p:nvSpPr>
        <p:spPr>
          <a:xfrm>
            <a:off x="14630400" y="385374"/>
            <a:ext cx="3238498" cy="1197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2800" u="none" cap="none" strike="noStrike">
                <a:solidFill>
                  <a:srgbClr val="262626"/>
                </a:solidFill>
                <a:latin typeface="Public Sans"/>
                <a:ea typeface="Public Sans"/>
                <a:cs typeface="Public Sans"/>
                <a:sym typeface="Public Sans"/>
              </a:rPr>
              <a:t>Mes crítico: enero</a:t>
            </a:r>
            <a:endParaRPr/>
          </a:p>
          <a:p>
            <a:pPr indent="0" lvl="0" marL="0" marR="0" rtl="0" algn="l">
              <a:lnSpc>
                <a:spcPct val="1282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marR="0" rtl="0" algn="l">
              <a:lnSpc>
                <a:spcPct val="1282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/>
        </p:nvSpPr>
        <p:spPr>
          <a:xfrm>
            <a:off x="12345454" y="388561"/>
            <a:ext cx="5429250" cy="67649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962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MX" sz="3200" u="none" cap="none" strike="noStrike">
                <a:solidFill>
                  <a:srgbClr val="262626"/>
                </a:solidFill>
                <a:latin typeface="Public Sans"/>
                <a:ea typeface="Public Sans"/>
                <a:cs typeface="Public Sans"/>
                <a:sym typeface="Public Sans"/>
              </a:rPr>
              <a:t>Zonas térmicas</a:t>
            </a:r>
            <a:endParaRPr/>
          </a:p>
          <a:p>
            <a:pPr indent="0" lvl="0" marL="0" marR="0" rtl="0" algn="just">
              <a:lnSpc>
                <a:spcPct val="1282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marR="0" rtl="0" algn="just">
              <a:lnSpc>
                <a:spcPct val="1282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2400" u="none" cap="none" strike="noStrike">
                <a:solidFill>
                  <a:srgbClr val="262626"/>
                </a:solidFill>
                <a:latin typeface="Public Sans"/>
                <a:ea typeface="Public Sans"/>
                <a:cs typeface="Public Sans"/>
                <a:sym typeface="Public Sans"/>
              </a:rPr>
              <a:t>Piso1</a:t>
            </a:r>
            <a:endParaRPr/>
          </a:p>
          <a:p>
            <a:pPr indent="-457200" lvl="0" marL="457200" marR="0" rtl="0" algn="just">
              <a:lnSpc>
                <a:spcPct val="128291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</a:pPr>
            <a:r>
              <a:rPr b="0" i="0" lang="es-MX" sz="2400" u="none" cap="none" strike="noStrike">
                <a:solidFill>
                  <a:srgbClr val="262626"/>
                </a:solidFill>
                <a:latin typeface="Public Sans"/>
                <a:ea typeface="Public Sans"/>
                <a:cs typeface="Public Sans"/>
                <a:sym typeface="Public Sans"/>
              </a:rPr>
              <a:t>Baño 1 </a:t>
            </a:r>
            <a:endParaRPr/>
          </a:p>
          <a:p>
            <a:pPr indent="-457200" lvl="0" marL="457200" marR="0" rtl="0" algn="just">
              <a:lnSpc>
                <a:spcPct val="128291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</a:pPr>
            <a:r>
              <a:rPr b="0" i="0" lang="es-MX" sz="2400" u="none" cap="none" strike="noStrike">
                <a:solidFill>
                  <a:srgbClr val="262626"/>
                </a:solidFill>
                <a:latin typeface="Public Sans"/>
                <a:ea typeface="Public Sans"/>
                <a:cs typeface="Public Sans"/>
                <a:sym typeface="Public Sans"/>
              </a:rPr>
              <a:t>Recamara 1</a:t>
            </a:r>
            <a:endParaRPr/>
          </a:p>
          <a:p>
            <a:pPr indent="-457200" lvl="0" marL="457200" marR="0" rtl="0" algn="just">
              <a:lnSpc>
                <a:spcPct val="128291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</a:pPr>
            <a:r>
              <a:rPr b="0" i="0" lang="es-MX" sz="2400" u="none" cap="none" strike="noStrike">
                <a:solidFill>
                  <a:srgbClr val="262626"/>
                </a:solidFill>
                <a:latin typeface="Public Sans"/>
                <a:ea typeface="Public Sans"/>
                <a:cs typeface="Public Sans"/>
                <a:sym typeface="Public Sans"/>
              </a:rPr>
              <a:t>Cocina</a:t>
            </a:r>
            <a:endParaRPr/>
          </a:p>
          <a:p>
            <a:pPr indent="-457200" lvl="0" marL="457200" marR="0" rtl="0" algn="just">
              <a:lnSpc>
                <a:spcPct val="128291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</a:pPr>
            <a:r>
              <a:rPr b="0" i="0" lang="es-MX" sz="2400" u="none" cap="none" strike="noStrike">
                <a:solidFill>
                  <a:srgbClr val="262626"/>
                </a:solidFill>
                <a:latin typeface="Public Sans"/>
                <a:ea typeface="Public Sans"/>
                <a:cs typeface="Public Sans"/>
                <a:sym typeface="Public Sans"/>
              </a:rPr>
              <a:t>Sala Comedor</a:t>
            </a:r>
            <a:endParaRPr/>
          </a:p>
          <a:p>
            <a:pPr indent="0" lvl="0" marL="0" marR="0" rtl="0" algn="just">
              <a:lnSpc>
                <a:spcPct val="1282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marR="0" rtl="0" algn="just">
              <a:lnSpc>
                <a:spcPct val="1282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2400" u="none" cap="none" strike="noStrike">
                <a:solidFill>
                  <a:srgbClr val="262626"/>
                </a:solidFill>
                <a:latin typeface="Public Sans"/>
                <a:ea typeface="Public Sans"/>
                <a:cs typeface="Public Sans"/>
                <a:sym typeface="Public Sans"/>
              </a:rPr>
              <a:t>Piso 2 </a:t>
            </a:r>
            <a:endParaRPr/>
          </a:p>
          <a:p>
            <a:pPr indent="-457200" lvl="0" marL="457200" marR="0" rtl="0" algn="just">
              <a:lnSpc>
                <a:spcPct val="128291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</a:pPr>
            <a:r>
              <a:rPr b="0" i="0" lang="es-MX" sz="2400" u="none" cap="none" strike="noStrike">
                <a:solidFill>
                  <a:srgbClr val="262626"/>
                </a:solidFill>
                <a:latin typeface="Public Sans"/>
                <a:ea typeface="Public Sans"/>
                <a:cs typeface="Public Sans"/>
                <a:sym typeface="Public Sans"/>
              </a:rPr>
              <a:t>Baño 2</a:t>
            </a:r>
            <a:endParaRPr/>
          </a:p>
          <a:p>
            <a:pPr indent="-457200" lvl="0" marL="457200" marR="0" rtl="0" algn="just">
              <a:lnSpc>
                <a:spcPct val="128291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</a:pPr>
            <a:r>
              <a:rPr b="0" i="0" lang="es-MX" sz="2400" u="none" cap="none" strike="noStrike">
                <a:solidFill>
                  <a:srgbClr val="262626"/>
                </a:solidFill>
                <a:latin typeface="Public Sans"/>
                <a:ea typeface="Public Sans"/>
                <a:cs typeface="Public Sans"/>
                <a:sym typeface="Public Sans"/>
              </a:rPr>
              <a:t>Baño 3</a:t>
            </a:r>
            <a:endParaRPr/>
          </a:p>
          <a:p>
            <a:pPr indent="-457200" lvl="0" marL="457200" marR="0" rtl="0" algn="just">
              <a:lnSpc>
                <a:spcPct val="128291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</a:pPr>
            <a:r>
              <a:rPr b="0" i="0" lang="es-MX" sz="2400" u="none" cap="none" strike="noStrike">
                <a:solidFill>
                  <a:srgbClr val="262626"/>
                </a:solidFill>
                <a:latin typeface="Public Sans"/>
                <a:ea typeface="Public Sans"/>
                <a:cs typeface="Public Sans"/>
                <a:sym typeface="Public Sans"/>
              </a:rPr>
              <a:t>Recamara 2</a:t>
            </a:r>
            <a:endParaRPr/>
          </a:p>
          <a:p>
            <a:pPr indent="-457200" lvl="0" marL="457200" marR="0" rtl="0" algn="just">
              <a:lnSpc>
                <a:spcPct val="128291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</a:pPr>
            <a:r>
              <a:rPr b="0" i="0" lang="es-MX" sz="2400" u="none" cap="none" strike="noStrike">
                <a:solidFill>
                  <a:srgbClr val="262626"/>
                </a:solidFill>
                <a:latin typeface="Public Sans"/>
                <a:ea typeface="Public Sans"/>
                <a:cs typeface="Public Sans"/>
                <a:sym typeface="Public Sans"/>
              </a:rPr>
              <a:t>Recamara 3</a:t>
            </a:r>
            <a:endParaRPr/>
          </a:p>
          <a:p>
            <a:pPr indent="-457200" lvl="0" marL="457200" marR="0" rtl="0" algn="just">
              <a:lnSpc>
                <a:spcPct val="128291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</a:pPr>
            <a:r>
              <a:rPr b="0" i="0" lang="es-MX" sz="2400" u="none" cap="none" strike="noStrike">
                <a:solidFill>
                  <a:srgbClr val="262626"/>
                </a:solidFill>
                <a:latin typeface="Public Sans"/>
                <a:ea typeface="Public Sans"/>
                <a:cs typeface="Public Sans"/>
                <a:sym typeface="Public Sans"/>
              </a:rPr>
              <a:t>Recamara principal</a:t>
            </a:r>
            <a:endParaRPr/>
          </a:p>
          <a:p>
            <a:pPr indent="-457200" lvl="0" marL="457200" marR="0" rtl="0" algn="just">
              <a:lnSpc>
                <a:spcPct val="128291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</a:pPr>
            <a:r>
              <a:rPr b="0" i="0" lang="es-MX" sz="2400" u="none" cap="none" strike="noStrike">
                <a:solidFill>
                  <a:srgbClr val="262626"/>
                </a:solidFill>
                <a:latin typeface="Public Sans"/>
                <a:ea typeface="Public Sans"/>
                <a:cs typeface="Public Sans"/>
                <a:sym typeface="Public Sans"/>
              </a:rPr>
              <a:t>Armario</a:t>
            </a:r>
            <a:endParaRPr/>
          </a:p>
          <a:p>
            <a:pPr indent="-457200" lvl="0" marL="457200" marR="0" rtl="0" algn="just">
              <a:lnSpc>
                <a:spcPct val="128291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</a:pPr>
            <a:r>
              <a:rPr b="0" i="0" lang="es-MX" sz="2400" u="none" cap="none" strike="noStrike">
                <a:solidFill>
                  <a:srgbClr val="262626"/>
                </a:solidFill>
                <a:latin typeface="Public Sans"/>
                <a:ea typeface="Public Sans"/>
                <a:cs typeface="Public Sans"/>
                <a:sym typeface="Public Sans"/>
              </a:rPr>
              <a:t>Estudio</a:t>
            </a:r>
            <a:endParaRPr/>
          </a:p>
          <a:p>
            <a:pPr indent="0" lvl="0" marL="0" marR="0" rtl="0" algn="just">
              <a:lnSpc>
                <a:spcPct val="855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262626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12" name="Google Shape;112;p3"/>
          <p:cNvSpPr txBox="1"/>
          <p:nvPr>
            <p:ph idx="12" type="sldNum"/>
          </p:nvPr>
        </p:nvSpPr>
        <p:spPr>
          <a:xfrm>
            <a:off x="15629604" y="95631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2400">
                <a:solidFill>
                  <a:srgbClr val="262626"/>
                </a:solidFill>
              </a:rPr>
              <a:t>‹#›</a:t>
            </a:fld>
            <a:endParaRPr sz="2400">
              <a:solidFill>
                <a:srgbClr val="262626"/>
              </a:solidFill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1028700" y="1028701"/>
            <a:ext cx="16116300" cy="952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6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Caso base</a:t>
            </a:r>
            <a:endParaRPr/>
          </a:p>
        </p:txBody>
      </p:sp>
      <p:pic>
        <p:nvPicPr>
          <p:cNvPr id="114" name="Google Shape;11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82326" y="6867664"/>
            <a:ext cx="4175374" cy="2695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3766040"/>
            <a:ext cx="10944225" cy="579706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3"/>
          <p:cNvSpPr txBox="1"/>
          <p:nvPr/>
        </p:nvSpPr>
        <p:spPr>
          <a:xfrm>
            <a:off x="13487400" y="9710059"/>
            <a:ext cx="3837652" cy="8135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82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2400" u="none" cap="none" strike="noStrike">
                <a:solidFill>
                  <a:srgbClr val="262626"/>
                </a:solidFill>
                <a:latin typeface="Public Sans"/>
                <a:ea typeface="Public Sans"/>
                <a:cs typeface="Public Sans"/>
                <a:sym typeface="Public Sans"/>
              </a:rPr>
              <a:t>GHDDF = 2478</a:t>
            </a:r>
            <a:endParaRPr b="1" i="0" sz="2400" u="none" cap="none" strike="noStrike">
              <a:solidFill>
                <a:srgbClr val="262626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marR="0" rtl="0" algn="just">
              <a:lnSpc>
                <a:spcPct val="769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rgbClr val="262626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/>
        </p:nvSpPr>
        <p:spPr>
          <a:xfrm>
            <a:off x="914400" y="2350536"/>
            <a:ext cx="16116300" cy="23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962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3200" u="none" cap="none" strike="noStrike">
                <a:solidFill>
                  <a:srgbClr val="262626"/>
                </a:solidFill>
                <a:latin typeface="Public Sans"/>
                <a:ea typeface="Public Sans"/>
                <a:cs typeface="Public Sans"/>
                <a:sym typeface="Public Sans"/>
              </a:rPr>
              <a:t>El caso base inicial plantea una absortancia de 0.4 para la envolvente. En el caso de climas fríos es recomendable colocar colores oscuros en la envolvente para aumentar la absortancia y con ello favorecer la ganancia solar.</a:t>
            </a:r>
            <a:endParaRPr/>
          </a:p>
          <a:p>
            <a:pPr indent="0" lvl="0" marL="0" marR="0" rtl="0" algn="just">
              <a:lnSpc>
                <a:spcPct val="962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3200" u="none" cap="none" strike="noStrike">
                <a:solidFill>
                  <a:srgbClr val="262626"/>
                </a:solidFill>
                <a:latin typeface="Public Sans"/>
                <a:ea typeface="Public Sans"/>
                <a:cs typeface="Public Sans"/>
                <a:sym typeface="Public Sans"/>
              </a:rPr>
              <a:t>Se propone una absortancia solar de 0.6 en la simulación.</a:t>
            </a:r>
            <a:endParaRPr/>
          </a:p>
          <a:p>
            <a:pPr indent="0" lvl="0" marL="0" marR="0" rtl="0" algn="just">
              <a:lnSpc>
                <a:spcPct val="769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rgbClr val="262626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22" name="Google Shape;122;p4"/>
          <p:cNvSpPr txBox="1"/>
          <p:nvPr>
            <p:ph idx="12" type="sldNum"/>
          </p:nvPr>
        </p:nvSpPr>
        <p:spPr>
          <a:xfrm>
            <a:off x="15629604" y="95631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2400">
                <a:solidFill>
                  <a:srgbClr val="262626"/>
                </a:solidFill>
              </a:rPr>
              <a:t>‹#›</a:t>
            </a:fld>
            <a:endParaRPr sz="2400">
              <a:solidFill>
                <a:srgbClr val="262626"/>
              </a:solidFill>
            </a:endParaRPr>
          </a:p>
        </p:txBody>
      </p:sp>
      <p:sp>
        <p:nvSpPr>
          <p:cNvPr id="123" name="Google Shape;123;p4"/>
          <p:cNvSpPr txBox="1"/>
          <p:nvPr/>
        </p:nvSpPr>
        <p:spPr>
          <a:xfrm>
            <a:off x="1028700" y="1028701"/>
            <a:ext cx="16116300" cy="10098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7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Estrategia 1 - Absortancia</a:t>
            </a:r>
            <a:endParaRPr/>
          </a:p>
        </p:txBody>
      </p:sp>
      <p:pic>
        <p:nvPicPr>
          <p:cNvPr id="124" name="Google Shape;12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200" y="4305300"/>
            <a:ext cx="10962968" cy="5806988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4"/>
          <p:cNvSpPr txBox="1"/>
          <p:nvPr/>
        </p:nvSpPr>
        <p:spPr>
          <a:xfrm>
            <a:off x="14450338" y="8930134"/>
            <a:ext cx="3837600" cy="14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82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2400" u="none" cap="none" strike="noStrike">
                <a:solidFill>
                  <a:srgbClr val="262626"/>
                </a:solidFill>
                <a:latin typeface="Public Sans"/>
                <a:ea typeface="Public Sans"/>
                <a:cs typeface="Public Sans"/>
                <a:sym typeface="Public Sans"/>
              </a:rPr>
              <a:t>GHDDF = 1360</a:t>
            </a:r>
            <a:endParaRPr b="1" i="0" sz="2400" u="none" cap="none" strike="noStrike">
              <a:solidFill>
                <a:srgbClr val="262626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marR="0" rtl="0" algn="just">
              <a:lnSpc>
                <a:spcPct val="1282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400">
                <a:solidFill>
                  <a:srgbClr val="262626"/>
                </a:solidFill>
                <a:latin typeface="Public Sans"/>
                <a:ea typeface="Public Sans"/>
                <a:cs typeface="Public Sans"/>
                <a:sym typeface="Public Sans"/>
              </a:rPr>
              <a:t>GHDDC = 91</a:t>
            </a:r>
            <a:endParaRPr b="1" sz="2400">
              <a:solidFill>
                <a:srgbClr val="262626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marR="0" rtl="0" algn="just">
              <a:lnSpc>
                <a:spcPct val="769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rgbClr val="262626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/>
        </p:nvSpPr>
        <p:spPr>
          <a:xfrm>
            <a:off x="495300" y="2162828"/>
            <a:ext cx="10515600" cy="23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82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2400" u="none" cap="none" strike="noStrike">
                <a:solidFill>
                  <a:srgbClr val="262626"/>
                </a:solidFill>
                <a:latin typeface="Public Sans"/>
                <a:ea typeface="Public Sans"/>
                <a:cs typeface="Public Sans"/>
                <a:sym typeface="Public Sans"/>
              </a:rPr>
              <a:t>En climas fríos debe buscarse tener la menor </a:t>
            </a:r>
            <a:r>
              <a:rPr lang="es-MX" sz="2400">
                <a:solidFill>
                  <a:srgbClr val="262626"/>
                </a:solidFill>
                <a:latin typeface="Public Sans"/>
                <a:ea typeface="Public Sans"/>
                <a:cs typeface="Public Sans"/>
                <a:sym typeface="Public Sans"/>
              </a:rPr>
              <a:t>pérdida</a:t>
            </a:r>
            <a:r>
              <a:rPr b="0" i="0" lang="es-MX" sz="2400" u="none" cap="none" strike="noStrike">
                <a:solidFill>
                  <a:srgbClr val="262626"/>
                </a:solidFill>
                <a:latin typeface="Public Sans"/>
                <a:ea typeface="Public Sans"/>
                <a:cs typeface="Public Sans"/>
                <a:sym typeface="Public Sans"/>
              </a:rPr>
              <a:t> de calor posible del interior de la casa. Las ventanas son un punto importante y una buena estrategia puede ser colocar una película Low-e en la Ventana por la parte interior de la casa.</a:t>
            </a:r>
            <a:endParaRPr b="0" i="0" sz="2400" u="none" cap="none" strike="noStrike">
              <a:solidFill>
                <a:srgbClr val="262626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marR="0" rtl="0" algn="just">
              <a:lnSpc>
                <a:spcPct val="769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rgbClr val="262626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31" name="Google Shape;131;p5"/>
          <p:cNvSpPr txBox="1"/>
          <p:nvPr>
            <p:ph idx="12" type="sldNum"/>
          </p:nvPr>
        </p:nvSpPr>
        <p:spPr>
          <a:xfrm>
            <a:off x="15629604" y="95631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2400">
                <a:solidFill>
                  <a:srgbClr val="262626"/>
                </a:solidFill>
              </a:rPr>
              <a:t>‹#›</a:t>
            </a:fld>
            <a:endParaRPr sz="2400">
              <a:solidFill>
                <a:srgbClr val="262626"/>
              </a:solidFill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1085850" y="847026"/>
            <a:ext cx="161163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7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Estrategia 2 – Ventanas Low-e</a:t>
            </a:r>
            <a:endParaRPr b="0" i="0" sz="75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525" y="4169021"/>
            <a:ext cx="10896600" cy="5771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97700" y="2207088"/>
            <a:ext cx="3504025" cy="737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5"/>
          <p:cNvSpPr txBox="1"/>
          <p:nvPr/>
        </p:nvSpPr>
        <p:spPr>
          <a:xfrm>
            <a:off x="12197698" y="9783887"/>
            <a:ext cx="3837600" cy="9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82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2400" u="none" cap="none" strike="noStrike">
                <a:solidFill>
                  <a:srgbClr val="262626"/>
                </a:solidFill>
                <a:latin typeface="Public Sans"/>
                <a:ea typeface="Public Sans"/>
                <a:cs typeface="Public Sans"/>
                <a:sym typeface="Public Sans"/>
              </a:rPr>
              <a:t>GHDDF = 2078</a:t>
            </a:r>
            <a:endParaRPr b="1" i="0" sz="2400" u="none" cap="none" strike="noStrike">
              <a:solidFill>
                <a:srgbClr val="262626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marR="0" rtl="0" algn="just">
              <a:lnSpc>
                <a:spcPct val="769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rgbClr val="262626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/>
          <p:nvPr/>
        </p:nvSpPr>
        <p:spPr>
          <a:xfrm>
            <a:off x="502673" y="2359553"/>
            <a:ext cx="12420599" cy="16086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962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3200" u="none" cap="none" strike="noStrike">
                <a:solidFill>
                  <a:srgbClr val="262626"/>
                </a:solidFill>
                <a:latin typeface="Public Sans"/>
                <a:ea typeface="Public Sans"/>
                <a:cs typeface="Public Sans"/>
                <a:sym typeface="Public Sans"/>
              </a:rPr>
              <a:t>Para climas fríos se recomienda tener un sistema constructivo con alta masa térmica. Aquí se propone un sistema de 2 cm de poliestireno estándar + 10cm de adobe en toda la construcción</a:t>
            </a:r>
            <a:endParaRPr b="0" i="0" sz="3200" u="none" cap="none" strike="noStrike">
              <a:solidFill>
                <a:srgbClr val="262626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marR="0" rtl="0" algn="just">
              <a:lnSpc>
                <a:spcPct val="769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rgbClr val="262626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41" name="Google Shape;141;p6"/>
          <p:cNvSpPr txBox="1"/>
          <p:nvPr>
            <p:ph idx="12" type="sldNum"/>
          </p:nvPr>
        </p:nvSpPr>
        <p:spPr>
          <a:xfrm>
            <a:off x="15629604" y="95631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2400">
                <a:solidFill>
                  <a:srgbClr val="262626"/>
                </a:solidFill>
              </a:rPr>
              <a:t>‹#›</a:t>
            </a:fld>
            <a:endParaRPr sz="2400">
              <a:solidFill>
                <a:srgbClr val="262626"/>
              </a:solidFill>
            </a:endParaRPr>
          </a:p>
        </p:txBody>
      </p:sp>
      <p:sp>
        <p:nvSpPr>
          <p:cNvPr id="142" name="Google Shape;142;p6"/>
          <p:cNvSpPr txBox="1"/>
          <p:nvPr/>
        </p:nvSpPr>
        <p:spPr>
          <a:xfrm>
            <a:off x="1028700" y="1028701"/>
            <a:ext cx="16116300" cy="9757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7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Estrategia 3 – Sistema constructivo</a:t>
            </a:r>
            <a:endParaRPr b="0" i="0" sz="75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796" y="4237117"/>
            <a:ext cx="10744200" cy="569110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4" name="Google Shape;144;p6"/>
          <p:cNvGraphicFramePr/>
          <p:nvPr/>
        </p:nvGraphicFramePr>
        <p:xfrm>
          <a:off x="11658600" y="80391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{BD6AEEEA-0D78-4456-BE9E-FA03FD7C5C24}</a:tableStyleId>
              </a:tblPr>
              <a:tblGrid>
                <a:gridCol w="2667000"/>
                <a:gridCol w="2667000"/>
              </a:tblGrid>
              <a:tr h="5536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700" u="none" cap="none" strike="noStrike">
                          <a:solidFill>
                            <a:schemeClr val="dk1"/>
                          </a:solidFill>
                        </a:rPr>
                        <a:t>Grados hora de disconfort frío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</a:tr>
              <a:tr h="553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700" u="none" cap="none" strike="noStrike"/>
                        <a:t>Caso base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700" u="none" cap="none" strike="noStrike"/>
                        <a:t>Sistema constructivo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53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700" u="none" cap="none" strike="noStrike"/>
                        <a:t>2478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700" u="none" cap="none" strike="noStrike"/>
                        <a:t>1597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45" name="Google Shape;145;p6"/>
          <p:cNvGraphicFramePr/>
          <p:nvPr/>
        </p:nvGraphicFramePr>
        <p:xfrm>
          <a:off x="11506200" y="36481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{BD6AEEEA-0D78-4456-BE9E-FA03FD7C5C24}</a:tableStyleId>
              </a:tblPr>
              <a:tblGrid>
                <a:gridCol w="2928250"/>
                <a:gridCol w="1110350"/>
                <a:gridCol w="2035275"/>
              </a:tblGrid>
              <a:tr h="370850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700" u="none" cap="none" strike="noStrike">
                          <a:solidFill>
                            <a:schemeClr val="dk1"/>
                          </a:solidFill>
                        </a:rPr>
                        <a:t>Características materiales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700" u="none" cap="none" strike="noStrike"/>
                        <a:t>Adobe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700" u="none" cap="none" strike="noStrike"/>
                        <a:t>Poliestireno estándar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700" u="none" cap="none" strike="noStrike"/>
                        <a:t>Conductividad (W/mK)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700" u="none" cap="none" strike="noStrike"/>
                        <a:t>0.58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700" u="none" cap="none" strike="noStrike"/>
                        <a:t>0.04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700" u="none" cap="none" strike="noStrike"/>
                        <a:t>Densidad     (Kg/m3)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700" u="none" cap="none" strike="noStrike"/>
                        <a:t>1500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700" u="none" cap="none" strike="noStrike"/>
                        <a:t>15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700" u="none" cap="none" strike="noStrike"/>
                        <a:t>Calor específico (J/KgK)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700" u="none" cap="none" strike="noStrike"/>
                        <a:t>1480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700" u="none" cap="none" strike="noStrike"/>
                        <a:t>1400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46" name="Google Shape;146;p6"/>
          <p:cNvSpPr txBox="1"/>
          <p:nvPr/>
        </p:nvSpPr>
        <p:spPr>
          <a:xfrm>
            <a:off x="15073774" y="2834597"/>
            <a:ext cx="3837652" cy="8135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82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2400" u="none" cap="none" strike="noStrike">
                <a:solidFill>
                  <a:srgbClr val="262626"/>
                </a:solidFill>
                <a:latin typeface="Public Sans"/>
                <a:ea typeface="Public Sans"/>
                <a:cs typeface="Public Sans"/>
                <a:sym typeface="Public Sans"/>
              </a:rPr>
              <a:t>GHDDF = 1597</a:t>
            </a:r>
            <a:endParaRPr b="1" i="0" sz="2400" u="none" cap="none" strike="noStrike">
              <a:solidFill>
                <a:srgbClr val="262626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marR="0" rtl="0" algn="just">
              <a:lnSpc>
                <a:spcPct val="769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rgbClr val="262626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/>
          <p:nvPr/>
        </p:nvSpPr>
        <p:spPr>
          <a:xfrm>
            <a:off x="14097000" y="2933700"/>
            <a:ext cx="3837652" cy="31988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962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3200" u="none" cap="none" strike="noStrike">
                <a:solidFill>
                  <a:srgbClr val="262626"/>
                </a:solidFill>
                <a:latin typeface="Public Sans"/>
                <a:ea typeface="Public Sans"/>
                <a:cs typeface="Public Sans"/>
                <a:sym typeface="Public Sans"/>
              </a:rPr>
              <a:t>Al combinar las 3 estrategias se nota una considerable mejora en los grados hora de disconfort frío para el mes crítico</a:t>
            </a:r>
            <a:endParaRPr b="0" i="0" sz="3200" u="none" cap="none" strike="noStrike">
              <a:solidFill>
                <a:srgbClr val="262626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marR="0" rtl="0" algn="just">
              <a:lnSpc>
                <a:spcPct val="769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rgbClr val="262626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2" name="Google Shape;152;p7"/>
          <p:cNvSpPr txBox="1"/>
          <p:nvPr>
            <p:ph idx="12" type="sldNum"/>
          </p:nvPr>
        </p:nvSpPr>
        <p:spPr>
          <a:xfrm>
            <a:off x="15629604" y="95631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2400">
                <a:solidFill>
                  <a:srgbClr val="262626"/>
                </a:solidFill>
              </a:rPr>
              <a:t>‹#›</a:t>
            </a:fld>
            <a:endParaRPr sz="2400">
              <a:solidFill>
                <a:srgbClr val="262626"/>
              </a:solidFill>
            </a:endParaRPr>
          </a:p>
        </p:txBody>
      </p:sp>
      <p:sp>
        <p:nvSpPr>
          <p:cNvPr id="153" name="Google Shape;153;p7"/>
          <p:cNvSpPr txBox="1"/>
          <p:nvPr/>
        </p:nvSpPr>
        <p:spPr>
          <a:xfrm>
            <a:off x="1028700" y="1028701"/>
            <a:ext cx="16116300" cy="9757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7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Estrategias conjuntas</a:t>
            </a:r>
            <a:endParaRPr b="0" i="0" sz="75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399991"/>
            <a:ext cx="13525500" cy="7164338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7"/>
          <p:cNvSpPr txBox="1"/>
          <p:nvPr/>
        </p:nvSpPr>
        <p:spPr>
          <a:xfrm>
            <a:off x="14470013" y="9338884"/>
            <a:ext cx="3837652" cy="8135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82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2400" u="none" cap="none" strike="noStrike">
                <a:solidFill>
                  <a:srgbClr val="262626"/>
                </a:solidFill>
                <a:latin typeface="Public Sans"/>
                <a:ea typeface="Public Sans"/>
                <a:cs typeface="Public Sans"/>
                <a:sym typeface="Public Sans"/>
              </a:rPr>
              <a:t>GHDDF = 242</a:t>
            </a:r>
            <a:endParaRPr b="1" i="0" sz="2400" u="none" cap="none" strike="noStrike">
              <a:solidFill>
                <a:srgbClr val="262626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marR="0" rtl="0" algn="just">
              <a:lnSpc>
                <a:spcPct val="769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rgbClr val="262626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"/>
          <p:cNvSpPr txBox="1"/>
          <p:nvPr/>
        </p:nvSpPr>
        <p:spPr>
          <a:xfrm>
            <a:off x="9602429" y="1001386"/>
            <a:ext cx="7620000" cy="2006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9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2800" u="none" cap="none" strike="noStrike">
                <a:solidFill>
                  <a:srgbClr val="262626"/>
                </a:solidFill>
                <a:latin typeface="Public Sans"/>
                <a:ea typeface="Public Sans"/>
                <a:cs typeface="Public Sans"/>
                <a:sym typeface="Public Sans"/>
              </a:rPr>
              <a:t>Se comprueba la efectividad de cada una de las estrategias bioclimáticas aplicadas, así como el mejor funcionamiento aplicando las 3 en conjunto.</a:t>
            </a:r>
            <a:endParaRPr b="0" i="0" sz="2800" u="none" cap="none" strike="noStrike">
              <a:solidFill>
                <a:srgbClr val="262626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marR="0" rtl="0" algn="just">
              <a:lnSpc>
                <a:spcPct val="769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rgbClr val="262626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1" name="Google Shape;161;p8"/>
          <p:cNvSpPr txBox="1"/>
          <p:nvPr>
            <p:ph idx="12" type="sldNum"/>
          </p:nvPr>
        </p:nvSpPr>
        <p:spPr>
          <a:xfrm>
            <a:off x="15629604" y="95631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2400">
                <a:solidFill>
                  <a:srgbClr val="262626"/>
                </a:solidFill>
              </a:rPr>
              <a:t>‹#›</a:t>
            </a:fld>
            <a:endParaRPr sz="2400">
              <a:solidFill>
                <a:srgbClr val="262626"/>
              </a:solidFill>
            </a:endParaRPr>
          </a:p>
        </p:txBody>
      </p:sp>
      <p:sp>
        <p:nvSpPr>
          <p:cNvPr id="162" name="Google Shape;162;p8"/>
          <p:cNvSpPr txBox="1"/>
          <p:nvPr/>
        </p:nvSpPr>
        <p:spPr>
          <a:xfrm>
            <a:off x="1028700" y="1028701"/>
            <a:ext cx="16116300" cy="9757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7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Más resultados</a:t>
            </a:r>
            <a:endParaRPr b="0" i="0" sz="75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3" name="Google Shape;163;p8"/>
          <p:cNvGraphicFramePr/>
          <p:nvPr/>
        </p:nvGraphicFramePr>
        <p:xfrm>
          <a:off x="10942616" y="36957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{BD6AEEEA-0D78-4456-BE9E-FA03FD7C5C24}</a:tableStyleId>
              </a:tblPr>
              <a:tblGrid>
                <a:gridCol w="2309850"/>
                <a:gridCol w="1445850"/>
                <a:gridCol w="1226025"/>
                <a:gridCol w="2057400"/>
              </a:tblGrid>
              <a:tr h="841075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700" u="none" cap="none" strike="noStrike">
                          <a:solidFill>
                            <a:schemeClr val="dk1"/>
                          </a:solidFill>
                        </a:rPr>
                        <a:t>Grados hora de disconfort</a:t>
                      </a:r>
                      <a:endParaRPr sz="2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700" u="none" cap="none" strike="noStrike">
                          <a:solidFill>
                            <a:schemeClr val="dk1"/>
                          </a:solidFill>
                        </a:rPr>
                        <a:t>Factor de decremento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362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2700" u="none" cap="none" strike="noStrike"/>
                        <a:t>Frío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2700" u="none" cap="none" strike="noStrike"/>
                        <a:t>Cálido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700" u="none" cap="none" strike="noStrike"/>
                    </a:p>
                  </a:txBody>
                  <a:tcPr marT="45725" marB="45725" marR="91450" marL="91450"/>
                </a:tc>
              </a:tr>
              <a:tr h="594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700" u="none" cap="none" strike="noStrike"/>
                        <a:t>Caso base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700" u="none" cap="none" strike="noStrike"/>
                        <a:t>2478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7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700" u="none" cap="none" strike="noStrike"/>
                        <a:t>0.3419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94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700" u="none" cap="none" strike="noStrike"/>
                        <a:t>Absortancia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700" u="none" cap="none" strike="noStrike"/>
                        <a:t>1360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700" u="none" cap="none" strike="noStrike"/>
                        <a:t>91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700" u="none" cap="none" strike="noStrike"/>
                        <a:t>0.4528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94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700" u="none" cap="none" strike="noStrike"/>
                        <a:t>Ventanas   Low-e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700" u="none" cap="none" strike="noStrike"/>
                        <a:t>2078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7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700" u="none" cap="none" strike="noStrike"/>
                        <a:t>0.3669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94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700" u="none" cap="none" strike="noStrike"/>
                        <a:t>Sistema constructivo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700" u="none" cap="none" strike="noStrike"/>
                        <a:t>1597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7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700" u="none" cap="none" strike="noStrike"/>
                        <a:t>0.1258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94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700" u="none" cap="none" strike="noStrike"/>
                        <a:t>Estrategias conjuntas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700" u="none" cap="none" strike="noStrike"/>
                        <a:t>242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700" u="none" cap="none" strike="noStrike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2700" u="none" cap="none" strike="noStrike"/>
                        <a:t>0.2069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164" name="Google Shape;16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4312869"/>
            <a:ext cx="10333016" cy="5626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"/>
          <p:cNvSpPr txBox="1"/>
          <p:nvPr>
            <p:ph idx="12" type="sldNum"/>
          </p:nvPr>
        </p:nvSpPr>
        <p:spPr>
          <a:xfrm>
            <a:off x="15629604" y="95631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2400">
                <a:solidFill>
                  <a:srgbClr val="262626"/>
                </a:solidFill>
              </a:rPr>
              <a:t>‹#›</a:t>
            </a:fld>
            <a:endParaRPr sz="2400">
              <a:solidFill>
                <a:srgbClr val="262626"/>
              </a:solidFill>
            </a:endParaRPr>
          </a:p>
        </p:txBody>
      </p:sp>
      <p:sp>
        <p:nvSpPr>
          <p:cNvPr id="170" name="Google Shape;170;p9"/>
          <p:cNvSpPr txBox="1"/>
          <p:nvPr/>
        </p:nvSpPr>
        <p:spPr>
          <a:xfrm>
            <a:off x="6915149" y="3583115"/>
            <a:ext cx="4457701" cy="10098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7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¡Gracias!</a:t>
            </a:r>
            <a:endParaRPr b="0" i="0" sz="75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black, darkness&#10;&#10;Description automatically generated" id="171" name="Google Shape;17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0001" y="6286500"/>
            <a:ext cx="1879600" cy="21108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graphics, screenshot, graphic design&#10;&#10;Description automatically generated" id="172" name="Google Shape;17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58400" y="6703885"/>
            <a:ext cx="2628900" cy="14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Grayscale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