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63" r:id="rId5"/>
    <p:sldId id="264" r:id="rId6"/>
    <p:sldId id="268" r:id="rId7"/>
    <p:sldId id="267" r:id="rId8"/>
    <p:sldId id="269" r:id="rId9"/>
    <p:sldId id="271" r:id="rId10"/>
    <p:sldId id="265" r:id="rId11"/>
    <p:sldId id="266" r:id="rId12"/>
    <p:sldId id="26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27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0E932-F498-4B4C-85E9-A5C1E4B8F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700" y="4108629"/>
            <a:ext cx="4305300" cy="138033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/>
              <a:t>Funções</a:t>
            </a:r>
            <a:br>
              <a:rPr lang="pt-BR" sz="3600" dirty="0"/>
            </a:br>
            <a:r>
              <a:rPr lang="pt-BR" sz="3600" dirty="0"/>
              <a:t>Limites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984738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I – Aula 1</a:t>
            </a:r>
          </a:p>
        </p:txBody>
      </p:sp>
    </p:spTree>
    <p:extLst>
      <p:ext uri="{BB962C8B-B14F-4D97-AF65-F5344CB8AC3E}">
        <p14:creationId xmlns:p14="http://schemas.microsoft.com/office/powerpoint/2010/main" val="254675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49D975A3-84BC-43B3-A60B-5BBFE34E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442" y="-98474"/>
            <a:ext cx="352884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080830-9340-466F-88E5-1127AB5260D1}"/>
              </a:ext>
            </a:extLst>
          </p:cNvPr>
          <p:cNvSpPr txBox="1"/>
          <p:nvPr/>
        </p:nvSpPr>
        <p:spPr>
          <a:xfrm>
            <a:off x="886265" y="323557"/>
            <a:ext cx="1091652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Vamos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3BA4EB-20F7-47FA-B50F-9EF093122885}"/>
              </a:ext>
            </a:extLst>
          </p:cNvPr>
          <p:cNvSpPr txBox="1"/>
          <p:nvPr/>
        </p:nvSpPr>
        <p:spPr>
          <a:xfrm>
            <a:off x="730499" y="692889"/>
            <a:ext cx="60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Vamos considerar a seguinte questão: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6F388B4-CE83-4D5B-A44D-72EB67324BC4}"/>
                  </a:ext>
                </a:extLst>
              </p:cNvPr>
              <p:cNvSpPr txBox="1"/>
              <p:nvPr/>
            </p:nvSpPr>
            <p:spPr>
              <a:xfrm>
                <a:off x="730500" y="1379020"/>
                <a:ext cx="10575235" cy="115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É possível calcular essa função </a:t>
                </a:r>
                <a14:m>
                  <m:oMath xmlns:m="http://schemas.openxmlformats.org/officeDocument/2006/math">
                    <m:r>
                      <a:rPr lang="pt-BR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pt-BR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𝒔𝒆𝒏</m:t>
                        </m:r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pt-BR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sz="2800" b="1" dirty="0">
                    <a:solidFill>
                      <a:schemeClr val="tx1"/>
                    </a:solidFill>
                  </a:rPr>
                  <a:t>  </a:t>
                </a:r>
                <a:r>
                  <a:rPr lang="pt-BR" sz="2800" dirty="0">
                    <a:solidFill>
                      <a:schemeClr val="tx1"/>
                    </a:solidFill>
                  </a:rPr>
                  <a:t>para </a:t>
                </a:r>
                <a:r>
                  <a:rPr lang="pt-BR" sz="2800" b="1" i="1" dirty="0">
                    <a:solidFill>
                      <a:schemeClr val="tx1"/>
                    </a:solidFill>
                  </a:rPr>
                  <a:t>t</a:t>
                </a:r>
                <a:r>
                  <a:rPr lang="pt-BR" sz="2800" dirty="0">
                    <a:solidFill>
                      <a:schemeClr val="tx1"/>
                    </a:solidFill>
                  </a:rPr>
                  <a:t> igual a </a:t>
                </a:r>
                <a:r>
                  <a:rPr lang="pt-BR" sz="2800" b="1" i="1" dirty="0">
                    <a:solidFill>
                      <a:schemeClr val="tx1"/>
                    </a:solidFill>
                  </a:rPr>
                  <a:t>zero</a:t>
                </a:r>
                <a:r>
                  <a:rPr lang="pt-BR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6F388B4-CE83-4D5B-A44D-72EB67324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00" y="1379020"/>
                <a:ext cx="10575235" cy="1153714"/>
              </a:xfrm>
              <a:prstGeom prst="rect">
                <a:avLst/>
              </a:prstGeom>
              <a:blipFill>
                <a:blip r:embed="rId3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3480BFB-2D53-4A10-AB3B-189FBA04BAD4}"/>
                  </a:ext>
                </a:extLst>
              </p:cNvPr>
              <p:cNvSpPr txBox="1"/>
              <p:nvPr/>
            </p:nvSpPr>
            <p:spPr>
              <a:xfrm>
                <a:off x="1249169" y="2630758"/>
                <a:ext cx="4768948" cy="116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sen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0)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3480BFB-2D53-4A10-AB3B-189FBA04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69" y="2630758"/>
                <a:ext cx="4768948" cy="1165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709BE982-E2D8-4B78-8FA2-1D50232D5EF9}"/>
              </a:ext>
            </a:extLst>
          </p:cNvPr>
          <p:cNvSpPr txBox="1"/>
          <p:nvPr/>
        </p:nvSpPr>
        <p:spPr>
          <a:xfrm>
            <a:off x="886265" y="4304391"/>
            <a:ext cx="543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Não é possível a divisão por zero!</a:t>
            </a:r>
          </a:p>
          <a:p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F91D5C7-97F6-48F0-A42D-BB90790EE970}"/>
                  </a:ext>
                </a:extLst>
              </p:cNvPr>
              <p:cNvSpPr txBox="1"/>
              <p:nvPr/>
            </p:nvSpPr>
            <p:spPr>
              <a:xfrm>
                <a:off x="562707" y="283075"/>
                <a:ext cx="10846191" cy="1740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dirty="0">
                    <a:solidFill>
                      <a:schemeClr val="tx1"/>
                    </a:solidFill>
                  </a:rPr>
                  <a:t>Queremos investigar o que acontece com os valores da função</a:t>
                </a:r>
                <a:r>
                  <a:rPr lang="pt-BR" sz="24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sen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na vizinhança de zero.</a:t>
                </a:r>
              </a:p>
              <a:p>
                <a:pPr algn="just"/>
                <a:endParaRPr lang="pt-BR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400" dirty="0">
                    <a:solidFill>
                      <a:schemeClr val="tx1"/>
                    </a:solidFill>
                  </a:rPr>
                  <a:t>O que seria vizinhança de zero? 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F91D5C7-97F6-48F0-A42D-BB90790E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" y="283075"/>
                <a:ext cx="10846191" cy="1740861"/>
              </a:xfrm>
              <a:prstGeom prst="rect">
                <a:avLst/>
              </a:prstGeom>
              <a:blipFill>
                <a:blip r:embed="rId2"/>
                <a:stretch>
                  <a:fillRect l="-819" r="-819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BFDD2649-D95A-4C09-8F71-BBEBF4F7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" y="-12353"/>
            <a:ext cx="352884" cy="6858000"/>
          </a:xfrm>
          <a:prstGeom prst="rect">
            <a:avLst/>
          </a:prstGeom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743458A0-C392-46CC-97D0-644098CB6E20}"/>
              </a:ext>
            </a:extLst>
          </p:cNvPr>
          <p:cNvGraphicFramePr>
            <a:graphicFrameLocks noGrp="1"/>
          </p:cNvGraphicFramePr>
          <p:nvPr/>
        </p:nvGraphicFramePr>
        <p:xfrm>
          <a:off x="1575581" y="2236763"/>
          <a:ext cx="9439424" cy="43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56">
                  <a:extLst>
                    <a:ext uri="{9D8B030D-6E8A-4147-A177-3AD203B41FA5}">
                      <a16:colId xmlns:a16="http://schemas.microsoft.com/office/drawing/2014/main" val="461882837"/>
                    </a:ext>
                  </a:extLst>
                </a:gridCol>
                <a:gridCol w="2359856">
                  <a:extLst>
                    <a:ext uri="{9D8B030D-6E8A-4147-A177-3AD203B41FA5}">
                      <a16:colId xmlns:a16="http://schemas.microsoft.com/office/drawing/2014/main" val="873465930"/>
                    </a:ext>
                  </a:extLst>
                </a:gridCol>
                <a:gridCol w="2359856">
                  <a:extLst>
                    <a:ext uri="{9D8B030D-6E8A-4147-A177-3AD203B41FA5}">
                      <a16:colId xmlns:a16="http://schemas.microsoft.com/office/drawing/2014/main" val="1243879852"/>
                    </a:ext>
                  </a:extLst>
                </a:gridCol>
                <a:gridCol w="2359856">
                  <a:extLst>
                    <a:ext uri="{9D8B030D-6E8A-4147-A177-3AD203B41FA5}">
                      <a16:colId xmlns:a16="http://schemas.microsoft.com/office/drawing/2014/main" val="300585165"/>
                    </a:ext>
                  </a:extLst>
                </a:gridCol>
              </a:tblGrid>
              <a:tr h="969163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1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 se aproximando de 0 pela esquerda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Valores da 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i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 se aproximando de 0 pela direita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Valores da 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15205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871369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25467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33665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07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525334"/>
                  </a:ext>
                </a:extLst>
              </a:tr>
              <a:tr h="561500"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6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5D1FE-7186-7C4E-BBA6-63D90A33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39" y="1807351"/>
            <a:ext cx="4511687" cy="4174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77AA6F3-BE4F-B847-9B86-F38E744CC8F4}"/>
                  </a:ext>
                </a:extLst>
              </p:cNvPr>
              <p:cNvSpPr/>
              <p:nvPr/>
            </p:nvSpPr>
            <p:spPr>
              <a:xfrm>
                <a:off x="9687576" y="2435225"/>
                <a:ext cx="1320041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sen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77AA6F3-BE4F-B847-9B86-F38E744CC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576" y="2435225"/>
                <a:ext cx="1320041" cy="497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CFB066E8-D69A-734F-9869-ABF861B3A9FC}"/>
              </a:ext>
            </a:extLst>
          </p:cNvPr>
          <p:cNvSpPr txBox="1">
            <a:spLocks/>
          </p:cNvSpPr>
          <p:nvPr/>
        </p:nvSpPr>
        <p:spPr>
          <a:xfrm>
            <a:off x="1259726" y="370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Para pensar 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881F07-CA24-664C-A6D4-2E106492DDD9}"/>
              </a:ext>
            </a:extLst>
          </p:cNvPr>
          <p:cNvSpPr txBox="1"/>
          <p:nvPr/>
        </p:nvSpPr>
        <p:spPr>
          <a:xfrm>
            <a:off x="416674" y="1807351"/>
            <a:ext cx="654028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O gráfico ao lado foi obtido calculando-se a função para alguns valores de </a:t>
            </a:r>
            <a:r>
              <a:rPr lang="pt-BR" sz="2400" i="1" dirty="0"/>
              <a:t>t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Que observações você consegue levantar a partir dele?</a:t>
            </a:r>
            <a:br>
              <a:rPr lang="pt-BR" sz="2400" dirty="0"/>
            </a:br>
            <a:r>
              <a:rPr lang="pt-BR" sz="2400" dirty="0"/>
              <a:t>Se ligarmos os pontos desse gráfico, em que valor a curva obtida toca o eixo </a:t>
            </a:r>
            <a:r>
              <a:rPr lang="pt-BR" sz="2400" i="1" dirty="0" err="1"/>
              <a:t>y</a:t>
            </a:r>
            <a:r>
              <a:rPr lang="pt-BR" sz="2400" dirty="0"/>
              <a:t>? Podemos descobri-lo através da simples substituição  </a:t>
            </a:r>
            <a:r>
              <a:rPr lang="pt-BR" sz="2400" i="1" dirty="0" err="1"/>
              <a:t>t</a:t>
            </a:r>
            <a:r>
              <a:rPr lang="pt-BR" sz="2400" dirty="0"/>
              <a:t> por 0? Desafio você a responder essa pergunta sem a ajuda de um software gráfico!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C341A119-9AE6-D54A-AF36-88440A7ED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" y="-12353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0698125-7DFC-3A44-A31A-329B9DB3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2" y="1143717"/>
            <a:ext cx="5866525" cy="53133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24252C-4603-0C48-B4E6-6A17E05F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43" y="761999"/>
            <a:ext cx="4572000" cy="1524010"/>
          </a:xfrm>
        </p:spPr>
        <p:txBody>
          <a:bodyPr anchor="t">
            <a:normAutofit/>
          </a:bodyPr>
          <a:lstStyle/>
          <a:p>
            <a:r>
              <a:rPr lang="pt-BR" sz="3200" dirty="0"/>
              <a:t>Para pensar mais um pouco...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5D0B6-807A-9F46-858B-5E4F8C50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643" y="2106371"/>
            <a:ext cx="5102560" cy="3048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Como você acha que poderíamos definir convenientemente a função para que o seu gráfico fosse como ao lado?</a:t>
            </a:r>
          </a:p>
          <a:p>
            <a:pPr algn="just"/>
            <a:endParaRPr lang="pt-BR" sz="24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859C40A-5690-3C43-86E0-9B05B3BF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" y="-12353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0F6D19-8E8A-43C7-BD74-E84FAD5E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 t="9091"/>
          <a:stretch/>
        </p:blipFill>
        <p:spPr>
          <a:xfrm>
            <a:off x="-15220" y="10"/>
            <a:ext cx="12207220" cy="685799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AC3891-27C0-47BD-A327-20C746AA5A66}"/>
              </a:ext>
            </a:extLst>
          </p:cNvPr>
          <p:cNvSpPr txBox="1"/>
          <p:nvPr/>
        </p:nvSpPr>
        <p:spPr>
          <a:xfrm>
            <a:off x="618978" y="1392702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1) Função Afim (Primeiro Grau)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731D04-C69F-4060-8432-8C85A56834F5}"/>
              </a:ext>
            </a:extLst>
          </p:cNvPr>
          <p:cNvSpPr txBox="1"/>
          <p:nvPr/>
        </p:nvSpPr>
        <p:spPr>
          <a:xfrm>
            <a:off x="812712" y="2124222"/>
            <a:ext cx="41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f(x) = </a:t>
            </a:r>
            <a:r>
              <a:rPr lang="pt-BR" dirty="0" err="1"/>
              <a:t>ax</a:t>
            </a:r>
            <a:r>
              <a:rPr lang="pt-BR" dirty="0"/>
              <a:t> + b</a:t>
            </a:r>
          </a:p>
          <a:p>
            <a:endParaRPr lang="pt-BR" dirty="0"/>
          </a:p>
          <a:p>
            <a:r>
              <a:rPr lang="pt-BR" dirty="0"/>
              <a:t>a: coeficiente angular</a:t>
            </a:r>
          </a:p>
          <a:p>
            <a:r>
              <a:rPr lang="pt-BR" dirty="0"/>
              <a:t>b: coeficiente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4C4AD3-1A95-42C8-A0A6-4F55A31F68B2}"/>
                  </a:ext>
                </a:extLst>
              </p:cNvPr>
              <p:cNvSpPr txBox="1"/>
              <p:nvPr/>
            </p:nvSpPr>
            <p:spPr>
              <a:xfrm>
                <a:off x="618978" y="3868615"/>
                <a:ext cx="5106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Domínio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r>
                  <a:rPr lang="pt-BR" dirty="0"/>
                  <a:t>Imagem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dirty="0"/>
              </a:p>
              <a:p>
                <a:r>
                  <a:rPr lang="pt-BR" dirty="0"/>
                  <a:t>Gráfico (Reta)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4C4AD3-1A95-42C8-A0A6-4F55A31F6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8" y="3868615"/>
                <a:ext cx="5106573" cy="923330"/>
              </a:xfrm>
              <a:prstGeom prst="rect">
                <a:avLst/>
              </a:prstGeom>
              <a:blipFill>
                <a:blip r:embed="rId4"/>
                <a:stretch>
                  <a:fillRect l="-1075"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5C94F8F2-CC1A-4866-BDE3-0EB3768155FF}"/>
              </a:ext>
            </a:extLst>
          </p:cNvPr>
          <p:cNvSpPr txBox="1"/>
          <p:nvPr/>
        </p:nvSpPr>
        <p:spPr>
          <a:xfrm>
            <a:off x="4965895" y="1589649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 = f(x)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E2451D-7E3E-4161-AFBB-0AC64C6E9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55" y="2479464"/>
            <a:ext cx="2719335" cy="28075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36ECC97-ECBB-4E2E-BD0D-BE08951697B0}"/>
              </a:ext>
            </a:extLst>
          </p:cNvPr>
          <p:cNvSpPr txBox="1"/>
          <p:nvPr/>
        </p:nvSpPr>
        <p:spPr>
          <a:xfrm>
            <a:off x="3967089" y="5465298"/>
            <a:ext cx="281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a&gt;0 =&gt; reta crescente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AAB5BC-C511-49AB-97FE-BD73CE516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833" y="2620840"/>
            <a:ext cx="2590800" cy="2495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A1D2B5-7C67-496D-8388-68D0649277AF}"/>
              </a:ext>
            </a:extLst>
          </p:cNvPr>
          <p:cNvSpPr txBox="1"/>
          <p:nvPr/>
        </p:nvSpPr>
        <p:spPr>
          <a:xfrm>
            <a:off x="7439082" y="5522573"/>
            <a:ext cx="281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a&lt;0 =&gt; reta decrescente</a:t>
            </a:r>
          </a:p>
        </p:txBody>
      </p:sp>
    </p:spTree>
    <p:extLst>
      <p:ext uri="{BB962C8B-B14F-4D97-AF65-F5344CB8AC3E}">
        <p14:creationId xmlns:p14="http://schemas.microsoft.com/office/powerpoint/2010/main" val="39028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0F6D19-8E8A-43C7-BD74-E84FAD5E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 t="9091"/>
          <a:stretch/>
        </p:blipFill>
        <p:spPr>
          <a:xfrm>
            <a:off x="-15220" y="10"/>
            <a:ext cx="12207220" cy="685799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E8A515-A2A6-45A0-A2C4-93F0A6EC8544}"/>
              </a:ext>
            </a:extLst>
          </p:cNvPr>
          <p:cNvSpPr txBox="1"/>
          <p:nvPr/>
        </p:nvSpPr>
        <p:spPr>
          <a:xfrm>
            <a:off x="352884" y="1252025"/>
            <a:ext cx="6033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Considere as funções de primeiro grau a seguir e determine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seu 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Sua 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Esboce o gráfico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BBACBD-2F0A-4787-A5AB-EB332815DE9B}"/>
              </a:ext>
            </a:extLst>
          </p:cNvPr>
          <p:cNvSpPr txBox="1"/>
          <p:nvPr/>
        </p:nvSpPr>
        <p:spPr>
          <a:xfrm>
            <a:off x="562708" y="3179298"/>
            <a:ext cx="66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a) f(x) = -3x - 6</a:t>
            </a:r>
          </a:p>
        </p:txBody>
      </p:sp>
    </p:spTree>
    <p:extLst>
      <p:ext uri="{BB962C8B-B14F-4D97-AF65-F5344CB8AC3E}">
        <p14:creationId xmlns:p14="http://schemas.microsoft.com/office/powerpoint/2010/main" val="199386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0F6D19-8E8A-43C7-BD74-E84FAD5E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 t="9091"/>
          <a:stretch/>
        </p:blipFill>
        <p:spPr>
          <a:xfrm>
            <a:off x="0" y="10"/>
            <a:ext cx="12207220" cy="685799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FBF698-C4AD-4120-92A4-FB474EFF3F21}"/>
              </a:ext>
            </a:extLst>
          </p:cNvPr>
          <p:cNvSpPr txBox="1"/>
          <p:nvPr/>
        </p:nvSpPr>
        <p:spPr>
          <a:xfrm>
            <a:off x="812712" y="1277873"/>
            <a:ext cx="101741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Um motorista de táxi cobra R$ 3,50 de bandeirada (valor fixo) mais R$ 0,70 por quilômetro rodado (valor variável). Determine o valor a ser pago por uma corrida relativa a um percurso de 18 quilômetros.</a:t>
            </a:r>
          </a:p>
          <a:p>
            <a:pPr marL="342900" indent="-342900" algn="just">
              <a:buAutoNum type="arabicParenR"/>
            </a:pPr>
            <a:endParaRPr lang="pt-BR" dirty="0">
              <a:solidFill>
                <a:srgbClr val="212529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Seja f(x) = y o valor a ser pago por uma corrida de x quilômetros. Determine y = f(x). (y em função de x).</a:t>
            </a:r>
          </a:p>
          <a:p>
            <a:pPr algn="just"/>
            <a:endParaRPr lang="pt-BR" dirty="0">
              <a:solidFill>
                <a:srgbClr val="212529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Qual o domínio da função f?</a:t>
            </a:r>
          </a:p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Qual a imagem da função f?</a:t>
            </a:r>
          </a:p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Esboce o gráfico de f.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1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0F6D19-8E8A-43C7-BD74-E84FAD5E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 t="9091"/>
          <a:stretch/>
        </p:blipFill>
        <p:spPr>
          <a:xfrm>
            <a:off x="0" y="10"/>
            <a:ext cx="12207220" cy="685799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7D099-6052-4304-B0CB-1EAB925E4324}"/>
              </a:ext>
            </a:extLst>
          </p:cNvPr>
          <p:cNvSpPr txBox="1"/>
          <p:nvPr/>
        </p:nvSpPr>
        <p:spPr>
          <a:xfrm>
            <a:off x="559494" y="1169686"/>
            <a:ext cx="107790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2) O preço de venda de um livro é de R$ 15,00 a unidade. Sabendo que o custo de cada livro corresponde a um valor fixo de R$ 3,00 mais R$ 5,00 por unidade, construa uma função capaz de determinar o lucro líquido (valor descontado das despesas) na venda de x livros, e o lucro obtido na venda de 400 livros.</a:t>
            </a:r>
          </a:p>
          <a:p>
            <a:pPr algn="just"/>
            <a:endParaRPr lang="pt-BR" dirty="0">
              <a:solidFill>
                <a:srgbClr val="212529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Determine o domínio e a imagem da função lucro.</a:t>
            </a:r>
          </a:p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Esboce o gráfico de f.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7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0F6D19-8E8A-43C7-BD74-E84FAD5E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 t="9091"/>
          <a:stretch/>
        </p:blipFill>
        <p:spPr>
          <a:xfrm>
            <a:off x="0" y="10"/>
            <a:ext cx="12207220" cy="685799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7D099-6052-4304-B0CB-1EAB925E4324}"/>
              </a:ext>
            </a:extLst>
          </p:cNvPr>
          <p:cNvSpPr txBox="1"/>
          <p:nvPr/>
        </p:nvSpPr>
        <p:spPr>
          <a:xfrm>
            <a:off x="559494" y="1169686"/>
            <a:ext cx="107790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3</a:t>
            </a:r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) Considere a função f(x) = x + 2  determine:</a:t>
            </a:r>
          </a:p>
          <a:p>
            <a:pPr algn="just"/>
            <a:endParaRPr lang="pt-BR" dirty="0">
              <a:solidFill>
                <a:srgbClr val="212529"/>
              </a:solidFill>
              <a:latin typeface="Source Sans Pro" panose="020B0503030403020204" pitchFamily="34" charset="0"/>
            </a:endParaRPr>
          </a:p>
          <a:p>
            <a:pPr marL="342900" indent="-342900" algn="just">
              <a:buAutoNum type="alphaLcParenR"/>
            </a:pPr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Seu domínio</a:t>
            </a:r>
          </a:p>
          <a:p>
            <a:pPr marL="342900" indent="-342900" algn="just">
              <a:buAutoNum type="alphaLcParenR"/>
            </a:pPr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Sua imagem</a:t>
            </a:r>
          </a:p>
          <a:p>
            <a:pPr marL="342900" indent="-342900" algn="just">
              <a:buAutoNum type="alphaLcParenR"/>
            </a:pPr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O valor de f(0)</a:t>
            </a:r>
          </a:p>
          <a:p>
            <a:pPr marL="342900" indent="-342900" algn="just">
              <a:buAutoNum type="alphaLcParenR"/>
            </a:pPr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O valor de f(2)</a:t>
            </a:r>
          </a:p>
          <a:p>
            <a:pPr marL="342900" indent="-342900" algn="just">
              <a:buAutoNum type="alphaLcParenR"/>
            </a:pPr>
            <a:r>
              <a:rPr lang="pt-BR" dirty="0">
                <a:solidFill>
                  <a:srgbClr val="212529"/>
                </a:solidFill>
                <a:latin typeface="Source Sans Pro" panose="020B0503030403020204" pitchFamily="34" charset="0"/>
              </a:rPr>
              <a:t>Esboce o gráfico de f.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8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CF9903B-33E1-43B5-A952-F59E7E9368B3}"/>
                  </a:ext>
                </a:extLst>
              </p:cNvPr>
              <p:cNvSpPr txBox="1"/>
              <p:nvPr/>
            </p:nvSpPr>
            <p:spPr>
              <a:xfrm>
                <a:off x="675249" y="1406769"/>
                <a:ext cx="7005711" cy="3563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4) Considere a função</a:t>
                </a:r>
              </a:p>
              <a:p>
                <a:endParaRPr lang="pt-BR" dirty="0"/>
              </a:p>
              <a:p>
                <a:r>
                  <a:rPr lang="pt-BR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Determine :</a:t>
                </a:r>
              </a:p>
              <a:p>
                <a:endParaRPr lang="pt-BR" dirty="0"/>
              </a:p>
              <a:p>
                <a:pPr marL="342900" indent="-342900">
                  <a:buAutoNum type="alphaLcParenR"/>
                </a:pPr>
                <a:r>
                  <a:rPr lang="pt-BR" dirty="0"/>
                  <a:t>O domínio de f.</a:t>
                </a:r>
              </a:p>
              <a:p>
                <a:pPr marL="342900" indent="-342900">
                  <a:buAutoNum type="alphaLcParenR"/>
                </a:pPr>
                <a:r>
                  <a:rPr lang="pt-BR" dirty="0"/>
                  <a:t>O valor de f(0)</a:t>
                </a:r>
              </a:p>
              <a:p>
                <a:pPr marL="342900" indent="-342900">
                  <a:buAutoNum type="alphaLcParenR"/>
                </a:pPr>
                <a:r>
                  <a:rPr lang="pt-BR" dirty="0"/>
                  <a:t>O valor de f(2)</a:t>
                </a:r>
              </a:p>
              <a:p>
                <a:pPr marL="342900" indent="-342900">
                  <a:buAutoNum type="alphaLcParenR"/>
                </a:pPr>
                <a:r>
                  <a:rPr lang="pt-BR" dirty="0"/>
                  <a:t>Quando x se “aproxima muito” de 2, f(2) se aproxima de qual valor?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pt-BR" dirty="0"/>
                  <a:t>Esboce o gráfico.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CF9903B-33E1-43B5-A952-F59E7E93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" y="1406769"/>
                <a:ext cx="7005711" cy="3563924"/>
              </a:xfrm>
              <a:prstGeom prst="rect">
                <a:avLst/>
              </a:prstGeom>
              <a:blipFill>
                <a:blip r:embed="rId3"/>
                <a:stretch>
                  <a:fillRect l="-783" t="-1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43A04DCA-C632-4360-B0B8-02A60212BD7C}"/>
              </a:ext>
            </a:extLst>
          </p:cNvPr>
          <p:cNvSpPr txBox="1"/>
          <p:nvPr/>
        </p:nvSpPr>
        <p:spPr>
          <a:xfrm>
            <a:off x="675249" y="5303520"/>
            <a:ext cx="76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5) Compare as funções dos exercícios 3 e 4.</a:t>
            </a:r>
          </a:p>
        </p:txBody>
      </p:sp>
    </p:spTree>
    <p:extLst>
      <p:ext uri="{BB962C8B-B14F-4D97-AF65-F5344CB8AC3E}">
        <p14:creationId xmlns:p14="http://schemas.microsoft.com/office/powerpoint/2010/main" val="183949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5FB3B5-9818-49EA-B199-02600F41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74AA4E-B89D-478F-89DD-DD5B4F28E39A}"/>
              </a:ext>
            </a:extLst>
          </p:cNvPr>
          <p:cNvSpPr txBox="1"/>
          <p:nvPr/>
        </p:nvSpPr>
        <p:spPr>
          <a:xfrm>
            <a:off x="812712" y="521387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Cálculo Diferencial e Integral – Aula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CF9903B-33E1-43B5-A952-F59E7E9368B3}"/>
                  </a:ext>
                </a:extLst>
              </p:cNvPr>
              <p:cNvSpPr txBox="1"/>
              <p:nvPr/>
            </p:nvSpPr>
            <p:spPr>
              <a:xfrm>
                <a:off x="675249" y="1406769"/>
                <a:ext cx="11141613" cy="103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6) 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 concentração de sal em um tanque com água pura depois de t minutos(em gramas por litro) é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30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num>
                      <m:den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200+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O que acontece com a concentração quando o valor de t “aumenta cada vez mais”</a:t>
                </a:r>
                <a:r>
                  <a:rPr lang="pt-BR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CF9903B-33E1-43B5-A952-F59E7E93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" y="1406769"/>
                <a:ext cx="11141613" cy="1039772"/>
              </a:xfrm>
              <a:prstGeom prst="rect">
                <a:avLst/>
              </a:prstGeom>
              <a:blipFill>
                <a:blip r:embed="rId3"/>
                <a:stretch>
                  <a:fillRect l="-493" t="-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35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1185-52D9-D345-9C73-F4F75ABA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84823"/>
            <a:ext cx="5334000" cy="1524000"/>
          </a:xfrm>
        </p:spPr>
        <p:txBody>
          <a:bodyPr>
            <a:normAutofit/>
          </a:bodyPr>
          <a:lstStyle/>
          <a:p>
            <a:r>
              <a:rPr lang="pt-BR" sz="4600" dirty="0"/>
              <a:t>Mais um Exemplo de Aplicação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09E2D-15E0-4FC1-9333-A1F2D11E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678" y="1827800"/>
            <a:ext cx="4699873" cy="38100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600" dirty="0"/>
              <a:t>A imagem da esquerda teve 25% dos seus dados corrompidos e esses foram recuperados através de uma metodologia baseada no Teorema de Shannon.</a:t>
            </a:r>
          </a:p>
        </p:txBody>
      </p:sp>
      <p:pic>
        <p:nvPicPr>
          <p:cNvPr id="5" name="Espaço Reservado para Conteúdo 4" descr="Foto preta e branca de uma pessoa&#10;&#10;Descrição gerada automaticamente">
            <a:extLst>
              <a:ext uri="{FF2B5EF4-FFF2-40B4-BE49-F238E27FC236}">
                <a16:creationId xmlns:a16="http://schemas.microsoft.com/office/drawing/2014/main" id="{D06EC8C3-D6F2-274F-9BBB-0DD2D354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60" y="2008823"/>
            <a:ext cx="5334000" cy="2840355"/>
          </a:xfrm>
          <a:prstGeom prst="rect">
            <a:avLst/>
          </a:prstGeom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E22D8E6F-631E-412C-B536-85CAD386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42" y="-98474"/>
            <a:ext cx="35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688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Source Sans Pro</vt:lpstr>
      <vt:lpstr>Office Theme</vt:lpstr>
      <vt:lpstr>Funções Limites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Mais um Exemplo de Aplicação</vt:lpstr>
      <vt:lpstr>Apresentação do PowerPoint</vt:lpstr>
      <vt:lpstr>Apresentação do PowerPoint</vt:lpstr>
      <vt:lpstr>Apresentação do PowerPoint</vt:lpstr>
      <vt:lpstr>Para pensar mais um pouco...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 de funções</dc:title>
  <dc:creator>ANA CAROLINA CAMARGO FRANCISCO</dc:creator>
  <cp:lastModifiedBy>Eliana Norte</cp:lastModifiedBy>
  <cp:revision>10</cp:revision>
  <dcterms:created xsi:type="dcterms:W3CDTF">2020-08-05T22:46:24Z</dcterms:created>
  <dcterms:modified xsi:type="dcterms:W3CDTF">2021-08-13T14:05:54Z</dcterms:modified>
</cp:coreProperties>
</file>