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60" r:id="rId2"/>
    <p:sldId id="700" r:id="rId3"/>
    <p:sldId id="805" r:id="rId4"/>
    <p:sldId id="807" r:id="rId5"/>
    <p:sldId id="813" r:id="rId6"/>
    <p:sldId id="806" r:id="rId7"/>
    <p:sldId id="774" r:id="rId8"/>
    <p:sldId id="811" r:id="rId9"/>
    <p:sldId id="812" r:id="rId10"/>
    <p:sldId id="810" r:id="rId11"/>
    <p:sldId id="814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Puga" initials="SP" lastIdx="1" clrIdx="0">
    <p:extLst>
      <p:ext uri="{19B8F6BF-5375-455C-9EA6-DF929625EA0E}">
        <p15:presenceInfo xmlns:p15="http://schemas.microsoft.com/office/powerpoint/2012/main" userId="fde25b9f4ccbcd61" providerId="Windows Live"/>
      </p:ext>
    </p:extLst>
  </p:cmAuthor>
  <p:cmAuthor id="2" name="Thais Barros Beldi" initials="TB" lastIdx="11" clrIdx="1">
    <p:extLst>
      <p:ext uri="{19B8F6BF-5375-455C-9EA6-DF929625EA0E}">
        <p15:presenceInfo xmlns:p15="http://schemas.microsoft.com/office/powerpoint/2012/main" userId="S::thais.beldi@facens.br::84ccf228-395c-4d99-ac38-701539278a71" providerId="AD"/>
      </p:ext>
    </p:extLst>
  </p:cmAuthor>
  <p:cmAuthor id="3" name="Sandra Gavioli Puga" initials="SGP" lastIdx="2" clrIdx="2">
    <p:extLst>
      <p:ext uri="{19B8F6BF-5375-455C-9EA6-DF929625EA0E}">
        <p15:presenceInfo xmlns:p15="http://schemas.microsoft.com/office/powerpoint/2012/main" userId="S-1-5-21-949451986-3498614260-861929229-1016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66"/>
    <a:srgbClr val="FF7C80"/>
    <a:srgbClr val="FFFF99"/>
    <a:srgbClr val="33CC33"/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4" autoAdjust="0"/>
    <p:restoredTop sz="94291" autoAdjust="0"/>
  </p:normalViewPr>
  <p:slideViewPr>
    <p:cSldViewPr snapToGrid="0" snapToObjects="1">
      <p:cViewPr varScale="1">
        <p:scale>
          <a:sx n="72" d="100"/>
          <a:sy n="72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06400" y="0"/>
            <a:ext cx="8146473" cy="908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26474" y="966957"/>
            <a:ext cx="8026400" cy="5641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 sz="1500">
                <a:solidFill>
                  <a:schemeClr val="dk1"/>
                </a:solidFill>
              </a:defRPr>
            </a:lvl1pPr>
            <a:lvl2pPr marL="6858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0287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3716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17145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0E6DB2C-6C5F-43BA-8C8B-2C7729CA0664}"/>
              </a:ext>
            </a:extLst>
          </p:cNvPr>
          <p:cNvCxnSpPr/>
          <p:nvPr userDrawn="1"/>
        </p:nvCxnSpPr>
        <p:spPr>
          <a:xfrm>
            <a:off x="0" y="90809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ACDA-6DDC-46CD-9EC8-FB3AC65B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"/>
            <a:r>
              <a:rPr lang="pt-BR" sz="2400" dirty="0"/>
              <a:t>Registro da frequência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088B4-E671-4B27-B87E-03A5DBEE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73" y="966957"/>
            <a:ext cx="8395853" cy="5641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sz="1800" dirty="0"/>
          </a:p>
          <a:p>
            <a:pPr marL="85725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Durante a aula será feita a chamada. </a:t>
            </a:r>
          </a:p>
          <a:p>
            <a:pPr marL="85725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Os alunos presentes nas aulas remotas que responderem à chamada não precisarão fazer o teste de presença.</a:t>
            </a:r>
          </a:p>
          <a:p>
            <a:pPr marL="85725" indent="0">
              <a:buNone/>
            </a:pPr>
            <a:endParaRPr lang="pt-BR" sz="1800" dirty="0"/>
          </a:p>
          <a:p>
            <a:r>
              <a:rPr lang="pt-BR" sz="3200" dirty="0"/>
              <a:t>Teste de presença ficará disponível por 1 semana para os alunos que não estavam na aula remota ou que por algum motivo não respondeu à chamada.</a:t>
            </a:r>
          </a:p>
        </p:txBody>
      </p:sp>
    </p:spTree>
    <p:extLst>
      <p:ext uri="{BB962C8B-B14F-4D97-AF65-F5344CB8AC3E}">
        <p14:creationId xmlns:p14="http://schemas.microsoft.com/office/powerpoint/2010/main" val="20211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A7F6-6A78-4915-9E93-7BC4C48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KHAN ACADEMY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35275-923D-4AF4-B030-3AD1871CA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pt-BR" sz="3600" b="1" i="0">
                <a:solidFill>
                  <a:srgbClr val="444444"/>
                </a:solidFill>
                <a:effectLst/>
                <a:latin typeface="Lato"/>
              </a:rPr>
              <a:t>VSC63X2K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42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45FF-3A94-44D7-A945-7E628FC8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Professor: Eliana Vieira Norte</a:t>
            </a:r>
            <a:br>
              <a:rPr lang="pt-BR" dirty="0"/>
            </a:br>
            <a:r>
              <a:rPr lang="pt-BR" dirty="0"/>
              <a:t>Nome da disciplina: Cálculo Diferencial e Integral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0EF23-3F86-46D8-AB58-99C859810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Aulas</a:t>
            </a:r>
          </a:p>
          <a:p>
            <a:endParaRPr lang="pt-BR" sz="1800" dirty="0"/>
          </a:p>
          <a:p>
            <a:r>
              <a:rPr lang="pt-BR" sz="1800" dirty="0">
                <a:solidFill>
                  <a:schemeClr val="tx1"/>
                </a:solidFill>
              </a:rPr>
              <a:t>sexta-feira: 19h – 22h40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2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B41C-E88D-4D1C-B7EF-926F76C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FA300-A1C3-43D8-8EB3-189E9D3C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derivada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integral.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A0025-50F0-47B6-A1E6-CAD53396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 da disciplina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714FF4-D8BF-4A50-B35F-4A6619B10EAD}"/>
              </a:ext>
            </a:extLst>
          </p:cNvPr>
          <p:cNvSpPr txBox="1"/>
          <p:nvPr/>
        </p:nvSpPr>
        <p:spPr>
          <a:xfrm>
            <a:off x="457200" y="1417638"/>
            <a:ext cx="8037444" cy="2096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pt-BR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Gerais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Introduzir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noções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básicas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cálculo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diferencial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integral.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aplicações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conceitos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derivadas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integrais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ferramentas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indispensáveis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várias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áreas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conhecimento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9536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A0025-50F0-47B6-A1E6-CAD53396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 de aprendizagem da disciplina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714FF4-D8BF-4A50-B35F-4A6619B10EAD}"/>
              </a:ext>
            </a:extLst>
          </p:cNvPr>
          <p:cNvSpPr txBox="1"/>
          <p:nvPr/>
        </p:nvSpPr>
        <p:spPr>
          <a:xfrm>
            <a:off x="457200" y="645355"/>
            <a:ext cx="8037444" cy="6028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pt-BR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  <a:p>
            <a:pPr algn="just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 final da disciplina o aluno deve: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Empregar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pensamento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analítico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raciocínio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lógico-matemático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obtidos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numericamente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resolver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envolvam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obtidos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numericamente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obtidos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graficamente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resolver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envolvam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obtidos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graficamente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Empregar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obtidos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numérica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graficamente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situações-problema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derivadas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derivadas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situações-problema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integrais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integrais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representações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Debater de forma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interpessoal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solucionar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Contribuir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capacidade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que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exige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liderança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convivência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multidisciplinares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atuação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profissional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7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8A081-81E9-4966-8F8D-1CC1AB46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avaliação Institucional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770BA18-113C-402E-992B-BA53DDEC954C}"/>
                  </a:ext>
                </a:extLst>
              </p:cNvPr>
              <p:cNvSpPr txBox="1"/>
              <p:nvPr/>
            </p:nvSpPr>
            <p:spPr>
              <a:xfrm>
                <a:off x="-1" y="962321"/>
                <a:ext cx="822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𝒅𝒊𝒂</m:t>
                      </m:r>
                      <m:r>
                        <a:rPr lang="pt-BR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𝑭𝒊𝒏𝒂𝒍</m:t>
                      </m:r>
                      <m:r>
                        <a:rPr lang="pt-BR" b="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𝑨𝑪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1∗0,15</m:t>
                          </m: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𝑨𝑪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2∗0,30</m:t>
                          </m: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𝑨𝑮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∗0,10</m:t>
                          </m: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𝑨𝑭</m:t>
                          </m:r>
                          <m:r>
                            <a:rPr lang="pt-BR" b="0" i="0">
                              <a:latin typeface="Cambria Math" panose="02040503050406030204" pitchFamily="18" charset="0"/>
                            </a:rPr>
                            <m:t>∗0,45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770BA18-113C-402E-992B-BA53DDEC9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62321"/>
                <a:ext cx="82295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71E37D8-BE87-4DBA-8D85-F5E4B6B29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3942"/>
              </p:ext>
            </p:extLst>
          </p:nvPr>
        </p:nvGraphicFramePr>
        <p:xfrm>
          <a:off x="756132" y="1601502"/>
          <a:ext cx="7022893" cy="3633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593">
                  <a:extLst>
                    <a:ext uri="{9D8B030D-6E8A-4147-A177-3AD203B41FA5}">
                      <a16:colId xmlns:a16="http://schemas.microsoft.com/office/drawing/2014/main" val="947139905"/>
                    </a:ext>
                  </a:extLst>
                </a:gridCol>
                <a:gridCol w="4496823">
                  <a:extLst>
                    <a:ext uri="{9D8B030D-6E8A-4147-A177-3AD203B41FA5}">
                      <a16:colId xmlns:a16="http://schemas.microsoft.com/office/drawing/2014/main" val="4264463786"/>
                    </a:ext>
                  </a:extLst>
                </a:gridCol>
                <a:gridCol w="1636477">
                  <a:extLst>
                    <a:ext uri="{9D8B030D-6E8A-4147-A177-3AD203B41FA5}">
                      <a16:colId xmlns:a16="http://schemas.microsoft.com/office/drawing/2014/main" val="3238450237"/>
                    </a:ext>
                  </a:extLst>
                </a:gridCol>
              </a:tblGrid>
              <a:tr h="636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Avaliação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Peso média final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472607"/>
                  </a:ext>
                </a:extLst>
              </a:tr>
              <a:tr h="733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Avaliação Continuada 1</a:t>
                      </a:r>
                    </a:p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 da nota das atividades desenvolvidas conforme Plano de Aulas ao longo do período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15%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4254344"/>
                  </a:ext>
                </a:extLst>
              </a:tr>
              <a:tr h="733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Avaliação Continuada 2</a:t>
                      </a:r>
                    </a:p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Média da nota das atividades desenvolvidas conforme Plano de Aulas ao longo do período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30%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678714"/>
                  </a:ext>
                </a:extLst>
              </a:tr>
              <a:tr h="509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Avaliação Geral,</a:t>
                      </a:r>
                    </a:p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 acordo com as orientações institucionais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968007"/>
                  </a:ext>
                </a:extLst>
              </a:tr>
              <a:tr h="10195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Avaliação Final</a:t>
                      </a:r>
                    </a:p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Prevista no calendário institucional</a:t>
                      </a:r>
                    </a:p>
                    <a:p>
                      <a:pPr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avaliação individual envolvendo todo o conteúdo da componente curricular.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45%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9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11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ACDA-6DDC-46CD-9EC8-FB3AC65B6F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8690" y="7505"/>
            <a:ext cx="8147050" cy="908050"/>
          </a:xfrm>
        </p:spPr>
        <p:txBody>
          <a:bodyPr/>
          <a:lstStyle/>
          <a:p>
            <a:pPr marL="85725"/>
            <a:r>
              <a:rPr lang="pt-BR" sz="2400" dirty="0"/>
              <a:t>Composição das notas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CA66427-5FFC-4C57-A4B4-2F78AA617606}"/>
              </a:ext>
            </a:extLst>
          </p:cNvPr>
          <p:cNvSpPr/>
          <p:nvPr/>
        </p:nvSpPr>
        <p:spPr>
          <a:xfrm>
            <a:off x="281747" y="1590866"/>
            <a:ext cx="2103249" cy="1565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accent1"/>
                </a:solidFill>
              </a:rPr>
              <a:t>AC1</a:t>
            </a:r>
          </a:p>
          <a:p>
            <a:pPr algn="ctr"/>
            <a:r>
              <a:rPr lang="pt-BR" sz="1400" dirty="0"/>
              <a:t>Peso 15% </a:t>
            </a:r>
          </a:p>
          <a:p>
            <a:pPr algn="ctr"/>
            <a:r>
              <a:rPr lang="pt-BR" sz="1400" dirty="0"/>
              <a:t>Atividades contínuas definidas pelo professor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3A0ADD9-E506-4DBB-B30A-AF18DBA053A2}"/>
              </a:ext>
            </a:extLst>
          </p:cNvPr>
          <p:cNvSpPr/>
          <p:nvPr/>
        </p:nvSpPr>
        <p:spPr>
          <a:xfrm>
            <a:off x="2468751" y="1601366"/>
            <a:ext cx="2103249" cy="1565196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7C80"/>
                </a:solidFill>
              </a:rPr>
              <a:t>AC2</a:t>
            </a:r>
          </a:p>
          <a:p>
            <a:pPr algn="ctr"/>
            <a:r>
              <a:rPr lang="pt-BR" sz="1400" dirty="0"/>
              <a:t>Peso 30% </a:t>
            </a:r>
          </a:p>
          <a:p>
            <a:pPr algn="ctr"/>
            <a:r>
              <a:rPr lang="pt-BR" sz="1400" dirty="0"/>
              <a:t>Atividades contínuas definidas pelo professor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BFD37B-78D5-47F3-AFDF-D8CFB23FD4C6}"/>
              </a:ext>
            </a:extLst>
          </p:cNvPr>
          <p:cNvSpPr/>
          <p:nvPr/>
        </p:nvSpPr>
        <p:spPr>
          <a:xfrm>
            <a:off x="4655757" y="1599036"/>
            <a:ext cx="2103249" cy="1565196"/>
          </a:xfrm>
          <a:prstGeom prst="roundRect">
            <a:avLst/>
          </a:prstGeom>
          <a:ln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0066"/>
                </a:solidFill>
              </a:rPr>
              <a:t>AF</a:t>
            </a:r>
          </a:p>
          <a:p>
            <a:pPr algn="ctr"/>
            <a:r>
              <a:rPr lang="pt-BR" sz="1400" dirty="0"/>
              <a:t>Peso 45% </a:t>
            </a:r>
          </a:p>
          <a:p>
            <a:pPr algn="ctr"/>
            <a:r>
              <a:rPr lang="pt-BR" sz="1400" dirty="0"/>
              <a:t>Avaliação Final </a:t>
            </a:r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008217-0C5E-4D12-B012-47E1789532B1}"/>
              </a:ext>
            </a:extLst>
          </p:cNvPr>
          <p:cNvSpPr/>
          <p:nvPr/>
        </p:nvSpPr>
        <p:spPr>
          <a:xfrm>
            <a:off x="6842761" y="1590866"/>
            <a:ext cx="2103249" cy="15651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7030A0"/>
                </a:solidFill>
              </a:rPr>
              <a:t>AG</a:t>
            </a:r>
          </a:p>
          <a:p>
            <a:pPr algn="ctr"/>
            <a:r>
              <a:rPr lang="pt-BR" sz="1400" dirty="0"/>
              <a:t>Peso 10%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C0DD389-EB38-48C3-973F-528A32843FCC}"/>
              </a:ext>
            </a:extLst>
          </p:cNvPr>
          <p:cNvSpPr/>
          <p:nvPr/>
        </p:nvSpPr>
        <p:spPr>
          <a:xfrm>
            <a:off x="365502" y="3297573"/>
            <a:ext cx="2103249" cy="1565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accent1"/>
                </a:solidFill>
              </a:rPr>
              <a:t>AC1</a:t>
            </a:r>
          </a:p>
          <a:p>
            <a:pPr algn="ctr"/>
            <a:r>
              <a:rPr lang="pt-BR" sz="1400" dirty="0"/>
              <a:t>Até</a:t>
            </a:r>
          </a:p>
          <a:p>
            <a:pPr algn="ctr"/>
            <a:r>
              <a:rPr lang="pt-BR" sz="1400" dirty="0"/>
              <a:t>1,50 pontos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2062558-2E4B-47F5-8656-87C4650C4F6B}"/>
              </a:ext>
            </a:extLst>
          </p:cNvPr>
          <p:cNvSpPr/>
          <p:nvPr/>
        </p:nvSpPr>
        <p:spPr>
          <a:xfrm>
            <a:off x="2552508" y="3297573"/>
            <a:ext cx="2103249" cy="1565196"/>
          </a:xfrm>
          <a:prstGeom prst="roundRect">
            <a:avLst/>
          </a:prstGeom>
          <a:ln>
            <a:solidFill>
              <a:srgbClr val="FF7C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7C80"/>
                </a:solidFill>
              </a:rPr>
              <a:t>AC2</a:t>
            </a:r>
          </a:p>
          <a:p>
            <a:pPr algn="ctr"/>
            <a:r>
              <a:rPr lang="pt-BR" sz="1400" dirty="0"/>
              <a:t>Até</a:t>
            </a:r>
          </a:p>
          <a:p>
            <a:pPr algn="ctr"/>
            <a:r>
              <a:rPr lang="pt-BR" sz="1400" dirty="0"/>
              <a:t>3,00 pontos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767622D-45D2-44AB-A7F4-7057EEBA2237}"/>
              </a:ext>
            </a:extLst>
          </p:cNvPr>
          <p:cNvSpPr/>
          <p:nvPr/>
        </p:nvSpPr>
        <p:spPr>
          <a:xfrm>
            <a:off x="4739514" y="3297573"/>
            <a:ext cx="2103249" cy="1565196"/>
          </a:xfrm>
          <a:prstGeom prst="roundRect">
            <a:avLst/>
          </a:prstGeom>
          <a:ln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FF0066"/>
                </a:solidFill>
              </a:rPr>
              <a:t>AF</a:t>
            </a:r>
          </a:p>
          <a:p>
            <a:pPr algn="ctr"/>
            <a:r>
              <a:rPr lang="pt-BR" sz="1400" dirty="0"/>
              <a:t>Até</a:t>
            </a:r>
          </a:p>
          <a:p>
            <a:pPr algn="ctr"/>
            <a:r>
              <a:rPr lang="pt-BR" sz="1400" dirty="0"/>
              <a:t>4,50 pontos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F94376-6076-4950-BF4C-0ACBE53B5042}"/>
              </a:ext>
            </a:extLst>
          </p:cNvPr>
          <p:cNvSpPr/>
          <p:nvPr/>
        </p:nvSpPr>
        <p:spPr>
          <a:xfrm>
            <a:off x="6926520" y="3289800"/>
            <a:ext cx="2103249" cy="15651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7030A0"/>
                </a:solidFill>
              </a:rPr>
              <a:t>AG</a:t>
            </a:r>
          </a:p>
          <a:p>
            <a:pPr algn="ctr"/>
            <a:r>
              <a:rPr lang="pt-BR" sz="1400" dirty="0"/>
              <a:t>Peso 10% </a:t>
            </a:r>
          </a:p>
          <a:p>
            <a:pPr algn="ctr"/>
            <a:r>
              <a:rPr lang="pt-BR" sz="1400" dirty="0"/>
              <a:t>Até 1,00 ponto</a:t>
            </a:r>
          </a:p>
          <a:p>
            <a:pPr algn="ctr"/>
            <a:r>
              <a:rPr lang="pt-BR" sz="1400" dirty="0"/>
              <a:t>Sendo: até 0,60 Plugin</a:t>
            </a:r>
          </a:p>
          <a:p>
            <a:pPr algn="ctr"/>
            <a:r>
              <a:rPr lang="pt-BR" sz="1400" dirty="0"/>
              <a:t>         até 0,40 TP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89D0452-8CE8-465C-A92F-181B5E143039}"/>
              </a:ext>
            </a:extLst>
          </p:cNvPr>
          <p:cNvSpPr/>
          <p:nvPr/>
        </p:nvSpPr>
        <p:spPr>
          <a:xfrm>
            <a:off x="457200" y="5286991"/>
            <a:ext cx="6385563" cy="989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Avaliação Substitutiva - SUB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5B10F03-B3C3-431A-A641-C8AE4F84CBAB}"/>
              </a:ext>
            </a:extLst>
          </p:cNvPr>
          <p:cNvSpPr/>
          <p:nvPr/>
        </p:nvSpPr>
        <p:spPr>
          <a:xfrm rot="16200000">
            <a:off x="1146929" y="4796777"/>
            <a:ext cx="540399" cy="56962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1E5683D6-D401-48AF-AB75-D5699309D7EA}"/>
              </a:ext>
            </a:extLst>
          </p:cNvPr>
          <p:cNvSpPr/>
          <p:nvPr/>
        </p:nvSpPr>
        <p:spPr>
          <a:xfrm rot="16200000">
            <a:off x="3304328" y="4767171"/>
            <a:ext cx="599610" cy="569626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7E33BCD-E391-477E-ADB3-F62730A89A6C}"/>
              </a:ext>
            </a:extLst>
          </p:cNvPr>
          <p:cNvSpPr/>
          <p:nvPr/>
        </p:nvSpPr>
        <p:spPr>
          <a:xfrm rot="16200000">
            <a:off x="5491333" y="4794963"/>
            <a:ext cx="599611" cy="569626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E5A691C-52C2-4418-98B3-B3DAF71E1091}"/>
              </a:ext>
            </a:extLst>
          </p:cNvPr>
          <p:cNvSpPr/>
          <p:nvPr/>
        </p:nvSpPr>
        <p:spPr>
          <a:xfrm>
            <a:off x="397240" y="915555"/>
            <a:ext cx="6301806" cy="533800"/>
          </a:xfrm>
          <a:prstGeom prst="roundRect">
            <a:avLst/>
          </a:prstGeom>
          <a:solidFill>
            <a:schemeClr val="bg1"/>
          </a:solidFill>
          <a:ln>
            <a:solidFill>
              <a:srgbClr val="00CC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Notas lançadas pelo professor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D733336-B9C2-4569-87AF-286FD70087E0}"/>
              </a:ext>
            </a:extLst>
          </p:cNvPr>
          <p:cNvSpPr/>
          <p:nvPr/>
        </p:nvSpPr>
        <p:spPr>
          <a:xfrm>
            <a:off x="6926520" y="899744"/>
            <a:ext cx="1922549" cy="533800"/>
          </a:xfrm>
          <a:prstGeom prst="roundRect">
            <a:avLst/>
          </a:prstGeom>
          <a:solidFill>
            <a:schemeClr val="bg1"/>
          </a:solidFill>
          <a:ln>
            <a:solidFill>
              <a:srgbClr val="00CC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Nota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46380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ACDA-6DDC-46CD-9EC8-FB3AC65B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"/>
            <a:r>
              <a:rPr lang="pt-BR" sz="2400" dirty="0"/>
              <a:t>Nota AC1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088B4-E671-4B27-B87E-03A5DBEE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73" y="966957"/>
            <a:ext cx="8395853" cy="5641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 </a:t>
            </a:r>
            <a:r>
              <a:rPr lang="pt-BR" sz="2000" b="1" dirty="0"/>
              <a:t>Prazo para lançamento da nota 03/10</a:t>
            </a:r>
            <a:endParaRPr lang="pt-BR" sz="1800" dirty="0"/>
          </a:p>
          <a:p>
            <a:pPr marL="85725" indent="0">
              <a:buNone/>
            </a:pPr>
            <a:endParaRPr lang="pt-BR" sz="1800" dirty="0"/>
          </a:p>
          <a:p>
            <a:pPr marL="85725" indent="0">
              <a:buNone/>
            </a:pPr>
            <a:endParaRPr lang="pt-BR" sz="1800" dirty="0"/>
          </a:p>
          <a:p>
            <a:endParaRPr lang="pt-BR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78E3084-F82D-463B-BB39-E318D406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74368"/>
              </p:ext>
            </p:extLst>
          </p:nvPr>
        </p:nvGraphicFramePr>
        <p:xfrm>
          <a:off x="457200" y="3742986"/>
          <a:ext cx="8229600" cy="98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932">
                  <a:extLst>
                    <a:ext uri="{9D8B030D-6E8A-4147-A177-3AD203B41FA5}">
                      <a16:colId xmlns:a16="http://schemas.microsoft.com/office/drawing/2014/main" val="947667064"/>
                    </a:ext>
                  </a:extLst>
                </a:gridCol>
                <a:gridCol w="1879641">
                  <a:extLst>
                    <a:ext uri="{9D8B030D-6E8A-4147-A177-3AD203B41FA5}">
                      <a16:colId xmlns:a16="http://schemas.microsoft.com/office/drawing/2014/main" val="2728125571"/>
                    </a:ext>
                  </a:extLst>
                </a:gridCol>
                <a:gridCol w="1158728">
                  <a:extLst>
                    <a:ext uri="{9D8B030D-6E8A-4147-A177-3AD203B41FA5}">
                      <a16:colId xmlns:a16="http://schemas.microsoft.com/office/drawing/2014/main" val="1067322356"/>
                    </a:ext>
                  </a:extLst>
                </a:gridCol>
                <a:gridCol w="4498299">
                  <a:extLst>
                    <a:ext uri="{9D8B030D-6E8A-4147-A177-3AD203B41FA5}">
                      <a16:colId xmlns:a16="http://schemas.microsoft.com/office/drawing/2014/main" val="2473344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Item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Atividade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Peso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093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Khan Academy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09/08/21 a 26/09/21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94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Teste via Canvas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40%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03/09/21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536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Teste via Canvas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40%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24/09/21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1833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78F3665-CB90-47E7-A547-3626A8FE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71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Continuada 1 – AC1</a:t>
            </a:r>
            <a:endParaRPr kumimoji="0" lang="pt-BR" altLang="pt-B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8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ACDA-6DDC-46CD-9EC8-FB3AC65B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"/>
            <a:r>
              <a:rPr lang="pt-BR" sz="2400" dirty="0"/>
              <a:t>Nota AC2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088B4-E671-4B27-B87E-03A5DBEE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73" y="966957"/>
            <a:ext cx="8395853" cy="5641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 </a:t>
            </a:r>
            <a:r>
              <a:rPr lang="pt-BR" sz="2000" b="1" dirty="0"/>
              <a:t>Prazo para lançamento da nota – novembro</a:t>
            </a:r>
            <a:endParaRPr lang="pt-BR" sz="1800" dirty="0"/>
          </a:p>
          <a:p>
            <a:pPr marL="85725" indent="0">
              <a:buNone/>
            </a:pPr>
            <a:endParaRPr lang="pt-BR" sz="1800" dirty="0"/>
          </a:p>
          <a:p>
            <a:pPr marL="85725" indent="0">
              <a:buNone/>
            </a:pPr>
            <a:endParaRPr lang="pt-BR" sz="1800" dirty="0"/>
          </a:p>
          <a:p>
            <a:pPr marL="85725" indent="0">
              <a:buNone/>
            </a:pPr>
            <a:endParaRPr lang="pt-BR" sz="1800" dirty="0"/>
          </a:p>
          <a:p>
            <a:endParaRPr lang="pt-BR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9DF6D53-80B3-48BA-B795-FA5EFCAC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41162"/>
              </p:ext>
            </p:extLst>
          </p:nvPr>
        </p:nvGraphicFramePr>
        <p:xfrm>
          <a:off x="526473" y="2834253"/>
          <a:ext cx="8229600" cy="98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932">
                  <a:extLst>
                    <a:ext uri="{9D8B030D-6E8A-4147-A177-3AD203B41FA5}">
                      <a16:colId xmlns:a16="http://schemas.microsoft.com/office/drawing/2014/main" val="3522212920"/>
                    </a:ext>
                  </a:extLst>
                </a:gridCol>
                <a:gridCol w="1879641">
                  <a:extLst>
                    <a:ext uri="{9D8B030D-6E8A-4147-A177-3AD203B41FA5}">
                      <a16:colId xmlns:a16="http://schemas.microsoft.com/office/drawing/2014/main" val="3209368394"/>
                    </a:ext>
                  </a:extLst>
                </a:gridCol>
                <a:gridCol w="1160374">
                  <a:extLst>
                    <a:ext uri="{9D8B030D-6E8A-4147-A177-3AD203B41FA5}">
                      <a16:colId xmlns:a16="http://schemas.microsoft.com/office/drawing/2014/main" val="2734807937"/>
                    </a:ext>
                  </a:extLst>
                </a:gridCol>
                <a:gridCol w="4496653">
                  <a:extLst>
                    <a:ext uri="{9D8B030D-6E8A-4147-A177-3AD203B41FA5}">
                      <a16:colId xmlns:a16="http://schemas.microsoft.com/office/drawing/2014/main" val="4171742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Item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Atividade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Peso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Data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98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Khan Academy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04/10/21 a 21/11/21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606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Teste via Canvas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08/10/21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78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Teste via Canvas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05/11/21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5632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A2D8632-E26D-408F-B3A7-8BEA674A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3" y="1954698"/>
            <a:ext cx="20805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Continuada 2 – AC2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C5916C-5716-4622-B789-928287F640D4}"/>
              </a:ext>
            </a:extLst>
          </p:cNvPr>
          <p:cNvSpPr txBox="1"/>
          <p:nvPr/>
        </p:nvSpPr>
        <p:spPr>
          <a:xfrm>
            <a:off x="1033670" y="4731026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AF: 03/12 e 10/12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DFE6F9-8D5D-49C6-9BF1-E932686DDA9D}"/>
              </a:ext>
            </a:extLst>
          </p:cNvPr>
          <p:cNvSpPr txBox="1"/>
          <p:nvPr/>
        </p:nvSpPr>
        <p:spPr>
          <a:xfrm>
            <a:off x="1033670" y="5316213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SUB: 17/12</a:t>
            </a:r>
          </a:p>
        </p:txBody>
      </p:sp>
    </p:spTree>
    <p:extLst>
      <p:ext uri="{BB962C8B-B14F-4D97-AF65-F5344CB8AC3E}">
        <p14:creationId xmlns:p14="http://schemas.microsoft.com/office/powerpoint/2010/main" val="31428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545</Words>
  <Application>Microsoft Office PowerPoint</Application>
  <PresentationFormat>Apresentação na tela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Lato</vt:lpstr>
      <vt:lpstr>Wingdings</vt:lpstr>
      <vt:lpstr>Office Theme</vt:lpstr>
      <vt:lpstr>Apresentação do PowerPoint</vt:lpstr>
      <vt:lpstr>Nome do Professor: Eliana Vieira Norte Nome da disciplina: Cálculo Diferencial e Integral I</vt:lpstr>
      <vt:lpstr>Ementa da disciplina</vt:lpstr>
      <vt:lpstr>Objetivos de aprendizagem da disciplina</vt:lpstr>
      <vt:lpstr>Objetivos de aprendizagem da disciplina</vt:lpstr>
      <vt:lpstr>Sistema de avaliação Institucional</vt:lpstr>
      <vt:lpstr>Composição das notas</vt:lpstr>
      <vt:lpstr>Nota AC1</vt:lpstr>
      <vt:lpstr>Nota AC2</vt:lpstr>
      <vt:lpstr>Registro da frequência</vt:lpstr>
      <vt:lpstr>CÓDIGO KHAN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 Puga</dc:creator>
  <cp:lastModifiedBy>Eliana Norte</cp:lastModifiedBy>
  <cp:revision>72</cp:revision>
  <dcterms:created xsi:type="dcterms:W3CDTF">2019-10-08T01:49:11Z</dcterms:created>
  <dcterms:modified xsi:type="dcterms:W3CDTF">2021-08-13T19:24:49Z</dcterms:modified>
</cp:coreProperties>
</file>