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f0370a64dc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f0370a64d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0370a64d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f0370a64d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0370a64dc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0370a64dc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0370a64dc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f0370a64dc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0370a64d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f0370a64d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0370a64dc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0370a64dc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0370a64dc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f0370a64dc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f0370a64dc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f0370a64dc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0370a64dc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0370a64dc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f0370a64dc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f0370a64dc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0370a64d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0370a64d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f0370a64dc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f0370a64dc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0370a64dc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f0370a64dc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0370a64dc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0370a64d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0370a64dc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0370a64d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0370a64d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0370a64d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0370a64dc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0370a64dc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0370a64d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0370a64d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0370a64d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0370a64d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0370a64d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0370a64d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804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Proyecto</a:t>
            </a:r>
            <a:endParaRPr/>
          </a:p>
          <a:p>
            <a:pPr indent="0" lvl="0" marL="0" rtl="0" algn="l">
              <a:spcBef>
                <a:spcPts val="0"/>
              </a:spcBef>
              <a:spcAft>
                <a:spcPts val="0"/>
              </a:spcAft>
              <a:buNone/>
            </a:pPr>
            <a:r>
              <a:rPr lang="es"/>
              <a:t>Esfuerzo Mecánico</a:t>
            </a:r>
            <a:endParaRPr/>
          </a:p>
        </p:txBody>
      </p:sp>
      <p:sp>
        <p:nvSpPr>
          <p:cNvPr id="278" name="Google Shape;278;p13"/>
          <p:cNvSpPr txBox="1"/>
          <p:nvPr>
            <p:ph idx="1" type="subTitle"/>
          </p:nvPr>
        </p:nvSpPr>
        <p:spPr>
          <a:xfrm>
            <a:off x="824000" y="3103000"/>
            <a:ext cx="4255500" cy="1872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
              <a:t>Equipo 3</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A01366347 Maximiliano Macotela Nava</a:t>
            </a:r>
            <a:endParaRPr/>
          </a:p>
          <a:p>
            <a:pPr indent="0" lvl="0" marL="0" rtl="0" algn="l">
              <a:spcBef>
                <a:spcPts val="0"/>
              </a:spcBef>
              <a:spcAft>
                <a:spcPts val="0"/>
              </a:spcAft>
              <a:buNone/>
            </a:pPr>
            <a:r>
              <a:rPr lang="es"/>
              <a:t>A01275802 Luz Karen Hernández Hernández</a:t>
            </a:r>
            <a:endParaRPr/>
          </a:p>
          <a:p>
            <a:pPr indent="0" lvl="0" marL="0" rtl="0" algn="l">
              <a:spcBef>
                <a:spcPts val="0"/>
              </a:spcBef>
              <a:spcAft>
                <a:spcPts val="0"/>
              </a:spcAft>
              <a:buNone/>
            </a:pPr>
            <a:r>
              <a:rPr lang="es"/>
              <a:t>A01701263 Andres Serrato Barrera</a:t>
            </a:r>
            <a:endParaRPr/>
          </a:p>
          <a:p>
            <a:pPr indent="0" lvl="0" marL="0" rtl="0" algn="l">
              <a:spcBef>
                <a:spcPts val="0"/>
              </a:spcBef>
              <a:spcAft>
                <a:spcPts val="0"/>
              </a:spcAft>
              <a:buNone/>
            </a:pPr>
            <a:r>
              <a:rPr lang="es"/>
              <a:t>A01635920 Julio Rodríguez Salcedo</a:t>
            </a:r>
            <a:endParaRPr/>
          </a:p>
          <a:p>
            <a:pPr indent="0" lvl="0" marL="0" rtl="0" algn="l">
              <a:spcBef>
                <a:spcPts val="0"/>
              </a:spcBef>
              <a:spcAft>
                <a:spcPts val="0"/>
              </a:spcAft>
              <a:buNone/>
            </a:pPr>
            <a:r>
              <a:rPr lang="es"/>
              <a:t>A01368386 César David Rosales Álvares</a:t>
            </a:r>
            <a:endParaRPr/>
          </a:p>
          <a:p>
            <a:pPr indent="0" lvl="0" marL="0" rtl="0" algn="l">
              <a:spcBef>
                <a:spcPts val="0"/>
              </a:spcBef>
              <a:spcAft>
                <a:spcPts val="0"/>
              </a:spcAft>
              <a:buNone/>
            </a:pPr>
            <a:r>
              <a:rPr lang="es"/>
              <a:t>A01411784 Jim Kevin Holguín Rodríguez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Problema de Aplicación</a:t>
            </a:r>
            <a:endParaRPr/>
          </a:p>
        </p:txBody>
      </p:sp>
      <p:sp>
        <p:nvSpPr>
          <p:cNvPr id="335" name="Google Shape;335;p22"/>
          <p:cNvSpPr txBox="1"/>
          <p:nvPr>
            <p:ph idx="1" type="body"/>
          </p:nvPr>
        </p:nvSpPr>
        <p:spPr>
          <a:xfrm>
            <a:off x="1243425"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torsión máxima generada en la flecha del cardan de una camioneta de tracción trasera que está conectada a la transmisión por medio de tres discos es producida por la fuerza ejercida entre una pendiente y la camioneta estacionada en dicha pendiente está dada por una función de tercer orden relacionada con los diámetros de las diferentes secciones de la flecha y el momento generado por la fuerza variable.</a:t>
            </a:r>
            <a:endParaRPr/>
          </a:p>
          <a:p>
            <a:pPr indent="0" lvl="0" marL="0" rtl="0" algn="l">
              <a:spcBef>
                <a:spcPts val="1200"/>
              </a:spcBef>
              <a:spcAft>
                <a:spcPts val="1200"/>
              </a:spcAft>
              <a:buNone/>
            </a:pPr>
            <a:r>
              <a:rPr lang="es"/>
              <a:t>Si el diámetro de la flecha varía en tres secciones debido a los discos, al igual que los momentos en las secciones, la fórmula del esfuerzo en ejes sólidos está dado por la siguiente fórmula:</a:t>
            </a:r>
            <a:endParaRPr sz="1400"/>
          </a:p>
        </p:txBody>
      </p:sp>
      <p:pic>
        <p:nvPicPr>
          <p:cNvPr id="336" name="Google Shape;336;p22"/>
          <p:cNvPicPr preferRelativeResize="0"/>
          <p:nvPr/>
        </p:nvPicPr>
        <p:blipFill>
          <a:blip r:embed="rId3">
            <a:alphaModFix/>
          </a:blip>
          <a:stretch>
            <a:fillRect/>
          </a:stretch>
        </p:blipFill>
        <p:spPr>
          <a:xfrm>
            <a:off x="2970500" y="3524050"/>
            <a:ext cx="3203005" cy="996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idx="1" type="body"/>
          </p:nvPr>
        </p:nvSpPr>
        <p:spPr>
          <a:xfrm>
            <a:off x="1303800" y="18376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Siendo Tau la torsión máxima que soporta el eje, T en torque resultante interior en la sección transversal del eje, C el radio al exterior del eje y J el momento polar de inercia del área de la sección transversal del eje.</a:t>
            </a:r>
            <a:endParaRPr sz="1500"/>
          </a:p>
          <a:p>
            <a:pPr indent="0" lvl="0" marL="0" rtl="0" algn="l">
              <a:spcBef>
                <a:spcPts val="1200"/>
              </a:spcBef>
              <a:spcAft>
                <a:spcPts val="0"/>
              </a:spcAft>
              <a:buNone/>
            </a:pPr>
            <a:r>
              <a:rPr lang="es" sz="1500"/>
              <a:t>La flecha está representada por la siguiente figura:</a:t>
            </a:r>
            <a:endParaRPr sz="1500"/>
          </a:p>
          <a:p>
            <a:pPr indent="0" lvl="0" marL="0" rtl="0" algn="l">
              <a:spcBef>
                <a:spcPts val="1200"/>
              </a:spcBef>
              <a:spcAft>
                <a:spcPts val="1200"/>
              </a:spcAft>
              <a:buNone/>
            </a:pPr>
            <a:r>
              <a:t/>
            </a:r>
            <a:endParaRPr sz="1500"/>
          </a:p>
        </p:txBody>
      </p:sp>
      <p:pic>
        <p:nvPicPr>
          <p:cNvPr id="342" name="Google Shape;342;p23"/>
          <p:cNvPicPr preferRelativeResize="0"/>
          <p:nvPr/>
        </p:nvPicPr>
        <p:blipFill>
          <a:blip r:embed="rId3">
            <a:alphaModFix/>
          </a:blip>
          <a:stretch>
            <a:fillRect/>
          </a:stretch>
        </p:blipFill>
        <p:spPr>
          <a:xfrm>
            <a:off x="2828325" y="454250"/>
            <a:ext cx="3981450" cy="1238250"/>
          </a:xfrm>
          <a:prstGeom prst="rect">
            <a:avLst/>
          </a:prstGeom>
          <a:noFill/>
          <a:ln>
            <a:noFill/>
          </a:ln>
        </p:spPr>
      </p:pic>
      <p:pic>
        <p:nvPicPr>
          <p:cNvPr id="343" name="Google Shape;343;p23"/>
          <p:cNvPicPr preferRelativeResize="0"/>
          <p:nvPr/>
        </p:nvPicPr>
        <p:blipFill>
          <a:blip r:embed="rId4">
            <a:alphaModFix/>
          </a:blip>
          <a:stretch>
            <a:fillRect/>
          </a:stretch>
        </p:blipFill>
        <p:spPr>
          <a:xfrm>
            <a:off x="2763263" y="3257550"/>
            <a:ext cx="3762375" cy="188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24"/>
          <p:cNvPicPr preferRelativeResize="0"/>
          <p:nvPr/>
        </p:nvPicPr>
        <p:blipFill>
          <a:blip r:embed="rId3">
            <a:alphaModFix/>
          </a:blip>
          <a:stretch>
            <a:fillRect/>
          </a:stretch>
        </p:blipFill>
        <p:spPr>
          <a:xfrm>
            <a:off x="1624013" y="321425"/>
            <a:ext cx="5895975" cy="1943100"/>
          </a:xfrm>
          <a:prstGeom prst="rect">
            <a:avLst/>
          </a:prstGeom>
          <a:noFill/>
          <a:ln>
            <a:noFill/>
          </a:ln>
        </p:spPr>
      </p:pic>
      <p:pic>
        <p:nvPicPr>
          <p:cNvPr id="349" name="Google Shape;349;p24"/>
          <p:cNvPicPr preferRelativeResize="0"/>
          <p:nvPr/>
        </p:nvPicPr>
        <p:blipFill>
          <a:blip r:embed="rId4">
            <a:alphaModFix/>
          </a:blip>
          <a:stretch>
            <a:fillRect/>
          </a:stretch>
        </p:blipFill>
        <p:spPr>
          <a:xfrm>
            <a:off x="1448575" y="2264525"/>
            <a:ext cx="6246884" cy="257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25"/>
          <p:cNvPicPr preferRelativeResize="0"/>
          <p:nvPr/>
        </p:nvPicPr>
        <p:blipFill>
          <a:blip r:embed="rId3">
            <a:alphaModFix/>
          </a:blip>
          <a:stretch>
            <a:fillRect/>
          </a:stretch>
        </p:blipFill>
        <p:spPr>
          <a:xfrm>
            <a:off x="900113" y="321450"/>
            <a:ext cx="7343775" cy="1485900"/>
          </a:xfrm>
          <a:prstGeom prst="rect">
            <a:avLst/>
          </a:prstGeom>
          <a:noFill/>
          <a:ln>
            <a:noFill/>
          </a:ln>
        </p:spPr>
      </p:pic>
      <p:pic>
        <p:nvPicPr>
          <p:cNvPr id="355" name="Google Shape;355;p25"/>
          <p:cNvPicPr preferRelativeResize="0"/>
          <p:nvPr/>
        </p:nvPicPr>
        <p:blipFill>
          <a:blip r:embed="rId4">
            <a:alphaModFix/>
          </a:blip>
          <a:stretch>
            <a:fillRect/>
          </a:stretch>
        </p:blipFill>
        <p:spPr>
          <a:xfrm>
            <a:off x="1496088" y="1863150"/>
            <a:ext cx="6151858" cy="3031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26"/>
          <p:cNvPicPr preferRelativeResize="0"/>
          <p:nvPr/>
        </p:nvPicPr>
        <p:blipFill>
          <a:blip r:embed="rId3">
            <a:alphaModFix/>
          </a:blip>
          <a:stretch>
            <a:fillRect/>
          </a:stretch>
        </p:blipFill>
        <p:spPr>
          <a:xfrm>
            <a:off x="1697850" y="295275"/>
            <a:ext cx="6210300" cy="4552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27"/>
          <p:cNvPicPr preferRelativeResize="0"/>
          <p:nvPr/>
        </p:nvPicPr>
        <p:blipFill>
          <a:blip r:embed="rId3">
            <a:alphaModFix/>
          </a:blip>
          <a:stretch>
            <a:fillRect/>
          </a:stretch>
        </p:blipFill>
        <p:spPr>
          <a:xfrm>
            <a:off x="0" y="0"/>
            <a:ext cx="5162550" cy="3181350"/>
          </a:xfrm>
          <a:prstGeom prst="rect">
            <a:avLst/>
          </a:prstGeom>
          <a:noFill/>
          <a:ln>
            <a:noFill/>
          </a:ln>
        </p:spPr>
      </p:pic>
      <p:pic>
        <p:nvPicPr>
          <p:cNvPr id="366" name="Google Shape;366;p27"/>
          <p:cNvPicPr preferRelativeResize="0"/>
          <p:nvPr/>
        </p:nvPicPr>
        <p:blipFill>
          <a:blip r:embed="rId4">
            <a:alphaModFix/>
          </a:blip>
          <a:stretch>
            <a:fillRect/>
          </a:stretch>
        </p:blipFill>
        <p:spPr>
          <a:xfrm>
            <a:off x="3565600" y="2716625"/>
            <a:ext cx="5101950" cy="242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Conclusión y Análisis de Resultados</a:t>
            </a:r>
            <a:endParaRPr/>
          </a:p>
        </p:txBody>
      </p:sp>
      <p:sp>
        <p:nvSpPr>
          <p:cNvPr id="372" name="Google Shape;372;p28"/>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Como podemos observar el esfuerzo o torsión va ser mayor entre mayor sea nuestro diámetro, y esto es lógico porque un objeto entre mayor sea su sección transversal mayor será el esfuerzo al que podrá ser sometido este.</a:t>
            </a:r>
            <a:endParaRPr sz="1400"/>
          </a:p>
          <a:p>
            <a:pPr indent="0" lvl="0" marL="0" rtl="0" algn="l">
              <a:spcBef>
                <a:spcPts val="1200"/>
              </a:spcBef>
              <a:spcAft>
                <a:spcPts val="0"/>
              </a:spcAft>
              <a:buNone/>
            </a:pPr>
            <a:r>
              <a:rPr lang="es" sz="1400"/>
              <a:t>Más concretamente ya obteniendo el valor de T podemos sacar el esfuerzo (torsor) que es sometido en cada sección de nuestra flecha.</a:t>
            </a:r>
            <a:endParaRPr sz="1400"/>
          </a:p>
          <a:p>
            <a:pPr indent="0" lvl="0" marL="0" rtl="0" algn="l">
              <a:spcBef>
                <a:spcPts val="1200"/>
              </a:spcBef>
              <a:spcAft>
                <a:spcPts val="1200"/>
              </a:spcAft>
              <a:buNone/>
            </a:pPr>
            <a:r>
              <a:t/>
            </a:r>
            <a:endParaRPr/>
          </a:p>
        </p:txBody>
      </p:sp>
      <p:pic>
        <p:nvPicPr>
          <p:cNvPr id="373" name="Google Shape;373;p28"/>
          <p:cNvPicPr preferRelativeResize="0"/>
          <p:nvPr/>
        </p:nvPicPr>
        <p:blipFill>
          <a:blip r:embed="rId3">
            <a:alphaModFix/>
          </a:blip>
          <a:stretch>
            <a:fillRect/>
          </a:stretch>
        </p:blipFill>
        <p:spPr>
          <a:xfrm>
            <a:off x="1966300" y="2901988"/>
            <a:ext cx="5705475" cy="1971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Conclusión y Análisis de Resultados</a:t>
            </a:r>
            <a:endParaRPr/>
          </a:p>
        </p:txBody>
      </p:sp>
      <p:sp>
        <p:nvSpPr>
          <p:cNvPr id="379" name="Google Shape;379;p29"/>
          <p:cNvSpPr txBox="1"/>
          <p:nvPr>
            <p:ph idx="1" type="body"/>
          </p:nvPr>
        </p:nvSpPr>
        <p:spPr>
          <a:xfrm>
            <a:off x="1303800" y="16994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El resultado obtenido se aproxima a 54 MPa y esto es debido a pequeños errores de no usar todos los decimales y redondear.</a:t>
            </a:r>
            <a:endParaRPr sz="1500"/>
          </a:p>
          <a:p>
            <a:pPr indent="0" lvl="0" marL="0" rtl="0" algn="l">
              <a:spcBef>
                <a:spcPts val="1200"/>
              </a:spcBef>
              <a:spcAft>
                <a:spcPts val="0"/>
              </a:spcAft>
              <a:buNone/>
            </a:pPr>
            <a:r>
              <a:rPr lang="es" sz="1500"/>
              <a:t>Como podemos observar las dos soluciones del problema son correctas pero claro es mucho más fácil usar un programa, la programación es una herramienta invaluable en el área de la ingeniería, pues con ella nos ahorramos hacer los cálculos de forma manual, de la misma manera podemos definir las cantidades que deseemos repetir un algoritmo complejo y sobre todo ajustarlo a las condiciones que se requieran.</a:t>
            </a:r>
            <a:endParaRPr sz="1500"/>
          </a:p>
          <a:p>
            <a:pPr indent="0" lvl="0" marL="0" rtl="0" algn="l">
              <a:spcBef>
                <a:spcPts val="1200"/>
              </a:spcBef>
              <a:spcAft>
                <a:spcPts val="12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Conclusión y Análisis de Resultados</a:t>
            </a:r>
            <a:endParaRPr/>
          </a:p>
        </p:txBody>
      </p:sp>
      <p:sp>
        <p:nvSpPr>
          <p:cNvPr id="385" name="Google Shape;385;p30"/>
          <p:cNvSpPr txBox="1"/>
          <p:nvPr>
            <p:ph idx="1" type="body"/>
          </p:nvPr>
        </p:nvSpPr>
        <p:spPr>
          <a:xfrm>
            <a:off x="1303800" y="14579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Existen diferentes maneras de llegar a un resultado, lo importante es que camino utilizamos para poder llegar a este y tener a nuestra disposición el mayor número de caminos ya que debemos ampliar nuestras posibilidades desde un punto de vista ingenieril.</a:t>
            </a:r>
            <a:endParaRPr sz="1500"/>
          </a:p>
          <a:p>
            <a:pPr indent="0" lvl="0" marL="0" rtl="0" algn="l">
              <a:spcBef>
                <a:spcPts val="1200"/>
              </a:spcBef>
              <a:spcAft>
                <a:spcPts val="0"/>
              </a:spcAft>
              <a:buNone/>
            </a:pPr>
            <a:r>
              <a:rPr lang="es" sz="1500"/>
              <a:t>El método seleccionado fue de Newton-Raphson principalmente ya que este método es muy versátil, aunque también se </a:t>
            </a:r>
            <a:r>
              <a:rPr lang="es" sz="1500"/>
              <a:t>verificó</a:t>
            </a:r>
            <a:r>
              <a:rPr lang="es" sz="1500"/>
              <a:t> con 3 métodos más usando la aplicación de Excel llamados: Bisección, secante y aproximación y errores.</a:t>
            </a:r>
            <a:endParaRPr sz="1500"/>
          </a:p>
          <a:p>
            <a:pPr indent="0" lvl="0" marL="0" rtl="0" algn="l">
              <a:spcBef>
                <a:spcPts val="1200"/>
              </a:spcBef>
              <a:spcAft>
                <a:spcPts val="0"/>
              </a:spcAft>
              <a:buNone/>
            </a:pPr>
            <a:r>
              <a:rPr lang="es" sz="1500"/>
              <a:t>Este método llamado Newton-Raphson puede ser ocupado en muchas cosas ya que en muchas aplicaciones podemos sacar la función y hacer una estimación correcta, aunque es un camino un poco complicado usar métodos numéricos siempre es bueno tener otra opción para comprobar algo como un programa.</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Verificación por otros métodos</a:t>
            </a:r>
            <a:endParaRPr/>
          </a:p>
        </p:txBody>
      </p:sp>
      <p:pic>
        <p:nvPicPr>
          <p:cNvPr id="391" name="Google Shape;391;p31"/>
          <p:cNvPicPr preferRelativeResize="0"/>
          <p:nvPr/>
        </p:nvPicPr>
        <p:blipFill>
          <a:blip r:embed="rId3">
            <a:alphaModFix/>
          </a:blip>
          <a:stretch>
            <a:fillRect/>
          </a:stretch>
        </p:blipFill>
        <p:spPr>
          <a:xfrm>
            <a:off x="1658775" y="1315625"/>
            <a:ext cx="6320557" cy="324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66"/>
              <a:t>Introducción</a:t>
            </a:r>
            <a:endParaRPr sz="2066"/>
          </a:p>
          <a:p>
            <a:pPr indent="0" lvl="0" marL="0" rtl="0" algn="l">
              <a:spcBef>
                <a:spcPts val="0"/>
              </a:spcBef>
              <a:spcAft>
                <a:spcPts val="0"/>
              </a:spcAft>
              <a:buNone/>
            </a:pPr>
            <a:r>
              <a:rPr lang="es"/>
              <a:t>Métodos Numéricos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Los métodos numéricos constituyen en sí un conjunto de técnicas, algoritmos, estrategias cuyo fin es resolver un sistema de operaciones matemáticas y reducirlas a soluciones aritméticas.</a:t>
            </a:r>
            <a:endParaRPr sz="1500"/>
          </a:p>
          <a:p>
            <a:pPr indent="0" lvl="0" marL="0" rtl="0" algn="l">
              <a:spcBef>
                <a:spcPts val="1200"/>
              </a:spcBef>
              <a:spcAft>
                <a:spcPts val="1200"/>
              </a:spcAft>
              <a:buNone/>
            </a:pPr>
            <a:r>
              <a:rPr lang="es" sz="1500"/>
              <a:t>La característica principal de estos es que requieren bastantes cálculos iterativos para dar con una solución aproximada al problema planteado.</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Verificación por otros métodos</a:t>
            </a:r>
            <a:endParaRPr/>
          </a:p>
        </p:txBody>
      </p:sp>
      <p:pic>
        <p:nvPicPr>
          <p:cNvPr id="397" name="Google Shape;397;p32"/>
          <p:cNvPicPr preferRelativeResize="0"/>
          <p:nvPr/>
        </p:nvPicPr>
        <p:blipFill>
          <a:blip r:embed="rId3">
            <a:alphaModFix/>
          </a:blip>
          <a:stretch>
            <a:fillRect/>
          </a:stretch>
        </p:blipFill>
        <p:spPr>
          <a:xfrm>
            <a:off x="1211838" y="1339775"/>
            <a:ext cx="6720317" cy="32408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Verificación por otros métodos</a:t>
            </a:r>
            <a:endParaRPr/>
          </a:p>
        </p:txBody>
      </p:sp>
      <p:pic>
        <p:nvPicPr>
          <p:cNvPr id="403" name="Google Shape;403;p33"/>
          <p:cNvPicPr preferRelativeResize="0"/>
          <p:nvPr/>
        </p:nvPicPr>
        <p:blipFill>
          <a:blip r:embed="rId3">
            <a:alphaModFix/>
          </a:blip>
          <a:stretch>
            <a:fillRect/>
          </a:stretch>
        </p:blipFill>
        <p:spPr>
          <a:xfrm>
            <a:off x="828525" y="1170725"/>
            <a:ext cx="6802201" cy="3864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66"/>
              <a:t>Introducción</a:t>
            </a:r>
            <a:endParaRPr sz="2066"/>
          </a:p>
          <a:p>
            <a:pPr indent="0" lvl="0" marL="0" rtl="0" algn="l">
              <a:spcBef>
                <a:spcPts val="0"/>
              </a:spcBef>
              <a:spcAft>
                <a:spcPts val="0"/>
              </a:spcAft>
              <a:buNone/>
            </a:pPr>
            <a:r>
              <a:rPr lang="es"/>
              <a:t>Métodos Numéricos</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1500"/>
              <a:t>Un </a:t>
            </a:r>
            <a:r>
              <a:rPr b="1" lang="es" sz="1500"/>
              <a:t>método numérico</a:t>
            </a:r>
            <a:r>
              <a:rPr lang="es" sz="1500"/>
              <a:t> es un procedimiento mediante el cual se obtiene, casi siempre de manera aproximada, la solución de ciertos problemas realizando cálculos puramente aritméticos y lógicos.</a:t>
            </a:r>
            <a:endParaRPr sz="1500"/>
          </a:p>
          <a:p>
            <a:pPr indent="0" lvl="0" marL="0" rtl="0" algn="l">
              <a:spcBef>
                <a:spcPts val="1200"/>
              </a:spcBef>
              <a:spcAft>
                <a:spcPts val="1200"/>
              </a:spcAft>
              <a:buNone/>
            </a:pPr>
            <a:r>
              <a:rPr lang="es" sz="1500"/>
              <a:t>La característica principal de estos métodos es que requieren bastantes cálculos o procedimientos que consisten de una lista finita de instrucciones precisas que especifican una secuencia de operaciones algebraicas y lógicas, y de esta manera poder tener una solución al problema planteado. La eficiencia en el cálculo de dicha aproximación depende, en parte, de la facilidad de implementación del algoritmo y de las características especiales y limitaciones de los instrumentos de cálculo.</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Localización de ceros de funciones</a:t>
            </a:r>
            <a:endParaRPr/>
          </a:p>
        </p:txBody>
      </p:sp>
      <p:sp>
        <p:nvSpPr>
          <p:cNvPr id="296" name="Google Shape;296;p16"/>
          <p:cNvSpPr txBox="1"/>
          <p:nvPr>
            <p:ph idx="1" type="body"/>
          </p:nvPr>
        </p:nvSpPr>
        <p:spPr>
          <a:xfrm>
            <a:off x="1303800" y="13622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El tema seleccionado para este proyecto es el de localización de ceros o igual conocido como los métodos de aproximación de raíces ya que es un tema sencillo de comprender y presenta un buen reto hacia nosotros como ingenieros poderle dar una solución.</a:t>
            </a:r>
            <a:endParaRPr sz="1500"/>
          </a:p>
          <a:p>
            <a:pPr indent="0" lvl="0" marL="0" rtl="0" algn="l">
              <a:spcBef>
                <a:spcPts val="1200"/>
              </a:spcBef>
              <a:spcAft>
                <a:spcPts val="1200"/>
              </a:spcAft>
              <a:buNone/>
            </a:pPr>
            <a:r>
              <a:rPr lang="es" sz="1500"/>
              <a:t>Específicamente el método de localización de ceros que utilizaremos principalmente y como guía es el </a:t>
            </a:r>
            <a:r>
              <a:rPr b="1" lang="es" sz="1500"/>
              <a:t>Método de Newton-Raphson</a:t>
            </a:r>
            <a:r>
              <a:rPr lang="es" sz="1500"/>
              <a:t> ya que este método numérico nos puede ayudar para encontrar aproximaciones de los ceros o raíces de una función real. También puede ser</a:t>
            </a:r>
            <a:br>
              <a:rPr lang="es" sz="1500"/>
            </a:br>
            <a:r>
              <a:rPr lang="es" sz="1500"/>
              <a:t>usado para encontrar el máximo o mínimo de</a:t>
            </a:r>
            <a:br>
              <a:rPr lang="es" sz="1500"/>
            </a:br>
            <a:r>
              <a:rPr lang="es" sz="1500"/>
              <a:t>una función, encontrando</a:t>
            </a:r>
            <a:br>
              <a:rPr lang="es" sz="1500"/>
            </a:br>
            <a:r>
              <a:rPr lang="es" sz="1500"/>
              <a:t>los ceros de su primera derivada.</a:t>
            </a:r>
            <a:endParaRPr sz="1500"/>
          </a:p>
        </p:txBody>
      </p:sp>
      <p:pic>
        <p:nvPicPr>
          <p:cNvPr id="297" name="Google Shape;297;p16"/>
          <p:cNvPicPr preferRelativeResize="0"/>
          <p:nvPr/>
        </p:nvPicPr>
        <p:blipFill>
          <a:blip r:embed="rId3">
            <a:alphaModFix/>
          </a:blip>
          <a:stretch>
            <a:fillRect/>
          </a:stretch>
        </p:blipFill>
        <p:spPr>
          <a:xfrm>
            <a:off x="6056550" y="3790575"/>
            <a:ext cx="2045094" cy="934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Esfuerzo Mecánico</a:t>
            </a:r>
            <a:endParaRPr/>
          </a:p>
        </p:txBody>
      </p:sp>
      <p:sp>
        <p:nvSpPr>
          <p:cNvPr id="303" name="Google Shape;303;p17"/>
          <p:cNvSpPr txBox="1"/>
          <p:nvPr>
            <p:ph idx="1" type="body"/>
          </p:nvPr>
        </p:nvSpPr>
        <p:spPr>
          <a:xfrm>
            <a:off x="1243425" y="13684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Elegimos la aplicación de esfuerzo mecánico debido a que es muy interesante el saber cómo una fuerza actúa sobre un cuerpo y como este se deforma o se comporta ante esta ya que si sabemos calcular esto podemos seleccionar mejores materiales y mejores diseños para mecanismos y estructuras etc. La resistencia mecánica de un elemento mecánico está asociada directamente al material del que está fabricado y a su sección transversal.</a:t>
            </a:r>
            <a:endParaRPr sz="1400"/>
          </a:p>
          <a:p>
            <a:pPr indent="0" lvl="0" marL="0" rtl="0" algn="l">
              <a:spcBef>
                <a:spcPts val="1200"/>
              </a:spcBef>
              <a:spcAft>
                <a:spcPts val="1200"/>
              </a:spcAft>
              <a:buNone/>
            </a:pPr>
            <a:r>
              <a:t/>
            </a:r>
            <a:endParaRPr sz="1200"/>
          </a:p>
        </p:txBody>
      </p:sp>
      <p:pic>
        <p:nvPicPr>
          <p:cNvPr id="304" name="Google Shape;304;p17"/>
          <p:cNvPicPr preferRelativeResize="0"/>
          <p:nvPr/>
        </p:nvPicPr>
        <p:blipFill>
          <a:blip r:embed="rId3">
            <a:alphaModFix/>
          </a:blip>
          <a:stretch>
            <a:fillRect/>
          </a:stretch>
        </p:blipFill>
        <p:spPr>
          <a:xfrm>
            <a:off x="1304925" y="2958588"/>
            <a:ext cx="6534150" cy="212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idx="1" type="body"/>
          </p:nvPr>
        </p:nvSpPr>
        <p:spPr>
          <a:xfrm>
            <a:off x="1303800" y="2846400"/>
            <a:ext cx="7030500" cy="168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El esfuerzo mecánico es un indicador de las fuerzas internas desarrolladas por un cuerpo ante la aplicación de estímulos externos. El esfuerzo se relaciona con la fuerza promedio que desarrolla cada enlace atómico de un material cuando por acción de una fuerza externa sus posiciones se modifican.</a:t>
            </a:r>
            <a:endParaRPr sz="1500"/>
          </a:p>
        </p:txBody>
      </p:sp>
      <p:pic>
        <p:nvPicPr>
          <p:cNvPr id="310" name="Google Shape;310;p18"/>
          <p:cNvPicPr preferRelativeResize="0"/>
          <p:nvPr/>
        </p:nvPicPr>
        <p:blipFill>
          <a:blip r:embed="rId3">
            <a:alphaModFix/>
          </a:blip>
          <a:stretch>
            <a:fillRect/>
          </a:stretch>
        </p:blipFill>
        <p:spPr>
          <a:xfrm>
            <a:off x="1898913" y="490475"/>
            <a:ext cx="5346169" cy="208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Elementos mecánicos sometidos a torsión</a:t>
            </a:r>
            <a:endParaRPr/>
          </a:p>
        </p:txBody>
      </p:sp>
      <p:sp>
        <p:nvSpPr>
          <p:cNvPr id="316" name="Google Shape;316;p19"/>
          <p:cNvSpPr txBox="1"/>
          <p:nvPr>
            <p:ph idx="1" type="body"/>
          </p:nvPr>
        </p:nvSpPr>
        <p:spPr>
          <a:xfrm>
            <a:off x="1303800" y="1990050"/>
            <a:ext cx="4250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Las flechas o ejes circulares son los elementos mecánicos más comunes asociados a cargas de torsión. Los ejes de transmisión están conectados a un motor que les transmite movimiento rotacional que posteriormente tendrán que transferir a otro elemento vía un sistema de engranes, poleas o cadenas.</a:t>
            </a:r>
            <a:endParaRPr sz="1500"/>
          </a:p>
        </p:txBody>
      </p:sp>
      <p:pic>
        <p:nvPicPr>
          <p:cNvPr id="317" name="Google Shape;317;p19"/>
          <p:cNvPicPr preferRelativeResize="0"/>
          <p:nvPr/>
        </p:nvPicPr>
        <p:blipFill>
          <a:blip r:embed="rId3">
            <a:alphaModFix/>
          </a:blip>
          <a:stretch>
            <a:fillRect/>
          </a:stretch>
        </p:blipFill>
        <p:spPr>
          <a:xfrm>
            <a:off x="5898063" y="2246425"/>
            <a:ext cx="2105025" cy="2028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idx="1" type="body"/>
          </p:nvPr>
        </p:nvSpPr>
        <p:spPr>
          <a:xfrm>
            <a:off x="1315875" y="631975"/>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500"/>
              <a:t>En un automóvil el elemento que genera la energía necesaria para mantener el movimiento es el motor. Esencialmente para que un auto pueda comenzar a desplazarse es necesario aplicar una fuerza horizontal lo suficientemente grande para vencer la inercia de la masa del auto y la fricción de las 4 llantas contra la superficie.</a:t>
            </a:r>
            <a:endParaRPr sz="1500"/>
          </a:p>
          <a:p>
            <a:pPr indent="0" lvl="0" marL="0" rtl="0" algn="l">
              <a:spcBef>
                <a:spcPts val="1200"/>
              </a:spcBef>
              <a:spcAft>
                <a:spcPts val="1200"/>
              </a:spcAft>
              <a:buNone/>
            </a:pPr>
            <a:r>
              <a:rPr lang="es" sz="1500"/>
              <a:t>Sin embargo, son los ejes de transmisión los encargados de orientar la energía generada por el motor en la dirección correcta. Al igual que las barras sometidas a carga axial, los ejes de transmisión no son cuerpos rígidos susceptibles a deformarse y fracturarse.</a:t>
            </a:r>
            <a:endParaRPr sz="1500"/>
          </a:p>
        </p:txBody>
      </p:sp>
      <p:pic>
        <p:nvPicPr>
          <p:cNvPr id="323" name="Google Shape;323;p20"/>
          <p:cNvPicPr preferRelativeResize="0"/>
          <p:nvPr/>
        </p:nvPicPr>
        <p:blipFill>
          <a:blip r:embed="rId3">
            <a:alphaModFix/>
          </a:blip>
          <a:stretch>
            <a:fillRect/>
          </a:stretch>
        </p:blipFill>
        <p:spPr>
          <a:xfrm>
            <a:off x="2235563" y="3253525"/>
            <a:ext cx="5191125" cy="1485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21"/>
          <p:cNvPicPr preferRelativeResize="0"/>
          <p:nvPr/>
        </p:nvPicPr>
        <p:blipFill>
          <a:blip r:embed="rId3">
            <a:alphaModFix/>
          </a:blip>
          <a:stretch>
            <a:fillRect/>
          </a:stretch>
        </p:blipFill>
        <p:spPr>
          <a:xfrm>
            <a:off x="285200" y="297275"/>
            <a:ext cx="5534025" cy="4286250"/>
          </a:xfrm>
          <a:prstGeom prst="rect">
            <a:avLst/>
          </a:prstGeom>
          <a:noFill/>
          <a:ln>
            <a:noFill/>
          </a:ln>
        </p:spPr>
      </p:pic>
      <p:pic>
        <p:nvPicPr>
          <p:cNvPr id="329" name="Google Shape;329;p21"/>
          <p:cNvPicPr preferRelativeResize="0"/>
          <p:nvPr/>
        </p:nvPicPr>
        <p:blipFill>
          <a:blip r:embed="rId4">
            <a:alphaModFix/>
          </a:blip>
          <a:stretch>
            <a:fillRect/>
          </a:stretch>
        </p:blipFill>
        <p:spPr>
          <a:xfrm>
            <a:off x="4286925" y="2992846"/>
            <a:ext cx="4857074" cy="1915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