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5" roundtripDataSignature="AMtx7mhQ0yt99mtDTn6Yw62RE6Ge7TQQ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italic.fntdata"/><Relationship Id="rId16" Type="http://schemas.openxmlformats.org/officeDocument/2006/relationships/slide" Target="slides/slide11.xml"/><Relationship Id="rId38" Type="http://schemas.openxmlformats.org/officeDocument/2006/relationships/font" Target="fonts/Ralew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5a2f1a3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5a2f1a3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5a2f1a3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5a2f1a3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5a2f1a3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5a2f1a3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5a2f1a3d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5a2f1a3d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5a2f1a3d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5a2f1a3d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5a2f1a3d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5a2f1a3d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5a2f1a3d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5a2f1a3d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5a2f1a3d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5a2f1a3d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5a2f1a3d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5a2f1a3d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5a2f1a3d7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5a2f1a3d7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5a2f1a3d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5a2f1a3d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5a2f1a3d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5a2f1a3d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5a2f1a3d7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5a2f1a3d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5a2f1a3d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5a2f1a3d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5a2f1a3d7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5a2f1a3d7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5a2f1a3d7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5a2f1a3d7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5a2f1a3d7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5a2f1a3d7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5a2f1a3d7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5a2f1a3d7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5a2f1a3d7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5a2f1a3d7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5a2f1a3d7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5a2f1a3d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5a2f1a3d7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55a2f1a3d7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5a2f1a3d7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5a2f1a3d7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5a2f1a3d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5a2f1a3d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5a2f1a3d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5a2f1a3d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5a2f1a3d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5a2f1a3d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5a2f1a3d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5a2f1a3d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5a2f1a3d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5a2f1a3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5a2f1a3d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5a2f1a3d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7"/>
          <p:cNvGrpSpPr/>
          <p:nvPr/>
        </p:nvGrpSpPr>
        <p:grpSpPr>
          <a:xfrm>
            <a:off x="830392" y="1191256"/>
            <a:ext cx="745763" cy="45826"/>
            <a:chOff x="4580561" y="2589004"/>
            <a:chExt cx="1064464" cy="25200"/>
          </a:xfrm>
        </p:grpSpPr>
        <p:sp>
          <p:nvSpPr>
            <p:cNvPr id="12" name="Google Shape;12;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46"/>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47"/>
          <p:cNvGrpSpPr/>
          <p:nvPr/>
        </p:nvGrpSpPr>
        <p:grpSpPr>
          <a:xfrm>
            <a:off x="830392" y="4169130"/>
            <a:ext cx="745763" cy="45826"/>
            <a:chOff x="4580561" y="2589004"/>
            <a:chExt cx="1064464" cy="25200"/>
          </a:xfrm>
        </p:grpSpPr>
        <p:sp>
          <p:nvSpPr>
            <p:cNvPr id="77" name="Google Shape;77;p4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7"/>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47"/>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8"/>
          <p:cNvGrpSpPr/>
          <p:nvPr/>
        </p:nvGrpSpPr>
        <p:grpSpPr>
          <a:xfrm>
            <a:off x="830392" y="1191256"/>
            <a:ext cx="745763" cy="45826"/>
            <a:chOff x="4580561" y="2589004"/>
            <a:chExt cx="1064464" cy="25200"/>
          </a:xfrm>
        </p:grpSpPr>
        <p:sp>
          <p:nvSpPr>
            <p:cNvPr id="19" name="Google Shape;19;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3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3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39"/>
          <p:cNvGrpSpPr/>
          <p:nvPr/>
        </p:nvGrpSpPr>
        <p:grpSpPr>
          <a:xfrm>
            <a:off x="830392" y="1191256"/>
            <a:ext cx="745763" cy="45826"/>
            <a:chOff x="4580561" y="2589004"/>
            <a:chExt cx="1064464" cy="25200"/>
          </a:xfrm>
        </p:grpSpPr>
        <p:sp>
          <p:nvSpPr>
            <p:cNvPr id="26" name="Google Shape;26;p3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3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9" name="Google Shape;29;p3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4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40"/>
          <p:cNvGrpSpPr/>
          <p:nvPr/>
        </p:nvGrpSpPr>
        <p:grpSpPr>
          <a:xfrm>
            <a:off x="830392" y="1191256"/>
            <a:ext cx="745763" cy="45826"/>
            <a:chOff x="4580561" y="2589004"/>
            <a:chExt cx="1064464" cy="25200"/>
          </a:xfrm>
        </p:grpSpPr>
        <p:sp>
          <p:nvSpPr>
            <p:cNvPr id="34" name="Google Shape;34;p4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4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40"/>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42"/>
          <p:cNvGrpSpPr/>
          <p:nvPr/>
        </p:nvGrpSpPr>
        <p:grpSpPr>
          <a:xfrm>
            <a:off x="830392" y="1191256"/>
            <a:ext cx="745763" cy="45826"/>
            <a:chOff x="4580561" y="2589004"/>
            <a:chExt cx="1064464" cy="25200"/>
          </a:xfrm>
        </p:grpSpPr>
        <p:sp>
          <p:nvSpPr>
            <p:cNvPr id="45" name="Google Shape;45;p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4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4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43"/>
          <p:cNvGrpSpPr/>
          <p:nvPr/>
        </p:nvGrpSpPr>
        <p:grpSpPr>
          <a:xfrm>
            <a:off x="830392" y="1191256"/>
            <a:ext cx="745763" cy="45826"/>
            <a:chOff x="4580561" y="2589004"/>
            <a:chExt cx="1064464" cy="25200"/>
          </a:xfrm>
        </p:grpSpPr>
        <p:sp>
          <p:nvSpPr>
            <p:cNvPr id="52" name="Google Shape;52;p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43"/>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44"/>
          <p:cNvGrpSpPr/>
          <p:nvPr/>
        </p:nvGrpSpPr>
        <p:grpSpPr>
          <a:xfrm>
            <a:off x="830392" y="4169130"/>
            <a:ext cx="745763" cy="45826"/>
            <a:chOff x="4580561" y="2589004"/>
            <a:chExt cx="1064464" cy="25200"/>
          </a:xfrm>
        </p:grpSpPr>
        <p:sp>
          <p:nvSpPr>
            <p:cNvPr id="59" name="Google Shape;59;p4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4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45"/>
          <p:cNvGrpSpPr/>
          <p:nvPr/>
        </p:nvGrpSpPr>
        <p:grpSpPr>
          <a:xfrm>
            <a:off x="830392" y="1191256"/>
            <a:ext cx="745763" cy="45826"/>
            <a:chOff x="4580561" y="2589004"/>
            <a:chExt cx="1064464" cy="25200"/>
          </a:xfrm>
        </p:grpSpPr>
        <p:sp>
          <p:nvSpPr>
            <p:cNvPr id="66" name="Google Shape;66;p4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45"/>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45"/>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45"/>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825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solidFill>
                  <a:srgbClr val="000000"/>
                </a:solidFill>
              </a:rPr>
              <a:t>Proyecto </a:t>
            </a:r>
            <a:r>
              <a:rPr lang="es-419">
                <a:solidFill>
                  <a:srgbClr val="000000"/>
                </a:solidFill>
              </a:rPr>
              <a:t>Final</a:t>
            </a:r>
            <a:endParaRPr sz="5100">
              <a:solidFill>
                <a:srgbClr val="000000"/>
              </a:solidFill>
            </a:endParaRPr>
          </a:p>
        </p:txBody>
      </p:sp>
      <p:sp>
        <p:nvSpPr>
          <p:cNvPr id="87" name="Google Shape;87;p1"/>
          <p:cNvSpPr txBox="1"/>
          <p:nvPr>
            <p:ph idx="1" type="subTitle"/>
          </p:nvPr>
        </p:nvSpPr>
        <p:spPr>
          <a:xfrm>
            <a:off x="729450" y="270690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b="1" lang="es-419" sz="1800">
                <a:solidFill>
                  <a:srgbClr val="000000"/>
                </a:solidFill>
              </a:rPr>
              <a:t>Series de tiempo: Un análisis sobre la inflación</a:t>
            </a:r>
            <a:endParaRPr>
              <a:solidFill>
                <a:srgbClr val="000000"/>
              </a:solidFill>
            </a:endParaRPr>
          </a:p>
          <a:p>
            <a:pPr indent="0" lvl="0" marL="0" rtl="0" algn="l">
              <a:lnSpc>
                <a:spcPct val="100000"/>
              </a:lnSpc>
              <a:spcBef>
                <a:spcPts val="0"/>
              </a:spcBef>
              <a:spcAft>
                <a:spcPts val="0"/>
              </a:spcAft>
              <a:buSzPts val="1600"/>
              <a:buNone/>
            </a:pPr>
            <a:r>
              <a:t/>
            </a:r>
            <a:endParaRPr>
              <a:solidFill>
                <a:srgbClr val="000000"/>
              </a:solidFill>
            </a:endParaRPr>
          </a:p>
          <a:p>
            <a:pPr indent="0" lvl="0" marL="0" rtl="0" algn="l">
              <a:lnSpc>
                <a:spcPct val="100000"/>
              </a:lnSpc>
              <a:spcBef>
                <a:spcPts val="0"/>
              </a:spcBef>
              <a:spcAft>
                <a:spcPts val="0"/>
              </a:spcAft>
              <a:buSzPts val="1600"/>
              <a:buNone/>
            </a:pPr>
            <a:r>
              <a:rPr i="1" lang="es-419" sz="1400">
                <a:solidFill>
                  <a:srgbClr val="000000"/>
                </a:solidFill>
              </a:rPr>
              <a:t>Integrantes: Díaz Luciano, Satyr Julio Ariel,  Solis Colombo Maximiliano</a:t>
            </a:r>
            <a:endParaRPr i="1" sz="1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55a2f1a3d7_0_4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IPC: Variación mensual e interanual (último año)</a:t>
            </a:r>
            <a:endParaRPr/>
          </a:p>
        </p:txBody>
      </p:sp>
      <p:pic>
        <p:nvPicPr>
          <p:cNvPr id="140" name="Google Shape;140;g255a2f1a3d7_0_44"/>
          <p:cNvPicPr preferRelativeResize="0"/>
          <p:nvPr/>
        </p:nvPicPr>
        <p:blipFill rotWithShape="1">
          <a:blip r:embed="rId3">
            <a:alphaModFix/>
          </a:blip>
          <a:srcRect b="9448" l="1593" r="1272" t="15142"/>
          <a:stretch/>
        </p:blipFill>
        <p:spPr>
          <a:xfrm>
            <a:off x="729450" y="1853850"/>
            <a:ext cx="6812876" cy="2911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55a2f1a3d7_0_5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IPC: Variación mensual e Índice acumulado</a:t>
            </a:r>
            <a:endParaRPr/>
          </a:p>
        </p:txBody>
      </p:sp>
      <p:pic>
        <p:nvPicPr>
          <p:cNvPr id="146" name="Google Shape;146;g255a2f1a3d7_0_50"/>
          <p:cNvPicPr preferRelativeResize="0"/>
          <p:nvPr/>
        </p:nvPicPr>
        <p:blipFill rotWithShape="1">
          <a:blip r:embed="rId3">
            <a:alphaModFix/>
          </a:blip>
          <a:srcRect b="9401" l="2464" r="1251" t="15450"/>
          <a:stretch/>
        </p:blipFill>
        <p:spPr>
          <a:xfrm>
            <a:off x="729450" y="1853850"/>
            <a:ext cx="6829076" cy="293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55a2f1a3d7_1_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Análisis de e</a:t>
            </a:r>
            <a:r>
              <a:rPr lang="es-419"/>
              <a:t>stacionariedad con ADF Test</a:t>
            </a:r>
            <a:endParaRPr/>
          </a:p>
        </p:txBody>
      </p:sp>
      <p:sp>
        <p:nvSpPr>
          <p:cNvPr id="152" name="Google Shape;152;g255a2f1a3d7_1_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solidFill>
                  <a:schemeClr val="dk2"/>
                </a:solidFill>
              </a:rPr>
              <a:t>Como primer paso </a:t>
            </a:r>
            <a:r>
              <a:rPr lang="es-419">
                <a:solidFill>
                  <a:schemeClr val="dk2"/>
                </a:solidFill>
              </a:rPr>
              <a:t>después</a:t>
            </a:r>
            <a:r>
              <a:rPr lang="es-419">
                <a:solidFill>
                  <a:schemeClr val="dk2"/>
                </a:solidFill>
              </a:rPr>
              <a:t> del análisis exploratorio del dataset, verificamos si la serie de tiempo en la variable objetivo “Valor_IPC” es estacionaria.</a:t>
            </a:r>
            <a:endParaRPr>
              <a:solidFill>
                <a:schemeClr val="dk2"/>
              </a:solidFill>
            </a:endParaRPr>
          </a:p>
          <a:p>
            <a:pPr indent="0" lvl="0" marL="0" rtl="0" algn="just">
              <a:spcBef>
                <a:spcPts val="0"/>
              </a:spcBef>
              <a:spcAft>
                <a:spcPts val="0"/>
              </a:spcAft>
              <a:buNone/>
            </a:pPr>
            <a:r>
              <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ADF Statistic: -3.4223</a:t>
            </a:r>
            <a:endParaRPr>
              <a:solidFill>
                <a:schemeClr val="dk2"/>
              </a:solidFill>
            </a:endParaRPr>
          </a:p>
          <a:p>
            <a:pPr indent="0" lvl="0" marL="457200" rtl="0" algn="just">
              <a:spcBef>
                <a:spcPts val="0"/>
              </a:spcBef>
              <a:spcAft>
                <a:spcPts val="0"/>
              </a:spcAft>
              <a:buNone/>
            </a:pPr>
            <a:r>
              <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p-value: 0.0102</a:t>
            </a:r>
            <a:endParaRPr>
              <a:solidFill>
                <a:schemeClr val="dk2"/>
              </a:solidFill>
            </a:endParaRPr>
          </a:p>
        </p:txBody>
      </p:sp>
      <p:pic>
        <p:nvPicPr>
          <p:cNvPr id="153" name="Google Shape;153;g255a2f1a3d7_1_0"/>
          <p:cNvPicPr preferRelativeResize="0"/>
          <p:nvPr/>
        </p:nvPicPr>
        <p:blipFill>
          <a:blip r:embed="rId3">
            <a:alphaModFix/>
          </a:blip>
          <a:stretch>
            <a:fillRect/>
          </a:stretch>
        </p:blipFill>
        <p:spPr>
          <a:xfrm>
            <a:off x="4054025" y="2620200"/>
            <a:ext cx="4364125" cy="171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55a2f1a3d7_1_1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Gráficos de ACF y PACF</a:t>
            </a:r>
            <a:endParaRPr/>
          </a:p>
        </p:txBody>
      </p:sp>
      <p:pic>
        <p:nvPicPr>
          <p:cNvPr id="159" name="Google Shape;159;g255a2f1a3d7_1_12"/>
          <p:cNvPicPr preferRelativeResize="0"/>
          <p:nvPr/>
        </p:nvPicPr>
        <p:blipFill>
          <a:blip r:embed="rId3">
            <a:alphaModFix/>
          </a:blip>
          <a:stretch>
            <a:fillRect/>
          </a:stretch>
        </p:blipFill>
        <p:spPr>
          <a:xfrm>
            <a:off x="729450" y="1853850"/>
            <a:ext cx="7821360" cy="2984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55a2f1a3d7_1_3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Primer modelo:</a:t>
            </a:r>
            <a:endParaRPr/>
          </a:p>
          <a:p>
            <a:pPr indent="0" lvl="0" marL="0" rtl="0" algn="l">
              <a:spcBef>
                <a:spcPts val="0"/>
              </a:spcBef>
              <a:spcAft>
                <a:spcPts val="0"/>
              </a:spcAft>
              <a:buNone/>
            </a:pPr>
            <a:r>
              <a:rPr lang="es-419"/>
              <a:t>ARIMA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55a2f1a3d7_1_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ARIMA (2, 0, 4) - Resumen</a:t>
            </a:r>
            <a:endParaRPr/>
          </a:p>
        </p:txBody>
      </p:sp>
      <p:pic>
        <p:nvPicPr>
          <p:cNvPr id="170" name="Google Shape;170;g255a2f1a3d7_1_17"/>
          <p:cNvPicPr preferRelativeResize="0"/>
          <p:nvPr/>
        </p:nvPicPr>
        <p:blipFill>
          <a:blip r:embed="rId3">
            <a:alphaModFix/>
          </a:blip>
          <a:stretch>
            <a:fillRect/>
          </a:stretch>
        </p:blipFill>
        <p:spPr>
          <a:xfrm>
            <a:off x="729450" y="1853850"/>
            <a:ext cx="4093974"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55a2f1a3d7_1_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ARIMA (2, 0, 4) - Residuales</a:t>
            </a:r>
            <a:endParaRPr/>
          </a:p>
        </p:txBody>
      </p:sp>
      <p:pic>
        <p:nvPicPr>
          <p:cNvPr id="176" name="Google Shape;176;g255a2f1a3d7_1_24"/>
          <p:cNvPicPr preferRelativeResize="0"/>
          <p:nvPr/>
        </p:nvPicPr>
        <p:blipFill>
          <a:blip r:embed="rId3">
            <a:alphaModFix/>
          </a:blip>
          <a:stretch>
            <a:fillRect/>
          </a:stretch>
        </p:blipFill>
        <p:spPr>
          <a:xfrm>
            <a:off x="729450" y="1853850"/>
            <a:ext cx="8042682"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55a2f1a3d7_1_2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ARIMA (2, 0, 4) - Predicción</a:t>
            </a:r>
            <a:endParaRPr/>
          </a:p>
        </p:txBody>
      </p:sp>
      <p:pic>
        <p:nvPicPr>
          <p:cNvPr id="182" name="Google Shape;182;g255a2f1a3d7_1_29"/>
          <p:cNvPicPr preferRelativeResize="0"/>
          <p:nvPr/>
        </p:nvPicPr>
        <p:blipFill rotWithShape="1">
          <a:blip r:embed="rId3">
            <a:alphaModFix/>
          </a:blip>
          <a:srcRect b="16515" l="2755" r="1238" t="26197"/>
          <a:stretch/>
        </p:blipFill>
        <p:spPr>
          <a:xfrm>
            <a:off x="328900" y="1853850"/>
            <a:ext cx="8486201" cy="1676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55a2f1a3d7_1_3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Segundo modelo:</a:t>
            </a:r>
            <a:endParaRPr/>
          </a:p>
          <a:p>
            <a:pPr indent="0" lvl="0" marL="0" rtl="0" algn="l">
              <a:spcBef>
                <a:spcPts val="0"/>
              </a:spcBef>
              <a:spcAft>
                <a:spcPts val="0"/>
              </a:spcAft>
              <a:buNone/>
            </a:pPr>
            <a:r>
              <a:rPr lang="es-419"/>
              <a:t>SARIMA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55a2f1a3d7_1_5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SARIMA (1, 0, 0) - Resumen</a:t>
            </a:r>
            <a:endParaRPr/>
          </a:p>
        </p:txBody>
      </p:sp>
      <p:pic>
        <p:nvPicPr>
          <p:cNvPr id="193" name="Google Shape;193;g255a2f1a3d7_1_50"/>
          <p:cNvPicPr preferRelativeResize="0"/>
          <p:nvPr/>
        </p:nvPicPr>
        <p:blipFill>
          <a:blip r:embed="rId3">
            <a:alphaModFix/>
          </a:blip>
          <a:stretch>
            <a:fillRect/>
          </a:stretch>
        </p:blipFill>
        <p:spPr>
          <a:xfrm>
            <a:off x="729450" y="1853850"/>
            <a:ext cx="5565431"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idx="4294967295" type="body"/>
          </p:nvPr>
        </p:nvSpPr>
        <p:spPr>
          <a:xfrm>
            <a:off x="729300" y="2111850"/>
            <a:ext cx="7688700" cy="2471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lt1"/>
              </a:buClr>
              <a:buSzPts val="1900"/>
              <a:buAutoNum type="arabicPeriod"/>
            </a:pPr>
            <a:r>
              <a:rPr lang="es-419" sz="1900">
                <a:solidFill>
                  <a:schemeClr val="lt1"/>
                </a:solidFill>
              </a:rPr>
              <a:t>Hipótesis de estudio y análisis de información</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s-419" sz="1900">
                <a:solidFill>
                  <a:schemeClr val="lt1"/>
                </a:solidFill>
              </a:rPr>
              <a:t>Análisis del proceso temporal</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s-419" sz="1900">
                <a:solidFill>
                  <a:schemeClr val="lt1"/>
                </a:solidFill>
              </a:rPr>
              <a:t>Primer modelo: ARIMA</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s-419" sz="1900">
                <a:solidFill>
                  <a:schemeClr val="lt1"/>
                </a:solidFill>
              </a:rPr>
              <a:t>Segundo modelo: SARIMA</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s-419" sz="1900">
                <a:solidFill>
                  <a:schemeClr val="lt1"/>
                </a:solidFill>
              </a:rPr>
              <a:t>Tercer modelo: SARIMAX</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s-419" sz="1900">
                <a:solidFill>
                  <a:schemeClr val="lt1"/>
                </a:solidFill>
              </a:rPr>
              <a:t>Mapeo de los datos</a:t>
            </a:r>
            <a:endParaRPr sz="1900">
              <a:solidFill>
                <a:schemeClr val="lt1"/>
              </a:solidFill>
            </a:endParaRPr>
          </a:p>
          <a:p>
            <a:pPr indent="-349250" lvl="0" marL="457200" rtl="0" algn="l">
              <a:lnSpc>
                <a:spcPct val="115000"/>
              </a:lnSpc>
              <a:spcBef>
                <a:spcPts val="0"/>
              </a:spcBef>
              <a:spcAft>
                <a:spcPts val="0"/>
              </a:spcAft>
              <a:buClr>
                <a:schemeClr val="lt1"/>
              </a:buClr>
              <a:buSzPts val="1900"/>
              <a:buAutoNum type="arabicPeriod"/>
            </a:pPr>
            <a:r>
              <a:rPr lang="es-419" sz="1900">
                <a:solidFill>
                  <a:schemeClr val="lt1"/>
                </a:solidFill>
              </a:rPr>
              <a:t>Conclusiones</a:t>
            </a:r>
            <a:endParaRPr sz="1900">
              <a:solidFill>
                <a:schemeClr val="lt1"/>
              </a:solidFill>
            </a:endParaRPr>
          </a:p>
          <a:p>
            <a:pPr indent="0" lvl="0" marL="457200" rtl="0" algn="l">
              <a:lnSpc>
                <a:spcPct val="115000"/>
              </a:lnSpc>
              <a:spcBef>
                <a:spcPts val="0"/>
              </a:spcBef>
              <a:spcAft>
                <a:spcPts val="0"/>
              </a:spcAft>
              <a:buSzPts val="1300"/>
              <a:buNone/>
            </a:pPr>
            <a:r>
              <a:t/>
            </a:r>
            <a:endParaRPr sz="1900">
              <a:solidFill>
                <a:schemeClr val="lt1"/>
              </a:solidFill>
            </a:endParaRPr>
          </a:p>
        </p:txBody>
      </p:sp>
      <p:sp>
        <p:nvSpPr>
          <p:cNvPr id="93" name="Google Shape;93;p2"/>
          <p:cNvSpPr txBox="1"/>
          <p:nvPr>
            <p:ph type="title"/>
          </p:nvPr>
        </p:nvSpPr>
        <p:spPr>
          <a:xfrm>
            <a:off x="729450" y="1322450"/>
            <a:ext cx="7688400" cy="78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s-419"/>
              <a:t>Índice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55a2f1a3d7_1_5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SARIMA (1, 0, 0) - Residuales</a:t>
            </a:r>
            <a:endParaRPr/>
          </a:p>
        </p:txBody>
      </p:sp>
      <p:pic>
        <p:nvPicPr>
          <p:cNvPr id="199" name="Google Shape;199;g255a2f1a3d7_1_55"/>
          <p:cNvPicPr preferRelativeResize="0"/>
          <p:nvPr/>
        </p:nvPicPr>
        <p:blipFill rotWithShape="1">
          <a:blip r:embed="rId3">
            <a:alphaModFix/>
          </a:blip>
          <a:srcRect b="0" l="882" r="0" t="0"/>
          <a:stretch/>
        </p:blipFill>
        <p:spPr>
          <a:xfrm>
            <a:off x="729450" y="1853850"/>
            <a:ext cx="8052500" cy="29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55a2f1a3d7_1_6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SARIMA (1, 0, 0) - Predicción</a:t>
            </a:r>
            <a:endParaRPr/>
          </a:p>
        </p:txBody>
      </p:sp>
      <p:pic>
        <p:nvPicPr>
          <p:cNvPr id="205" name="Google Shape;205;g255a2f1a3d7_1_60"/>
          <p:cNvPicPr preferRelativeResize="0"/>
          <p:nvPr/>
        </p:nvPicPr>
        <p:blipFill rotWithShape="1">
          <a:blip r:embed="rId3">
            <a:alphaModFix/>
          </a:blip>
          <a:srcRect b="15996" l="2830" r="1209" t="26316"/>
          <a:stretch/>
        </p:blipFill>
        <p:spPr>
          <a:xfrm>
            <a:off x="330875" y="1853850"/>
            <a:ext cx="8482250" cy="168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55a2f1a3d7_1_6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Tercer modelo:</a:t>
            </a:r>
            <a:endParaRPr/>
          </a:p>
          <a:p>
            <a:pPr indent="0" lvl="0" marL="0" rtl="0" algn="l">
              <a:spcBef>
                <a:spcPts val="0"/>
              </a:spcBef>
              <a:spcAft>
                <a:spcPts val="0"/>
              </a:spcAft>
              <a:buNone/>
            </a:pPr>
            <a:r>
              <a:rPr lang="es-419"/>
              <a:t>SARIMAX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55a2f1a3d7_1_7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Variable exógena “Dolar_BNA”</a:t>
            </a:r>
            <a:endParaRPr/>
          </a:p>
        </p:txBody>
      </p:sp>
      <p:pic>
        <p:nvPicPr>
          <p:cNvPr id="216" name="Google Shape;216;g255a2f1a3d7_1_74"/>
          <p:cNvPicPr preferRelativeResize="0"/>
          <p:nvPr/>
        </p:nvPicPr>
        <p:blipFill>
          <a:blip r:embed="rId3">
            <a:alphaModFix/>
          </a:blip>
          <a:stretch>
            <a:fillRect/>
          </a:stretch>
        </p:blipFill>
        <p:spPr>
          <a:xfrm>
            <a:off x="729450" y="1853850"/>
            <a:ext cx="7762923" cy="298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solidFill>
                  <a:srgbClr val="000000"/>
                </a:solidFill>
              </a:rPr>
              <a:t>Variable exógena diferenciada “Dolar_BNA”</a:t>
            </a:r>
            <a:endParaRPr>
              <a:solidFill>
                <a:srgbClr val="000000"/>
              </a:solidFill>
            </a:endParaRPr>
          </a:p>
        </p:txBody>
      </p:sp>
      <p:pic>
        <p:nvPicPr>
          <p:cNvPr id="222" name="Google Shape;222;p27"/>
          <p:cNvPicPr preferRelativeResize="0"/>
          <p:nvPr/>
        </p:nvPicPr>
        <p:blipFill rotWithShape="1">
          <a:blip r:embed="rId3">
            <a:alphaModFix/>
          </a:blip>
          <a:srcRect b="1704" l="2486" r="0" t="5159"/>
          <a:stretch/>
        </p:blipFill>
        <p:spPr>
          <a:xfrm>
            <a:off x="729450" y="1853850"/>
            <a:ext cx="7221251" cy="27799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55a2f1a3d7_1_7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SARIMAX (1, 0, 0) - Resumen</a:t>
            </a:r>
            <a:endParaRPr/>
          </a:p>
        </p:txBody>
      </p:sp>
      <p:pic>
        <p:nvPicPr>
          <p:cNvPr id="228" name="Google Shape;228;g255a2f1a3d7_1_79"/>
          <p:cNvPicPr preferRelativeResize="0"/>
          <p:nvPr/>
        </p:nvPicPr>
        <p:blipFill>
          <a:blip r:embed="rId3">
            <a:alphaModFix/>
          </a:blip>
          <a:stretch>
            <a:fillRect/>
          </a:stretch>
        </p:blipFill>
        <p:spPr>
          <a:xfrm>
            <a:off x="729450" y="1853850"/>
            <a:ext cx="5322769"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55a2f1a3d7_1_8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SARIMAX (1, 0, 0) - Residuales</a:t>
            </a:r>
            <a:endParaRPr/>
          </a:p>
        </p:txBody>
      </p:sp>
      <p:pic>
        <p:nvPicPr>
          <p:cNvPr id="234" name="Google Shape;234;g255a2f1a3d7_1_84"/>
          <p:cNvPicPr preferRelativeResize="0"/>
          <p:nvPr/>
        </p:nvPicPr>
        <p:blipFill rotWithShape="1">
          <a:blip r:embed="rId3">
            <a:alphaModFix/>
          </a:blip>
          <a:srcRect b="0" l="655" r="0" t="0"/>
          <a:stretch/>
        </p:blipFill>
        <p:spPr>
          <a:xfrm>
            <a:off x="729450" y="1853850"/>
            <a:ext cx="7933376" cy="2984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55a2f1a3d7_1_8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SARIMAX (1, 0, 0) - Predicción</a:t>
            </a:r>
            <a:endParaRPr/>
          </a:p>
        </p:txBody>
      </p:sp>
      <p:pic>
        <p:nvPicPr>
          <p:cNvPr id="240" name="Google Shape;240;g255a2f1a3d7_1_89"/>
          <p:cNvPicPr preferRelativeResize="0"/>
          <p:nvPr/>
        </p:nvPicPr>
        <p:blipFill rotWithShape="1">
          <a:blip r:embed="rId3">
            <a:alphaModFix/>
          </a:blip>
          <a:srcRect b="16898" l="2624" r="1240" t="26585"/>
          <a:stretch/>
        </p:blipFill>
        <p:spPr>
          <a:xfrm>
            <a:off x="323275" y="1853850"/>
            <a:ext cx="8497451" cy="1654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55a2f1a3d7_1_9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Mapeo de los datos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55a2f1a3d7_1_9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Regiones: Variación interanual IPC histórico</a:t>
            </a:r>
            <a:endParaRPr/>
          </a:p>
        </p:txBody>
      </p:sp>
      <p:pic>
        <p:nvPicPr>
          <p:cNvPr id="251" name="Google Shape;251;g255a2f1a3d7_1_94"/>
          <p:cNvPicPr preferRelativeResize="0"/>
          <p:nvPr/>
        </p:nvPicPr>
        <p:blipFill rotWithShape="1">
          <a:blip r:embed="rId3">
            <a:alphaModFix/>
          </a:blip>
          <a:srcRect b="0" l="0" r="0" t="0"/>
          <a:stretch/>
        </p:blipFill>
        <p:spPr>
          <a:xfrm>
            <a:off x="729450" y="1853850"/>
            <a:ext cx="6254900" cy="266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55a2f1a3d7_1_4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Hipótesis de estudio y análisis de información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55a2f1a3d7_1_10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Conclusiones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55a2f1a3d7_1_10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endParaRPr/>
          </a:p>
        </p:txBody>
      </p:sp>
      <p:sp>
        <p:nvSpPr>
          <p:cNvPr id="262" name="Google Shape;262;g255a2f1a3d7_1_10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solidFill>
                  <a:schemeClr val="dk2"/>
                </a:solidFill>
              </a:rPr>
              <a:t>Al realizar el modelo ARIMA la predicción es muy difícil que se asemeje a los datos originales, ya que hay solo una variable predictora.</a:t>
            </a:r>
            <a:endParaRPr>
              <a:solidFill>
                <a:schemeClr val="dk2"/>
              </a:solidFill>
            </a:endParaRPr>
          </a:p>
          <a:p>
            <a:pPr indent="0" lvl="0" marL="0" rtl="0" algn="just">
              <a:spcBef>
                <a:spcPts val="0"/>
              </a:spcBef>
              <a:spcAft>
                <a:spcPts val="0"/>
              </a:spcAft>
              <a:buNone/>
            </a:pPr>
            <a:r>
              <a:t/>
            </a:r>
            <a:endParaRPr>
              <a:solidFill>
                <a:schemeClr val="dk2"/>
              </a:solidFill>
            </a:endParaRPr>
          </a:p>
          <a:p>
            <a:pPr indent="0" lvl="0" marL="0" rtl="0" algn="just">
              <a:spcBef>
                <a:spcPts val="0"/>
              </a:spcBef>
              <a:spcAft>
                <a:spcPts val="0"/>
              </a:spcAft>
              <a:buNone/>
            </a:pPr>
            <a:r>
              <a:rPr lang="es-419">
                <a:solidFill>
                  <a:schemeClr val="dk2"/>
                </a:solidFill>
              </a:rPr>
              <a:t>Cuando agregamos el seasonality con una frecuencia de mes a mes en el modelo SARIMA la predicción mejora ya que la variación del IPC tiene mucha estacionalidad.</a:t>
            </a:r>
            <a:endParaRPr>
              <a:solidFill>
                <a:schemeClr val="dk2"/>
              </a:solidFill>
            </a:endParaRPr>
          </a:p>
          <a:p>
            <a:pPr indent="0" lvl="0" marL="0" rtl="0" algn="just">
              <a:spcBef>
                <a:spcPts val="0"/>
              </a:spcBef>
              <a:spcAft>
                <a:spcPts val="0"/>
              </a:spcAft>
              <a:buNone/>
            </a:pPr>
            <a:r>
              <a:t/>
            </a:r>
            <a:endParaRPr>
              <a:solidFill>
                <a:schemeClr val="dk2"/>
              </a:solidFill>
            </a:endParaRPr>
          </a:p>
          <a:p>
            <a:pPr indent="0" lvl="0" marL="0" rtl="0" algn="just">
              <a:spcBef>
                <a:spcPts val="0"/>
              </a:spcBef>
              <a:spcAft>
                <a:spcPts val="0"/>
              </a:spcAft>
              <a:buNone/>
            </a:pPr>
            <a:r>
              <a:rPr lang="es-419">
                <a:solidFill>
                  <a:schemeClr val="dk2"/>
                </a:solidFill>
              </a:rPr>
              <a:t>Agregar variables exógenas en un modelo SARIMAX como la cotización del dólar oficial BNA o las reservas del BCRA que tengan una correlación significativa pueden ayudar en la predicción de la variación del IPC a futuro. Esto requiere de más costo computacional.</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55a2f1a3d7_0_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INDEC: Índice de Precios del Consumidor</a:t>
            </a:r>
            <a:endParaRPr/>
          </a:p>
        </p:txBody>
      </p:sp>
      <p:sp>
        <p:nvSpPr>
          <p:cNvPr id="104" name="Google Shape;104;g255a2f1a3d7_0_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s-419">
                <a:solidFill>
                  <a:schemeClr val="dk2"/>
                </a:solidFill>
              </a:rPr>
              <a:t>A diferencia de la mayoría de los países del mundo, la creciente inflación argentina de las últimas décadas ha transformado al Índice de Precios del Consumidor (IPC) del Instituto Nacional de Estadísticas y Censos (INDEC) en una variable central que afecta directamente el comportamiento de la economía del país. Debido a esta centralidad, su metodología ha sido objeto de sucesivas modificaciones (principalmente, a partir de la intervención de 2007).</a:t>
            </a:r>
            <a:endParaRPr>
              <a:solidFill>
                <a:schemeClr val="dk2"/>
              </a:solidFill>
            </a:endParaRPr>
          </a:p>
          <a:p>
            <a:pPr indent="0" lvl="0" marL="0" rtl="0" algn="just">
              <a:spcBef>
                <a:spcPts val="0"/>
              </a:spcBef>
              <a:spcAft>
                <a:spcPts val="0"/>
              </a:spcAft>
              <a:buNone/>
            </a:pPr>
            <a:r>
              <a:t/>
            </a:r>
            <a:endParaRPr>
              <a:solidFill>
                <a:schemeClr val="dk2"/>
              </a:solidFill>
            </a:endParaRPr>
          </a:p>
          <a:p>
            <a:pPr indent="0" lvl="0" marL="0" rtl="0" algn="just">
              <a:spcBef>
                <a:spcPts val="0"/>
              </a:spcBef>
              <a:spcAft>
                <a:spcPts val="0"/>
              </a:spcAft>
              <a:buNone/>
            </a:pPr>
            <a:r>
              <a:rPr lang="es-419">
                <a:solidFill>
                  <a:schemeClr val="dk2"/>
                </a:solidFill>
              </a:rPr>
              <a:t>En consecuencia, hemos decidido tomar únicamente la serie desde diciembre del 2016 a la fecha, debido a que la metodología de cálculo se ha mantenido desde entonces. Si bien constituye una truncación considerable de la serie (que el Banco Central -BCRA- presenta desde la década del 40), no sería difícil demostrar que esta variable ha experimentado cambios estructurales como consecuencia de la política económica nacional (principalmente, años 80s y 90s, con hiperinflación y convertibilidad respectivamente).</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55a2f1a3d7_0_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Desafíos esperables</a:t>
            </a:r>
            <a:endParaRPr/>
          </a:p>
        </p:txBody>
      </p:sp>
      <p:sp>
        <p:nvSpPr>
          <p:cNvPr id="110" name="Google Shape;110;g255a2f1a3d7_0_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s-419">
                <a:solidFill>
                  <a:schemeClr val="dk2"/>
                </a:solidFill>
              </a:rPr>
              <a:t>Variable de interés: Evolución de los precios en Argentina.</a:t>
            </a:r>
            <a:endParaRPr b="1">
              <a:solidFill>
                <a:schemeClr val="dk2"/>
              </a:solidFill>
            </a:endParaRPr>
          </a:p>
          <a:p>
            <a:pPr indent="0" lvl="0" marL="0" rtl="0" algn="just">
              <a:spcBef>
                <a:spcPts val="0"/>
              </a:spcBef>
              <a:spcAft>
                <a:spcPts val="0"/>
              </a:spcAft>
              <a:buNone/>
            </a:pPr>
            <a:r>
              <a:t/>
            </a:r>
            <a:endParaRPr>
              <a:solidFill>
                <a:schemeClr val="dk2"/>
              </a:solidFill>
            </a:endParaRPr>
          </a:p>
          <a:p>
            <a:pPr indent="0" lvl="0" marL="0" rtl="0" algn="just">
              <a:spcBef>
                <a:spcPts val="0"/>
              </a:spcBef>
              <a:spcAft>
                <a:spcPts val="0"/>
              </a:spcAft>
              <a:buNone/>
            </a:pPr>
            <a:r>
              <a:rPr lang="es-419">
                <a:solidFill>
                  <a:schemeClr val="dk2"/>
                </a:solidFill>
              </a:rPr>
              <a:t>Será difícil poder predecir únicamente con un modelo autorregresivo, ya que su evolución probablemente dependerá de otros fundamentales de la macroeconomía (por ejemplo, las Reservas Internacionales del BCRA, el tipo de cambio oficial, el blue, la brecha entre ellos, la tasa de interés real, los stocks de deuda pública en moneda local, el Riesgo País, y otras tantas variables que pueden tener efectos al alza sobre los precios)</a:t>
            </a:r>
            <a:endParaRPr>
              <a:solidFill>
                <a:schemeClr val="dk2"/>
              </a:solidFill>
            </a:endParaRPr>
          </a:p>
          <a:p>
            <a:pPr indent="0" lvl="0" marL="0" rtl="0" algn="just">
              <a:spcBef>
                <a:spcPts val="0"/>
              </a:spcBef>
              <a:spcAft>
                <a:spcPts val="0"/>
              </a:spcAft>
              <a:buNone/>
            </a:pPr>
            <a:r>
              <a:t/>
            </a:r>
            <a:endParaRPr>
              <a:solidFill>
                <a:schemeClr val="dk2"/>
              </a:solidFill>
            </a:endParaRPr>
          </a:p>
          <a:p>
            <a:pPr indent="0" lvl="0" marL="0" rtl="0" algn="just">
              <a:spcBef>
                <a:spcPts val="0"/>
              </a:spcBef>
              <a:spcAft>
                <a:spcPts val="0"/>
              </a:spcAft>
              <a:buNone/>
            </a:pPr>
            <a:r>
              <a:rPr lang="es-419">
                <a:solidFill>
                  <a:schemeClr val="dk2"/>
                </a:solidFill>
              </a:rPr>
              <a:t>A esto se le suman los efectos estacionales, como consecuencia de las características propias de, entre otros, la productividad de la economía agropecuaria y turística, liquidez de divisas, pago de aguinaldos, ciclos lectivos y otras características idiosincráticas.</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55a2f1a3d7_0_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Modelos propuestos</a:t>
            </a:r>
            <a:endParaRPr/>
          </a:p>
        </p:txBody>
      </p:sp>
      <p:sp>
        <p:nvSpPr>
          <p:cNvPr id="116" name="Google Shape;116;g255a2f1a3d7_0_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chemeClr val="dk2"/>
              </a:buClr>
              <a:buSzPts val="1300"/>
              <a:buAutoNum type="arabicPeriod"/>
            </a:pPr>
            <a:r>
              <a:rPr lang="es-419">
                <a:solidFill>
                  <a:schemeClr val="dk2"/>
                </a:solidFill>
              </a:rPr>
              <a:t>Realizamos un análisis estándar sobre la variable de interés a través del tiempo.</a:t>
            </a:r>
            <a:endParaRPr>
              <a:solidFill>
                <a:schemeClr val="dk2"/>
              </a:solidFill>
            </a:endParaRPr>
          </a:p>
          <a:p>
            <a:pPr indent="0" lvl="0" marL="457200" rtl="0" algn="just">
              <a:spcBef>
                <a:spcPts val="0"/>
              </a:spcBef>
              <a:spcAft>
                <a:spcPts val="0"/>
              </a:spcAft>
              <a:buNone/>
            </a:pPr>
            <a:r>
              <a:t/>
            </a:r>
            <a:endParaRPr>
              <a:solidFill>
                <a:schemeClr val="dk2"/>
              </a:solidFill>
            </a:endParaRPr>
          </a:p>
          <a:p>
            <a:pPr indent="-311150" lvl="0" marL="457200" rtl="0" algn="just">
              <a:spcBef>
                <a:spcPts val="0"/>
              </a:spcBef>
              <a:spcAft>
                <a:spcPts val="0"/>
              </a:spcAft>
              <a:buClr>
                <a:schemeClr val="dk2"/>
              </a:buClr>
              <a:buSzPts val="1300"/>
              <a:buAutoNum type="arabicPeriod"/>
            </a:pPr>
            <a:r>
              <a:rPr lang="es-419">
                <a:solidFill>
                  <a:schemeClr val="dk2"/>
                </a:solidFill>
              </a:rPr>
              <a:t>Construimos un modelo </a:t>
            </a:r>
            <a:r>
              <a:rPr b="1" i="1" lang="es-419">
                <a:solidFill>
                  <a:schemeClr val="dk2"/>
                </a:solidFill>
              </a:rPr>
              <a:t>ARIMA </a:t>
            </a:r>
            <a:r>
              <a:rPr lang="es-419">
                <a:solidFill>
                  <a:schemeClr val="dk2"/>
                </a:solidFill>
              </a:rPr>
              <a:t>dividiendo el dataset en un “Train” y un “Test” para predecir los valores de la variable.</a:t>
            </a:r>
            <a:endParaRPr>
              <a:solidFill>
                <a:schemeClr val="dk2"/>
              </a:solidFill>
            </a:endParaRPr>
          </a:p>
          <a:p>
            <a:pPr indent="0" lvl="0" marL="457200" rtl="0" algn="just">
              <a:spcBef>
                <a:spcPts val="0"/>
              </a:spcBef>
              <a:spcAft>
                <a:spcPts val="0"/>
              </a:spcAft>
              <a:buNone/>
            </a:pPr>
            <a:r>
              <a:t/>
            </a:r>
            <a:endParaRPr>
              <a:solidFill>
                <a:schemeClr val="dk2"/>
              </a:solidFill>
            </a:endParaRPr>
          </a:p>
          <a:p>
            <a:pPr indent="-311150" lvl="0" marL="457200" rtl="0" algn="just">
              <a:spcBef>
                <a:spcPts val="0"/>
              </a:spcBef>
              <a:spcAft>
                <a:spcPts val="0"/>
              </a:spcAft>
              <a:buClr>
                <a:schemeClr val="dk2"/>
              </a:buClr>
              <a:buSzPts val="1300"/>
              <a:buAutoNum type="arabicPeriod"/>
            </a:pPr>
            <a:r>
              <a:rPr lang="es-419">
                <a:solidFill>
                  <a:schemeClr val="dk2"/>
                </a:solidFill>
              </a:rPr>
              <a:t>Agregamos estacionalidad a la serie creando un modelo </a:t>
            </a:r>
            <a:r>
              <a:rPr b="1" i="1" lang="es-419">
                <a:solidFill>
                  <a:schemeClr val="dk2"/>
                </a:solidFill>
              </a:rPr>
              <a:t>SARIMA</a:t>
            </a:r>
            <a:r>
              <a:rPr lang="es-419">
                <a:solidFill>
                  <a:schemeClr val="dk2"/>
                </a:solidFill>
              </a:rPr>
              <a:t>.</a:t>
            </a:r>
            <a:endParaRPr>
              <a:solidFill>
                <a:schemeClr val="dk2"/>
              </a:solidFill>
            </a:endParaRPr>
          </a:p>
          <a:p>
            <a:pPr indent="0" lvl="0" marL="457200" rtl="0" algn="just">
              <a:spcBef>
                <a:spcPts val="0"/>
              </a:spcBef>
              <a:spcAft>
                <a:spcPts val="0"/>
              </a:spcAft>
              <a:buNone/>
            </a:pPr>
            <a:r>
              <a:t/>
            </a:r>
            <a:endParaRPr>
              <a:solidFill>
                <a:schemeClr val="dk2"/>
              </a:solidFill>
            </a:endParaRPr>
          </a:p>
          <a:p>
            <a:pPr indent="-311150" lvl="0" marL="457200" rtl="0" algn="just">
              <a:spcBef>
                <a:spcPts val="0"/>
              </a:spcBef>
              <a:spcAft>
                <a:spcPts val="0"/>
              </a:spcAft>
              <a:buClr>
                <a:schemeClr val="dk2"/>
              </a:buClr>
              <a:buSzPts val="1300"/>
              <a:buAutoNum type="arabicPeriod"/>
            </a:pPr>
            <a:r>
              <a:rPr lang="es-419">
                <a:solidFill>
                  <a:schemeClr val="dk2"/>
                </a:solidFill>
              </a:rPr>
              <a:t>Utilizamos una nueva variable exógena en </a:t>
            </a:r>
            <a:r>
              <a:rPr lang="es-419">
                <a:solidFill>
                  <a:schemeClr val="dk2"/>
                </a:solidFill>
              </a:rPr>
              <a:t>combinación</a:t>
            </a:r>
            <a:r>
              <a:rPr lang="es-419">
                <a:solidFill>
                  <a:schemeClr val="dk2"/>
                </a:solidFill>
              </a:rPr>
              <a:t> con la variable principal ejecutando un modelo </a:t>
            </a:r>
            <a:r>
              <a:rPr b="1" i="1" lang="es-419">
                <a:solidFill>
                  <a:schemeClr val="dk2"/>
                </a:solidFill>
              </a:rPr>
              <a:t>SARIMAX </a:t>
            </a:r>
            <a:r>
              <a:rPr lang="es-419">
                <a:solidFill>
                  <a:schemeClr val="dk2"/>
                </a:solidFill>
              </a:rPr>
              <a:t>que nos </a:t>
            </a:r>
            <a:r>
              <a:rPr lang="es-419">
                <a:solidFill>
                  <a:schemeClr val="dk2"/>
                </a:solidFill>
              </a:rPr>
              <a:t>ayudó</a:t>
            </a:r>
            <a:r>
              <a:rPr lang="es-419">
                <a:solidFill>
                  <a:schemeClr val="dk2"/>
                </a:solidFill>
              </a:rPr>
              <a:t> considerablemente en la predicción.</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55a2f1a3d7_1_4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Análisis del proceso temporal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55a2f1a3d7_0_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Características</a:t>
            </a:r>
            <a:r>
              <a:rPr lang="es-419"/>
              <a:t> del IPC</a:t>
            </a:r>
            <a:endParaRPr/>
          </a:p>
        </p:txBody>
      </p:sp>
      <p:sp>
        <p:nvSpPr>
          <p:cNvPr id="127" name="Google Shape;127;g255a2f1a3d7_0_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solidFill>
                  <a:schemeClr val="dk2"/>
                </a:solidFill>
              </a:rPr>
              <a:t>Regiones estadísticas del INDEC:</a:t>
            </a:r>
            <a:endParaRPr>
              <a:solidFill>
                <a:schemeClr val="dk2"/>
              </a:solidFill>
            </a:endParaRPr>
          </a:p>
          <a:p>
            <a:pPr indent="0" lvl="0" marL="0" rtl="0" algn="just">
              <a:spcBef>
                <a:spcPts val="0"/>
              </a:spcBef>
              <a:spcAft>
                <a:spcPts val="0"/>
              </a:spcAft>
              <a:buNone/>
            </a:pPr>
            <a:r>
              <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Gran Buenos Aires</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Pampeana</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Noroeste</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Noreste</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Cuyo</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Patagonia</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Total Nacional*</a:t>
            </a:r>
            <a:endParaRPr>
              <a:solidFill>
                <a:schemeClr val="dk2"/>
              </a:solidFill>
            </a:endParaRPr>
          </a:p>
        </p:txBody>
      </p:sp>
      <p:sp>
        <p:nvSpPr>
          <p:cNvPr id="128" name="Google Shape;128;g255a2f1a3d7_0_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solidFill>
                  <a:schemeClr val="dk2"/>
                </a:solidFill>
              </a:rPr>
              <a:t>Algunas divisiones del IPC:</a:t>
            </a:r>
            <a:endParaRPr>
              <a:solidFill>
                <a:schemeClr val="dk2"/>
              </a:solidFill>
            </a:endParaRPr>
          </a:p>
          <a:p>
            <a:pPr indent="0" lvl="0" marL="0" rtl="0" algn="just">
              <a:spcBef>
                <a:spcPts val="0"/>
              </a:spcBef>
              <a:spcAft>
                <a:spcPts val="0"/>
              </a:spcAft>
              <a:buNone/>
            </a:pPr>
            <a:r>
              <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Nivel general*</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Alimentos y bebidas no alcohólicas</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Bebidas alcohólicas y tabaco</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Prendas de vestir y calzado</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Vivienda, agua, electricidad, gas y otros</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Equipamiento y mantenimiento del hogar</a:t>
            </a:r>
            <a:endParaRPr>
              <a:solidFill>
                <a:schemeClr val="dk2"/>
              </a:solidFill>
            </a:endParaRPr>
          </a:p>
          <a:p>
            <a:pPr indent="-311150" lvl="0" marL="457200" rtl="0" algn="just">
              <a:spcBef>
                <a:spcPts val="0"/>
              </a:spcBef>
              <a:spcAft>
                <a:spcPts val="0"/>
              </a:spcAft>
              <a:buClr>
                <a:schemeClr val="dk2"/>
              </a:buClr>
              <a:buSzPts val="1300"/>
              <a:buChar char="●"/>
            </a:pPr>
            <a:r>
              <a:rPr lang="es-419">
                <a:solidFill>
                  <a:schemeClr val="dk2"/>
                </a:solidFill>
              </a:rPr>
              <a:t>Salud</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55a2f1a3d7_0_3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IPC: Categorías con mayor aumento mensual</a:t>
            </a:r>
            <a:endParaRPr/>
          </a:p>
        </p:txBody>
      </p:sp>
      <p:pic>
        <p:nvPicPr>
          <p:cNvPr id="134" name="Google Shape;134;g255a2f1a3d7_0_39"/>
          <p:cNvPicPr preferRelativeResize="0"/>
          <p:nvPr/>
        </p:nvPicPr>
        <p:blipFill rotWithShape="1">
          <a:blip r:embed="rId3">
            <a:alphaModFix/>
          </a:blip>
          <a:srcRect b="9440" l="1571" r="1435" t="14605"/>
          <a:stretch/>
        </p:blipFill>
        <p:spPr>
          <a:xfrm>
            <a:off x="729450" y="1853850"/>
            <a:ext cx="6475949" cy="279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