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3" r:id="rId6"/>
    <p:sldId id="264" r:id="rId7"/>
    <p:sldId id="262" r:id="rId8"/>
    <p:sldId id="265" r:id="rId9"/>
    <p:sldId id="25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4660"/>
  </p:normalViewPr>
  <p:slideViewPr>
    <p:cSldViewPr snapToGrid="0">
      <p:cViewPr varScale="1">
        <p:scale>
          <a:sx n="81" d="100"/>
          <a:sy n="81" d="100"/>
        </p:scale>
        <p:origin x="114"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8/23/2021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8/23/2021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8/23/2021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dirty="0"/>
              <a:t>8/23/2021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8/23/2021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8/23/2021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hyperlink" Target="https://arxiv.org/abs/1910.13302"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B20CC6-BBCD-40E0-A8C4-7BB5CE772181}"/>
              </a:ext>
            </a:extLst>
          </p:cNvPr>
          <p:cNvSpPr>
            <a:spLocks noGrp="1"/>
          </p:cNvSpPr>
          <p:nvPr>
            <p:ph type="ctrTitle"/>
          </p:nvPr>
        </p:nvSpPr>
        <p:spPr/>
        <p:txBody>
          <a:bodyPr/>
          <a:lstStyle/>
          <a:p>
            <a:r>
              <a:rPr lang="pt-BR" dirty="0"/>
              <a:t>AI </a:t>
            </a:r>
            <a:r>
              <a:rPr lang="pt-BR" dirty="0" err="1"/>
              <a:t>solution</a:t>
            </a:r>
            <a:r>
              <a:rPr lang="pt-BR" dirty="0"/>
              <a:t> for </a:t>
            </a:r>
            <a:r>
              <a:rPr lang="pt-BR" dirty="0" err="1"/>
              <a:t>child</a:t>
            </a:r>
            <a:r>
              <a:rPr lang="pt-BR" dirty="0"/>
              <a:t> </a:t>
            </a:r>
            <a:r>
              <a:rPr lang="pt-BR" dirty="0" err="1"/>
              <a:t>seat</a:t>
            </a:r>
            <a:r>
              <a:rPr lang="pt-BR" dirty="0"/>
              <a:t> </a:t>
            </a:r>
            <a:r>
              <a:rPr lang="pt-BR" dirty="0" err="1"/>
              <a:t>localization</a:t>
            </a:r>
            <a:endParaRPr lang="pt-BR" dirty="0"/>
          </a:p>
        </p:txBody>
      </p:sp>
      <p:sp>
        <p:nvSpPr>
          <p:cNvPr id="3" name="Subtítulo 2">
            <a:extLst>
              <a:ext uri="{FF2B5EF4-FFF2-40B4-BE49-F238E27FC236}">
                <a16:creationId xmlns:a16="http://schemas.microsoft.com/office/drawing/2014/main" id="{2567959F-437F-436D-98BA-A8E61834E823}"/>
              </a:ext>
            </a:extLst>
          </p:cNvPr>
          <p:cNvSpPr>
            <a:spLocks noGrp="1"/>
          </p:cNvSpPr>
          <p:nvPr>
            <p:ph type="subTitle" idx="1"/>
          </p:nvPr>
        </p:nvSpPr>
        <p:spPr/>
        <p:txBody>
          <a:bodyPr/>
          <a:lstStyle/>
          <a:p>
            <a:r>
              <a:rPr lang="pt-BR" dirty="0" err="1"/>
              <a:t>Author</a:t>
            </a:r>
            <a:r>
              <a:rPr lang="pt-BR" dirty="0"/>
              <a:t>: Julio </a:t>
            </a:r>
            <a:r>
              <a:rPr lang="pt-BR" dirty="0" err="1"/>
              <a:t>cesar</a:t>
            </a:r>
            <a:r>
              <a:rPr lang="pt-BR" dirty="0"/>
              <a:t> </a:t>
            </a:r>
            <a:r>
              <a:rPr lang="pt-BR" dirty="0" err="1"/>
              <a:t>zanotto</a:t>
            </a:r>
            <a:r>
              <a:rPr lang="pt-BR" dirty="0"/>
              <a:t> </a:t>
            </a:r>
            <a:r>
              <a:rPr lang="pt-BR" dirty="0" err="1"/>
              <a:t>mastrodomenico</a:t>
            </a:r>
            <a:endParaRPr lang="pt-BR" dirty="0"/>
          </a:p>
        </p:txBody>
      </p:sp>
    </p:spTree>
    <p:extLst>
      <p:ext uri="{BB962C8B-B14F-4D97-AF65-F5344CB8AC3E}">
        <p14:creationId xmlns:p14="http://schemas.microsoft.com/office/powerpoint/2010/main" val="3675002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2F0349F3-31B0-45BB-AF4C-9ECB579D36D9}"/>
              </a:ext>
            </a:extLst>
          </p:cNvPr>
          <p:cNvSpPr txBox="1"/>
          <p:nvPr/>
        </p:nvSpPr>
        <p:spPr>
          <a:xfrm>
            <a:off x="2442067" y="640180"/>
            <a:ext cx="9018165" cy="523220"/>
          </a:xfrm>
          <a:prstGeom prst="rect">
            <a:avLst/>
          </a:prstGeom>
          <a:noFill/>
        </p:spPr>
        <p:txBody>
          <a:bodyPr wrap="square" rtlCol="0">
            <a:spAutoFit/>
          </a:bodyPr>
          <a:lstStyle/>
          <a:p>
            <a:pPr algn="r"/>
            <a:r>
              <a:rPr lang="pt-BR" sz="2800" u="sng" dirty="0"/>
              <a:t>TASK – OBJECT DETECTION</a:t>
            </a:r>
          </a:p>
        </p:txBody>
      </p:sp>
      <p:sp>
        <p:nvSpPr>
          <p:cNvPr id="3" name="CaixaDeTexto 2">
            <a:extLst>
              <a:ext uri="{FF2B5EF4-FFF2-40B4-BE49-F238E27FC236}">
                <a16:creationId xmlns:a16="http://schemas.microsoft.com/office/drawing/2014/main" id="{027C7315-2C19-48DC-BDAE-28229779D169}"/>
              </a:ext>
            </a:extLst>
          </p:cNvPr>
          <p:cNvSpPr txBox="1"/>
          <p:nvPr/>
        </p:nvSpPr>
        <p:spPr>
          <a:xfrm>
            <a:off x="2442067" y="1695104"/>
            <a:ext cx="9018165" cy="1323439"/>
          </a:xfrm>
          <a:prstGeom prst="rect">
            <a:avLst/>
          </a:prstGeom>
          <a:noFill/>
        </p:spPr>
        <p:txBody>
          <a:bodyPr wrap="square" rtlCol="0">
            <a:spAutoFit/>
          </a:bodyPr>
          <a:lstStyle/>
          <a:p>
            <a:r>
              <a:rPr lang="pt-BR" sz="2000" dirty="0"/>
              <a:t>As </a:t>
            </a:r>
            <a:r>
              <a:rPr lang="pt-BR" sz="2000" dirty="0" err="1"/>
              <a:t>the</a:t>
            </a:r>
            <a:r>
              <a:rPr lang="pt-BR" sz="2000" dirty="0"/>
              <a:t> </a:t>
            </a:r>
            <a:r>
              <a:rPr lang="pt-BR" sz="2000" dirty="0" err="1"/>
              <a:t>goal</a:t>
            </a:r>
            <a:r>
              <a:rPr lang="pt-BR" sz="2000" dirty="0"/>
              <a:t> </a:t>
            </a:r>
            <a:r>
              <a:rPr lang="pt-BR" sz="2000" dirty="0" err="1"/>
              <a:t>is</a:t>
            </a:r>
            <a:r>
              <a:rPr lang="pt-BR" sz="2000" dirty="0"/>
              <a:t> </a:t>
            </a:r>
            <a:r>
              <a:rPr lang="pt-BR" sz="2000" dirty="0" err="1"/>
              <a:t>to</a:t>
            </a:r>
            <a:r>
              <a:rPr lang="pt-BR" sz="2000" dirty="0"/>
              <a:t> </a:t>
            </a:r>
            <a:r>
              <a:rPr lang="pt-BR" sz="2000" dirty="0" err="1"/>
              <a:t>detect</a:t>
            </a:r>
            <a:r>
              <a:rPr lang="pt-BR" sz="2000" dirty="0"/>
              <a:t> </a:t>
            </a:r>
            <a:r>
              <a:rPr lang="pt-BR" sz="2000" dirty="0" err="1"/>
              <a:t>an</a:t>
            </a:r>
            <a:r>
              <a:rPr lang="pt-BR" sz="2000" dirty="0"/>
              <a:t> </a:t>
            </a:r>
            <a:r>
              <a:rPr lang="pt-BR" sz="2000" dirty="0" err="1"/>
              <a:t>object</a:t>
            </a:r>
            <a:r>
              <a:rPr lang="pt-BR" sz="2000" dirty="0"/>
              <a:t> in a </a:t>
            </a:r>
            <a:r>
              <a:rPr lang="pt-BR" sz="2000" dirty="0" err="1"/>
              <a:t>image</a:t>
            </a:r>
            <a:r>
              <a:rPr lang="pt-BR" sz="2000" dirty="0"/>
              <a:t>, </a:t>
            </a:r>
            <a:r>
              <a:rPr lang="pt-BR" sz="2000" dirty="0" err="1"/>
              <a:t>this</a:t>
            </a:r>
            <a:r>
              <a:rPr lang="pt-BR" sz="2000" dirty="0"/>
              <a:t> </a:t>
            </a:r>
            <a:r>
              <a:rPr lang="pt-BR" sz="2000" dirty="0" err="1"/>
              <a:t>can</a:t>
            </a:r>
            <a:r>
              <a:rPr lang="pt-BR" sz="2000" dirty="0"/>
              <a:t> </a:t>
            </a:r>
            <a:r>
              <a:rPr lang="pt-BR" sz="2000" dirty="0" err="1"/>
              <a:t>be</a:t>
            </a:r>
            <a:r>
              <a:rPr lang="pt-BR" sz="2000" dirty="0"/>
              <a:t> </a:t>
            </a:r>
            <a:r>
              <a:rPr lang="pt-BR" sz="2000" dirty="0" err="1"/>
              <a:t>achieved</a:t>
            </a:r>
            <a:r>
              <a:rPr lang="pt-BR" sz="2000" dirty="0"/>
              <a:t> </a:t>
            </a:r>
            <a:r>
              <a:rPr lang="pt-BR" sz="2000" dirty="0" err="1"/>
              <a:t>by</a:t>
            </a:r>
            <a:r>
              <a:rPr lang="pt-BR" sz="2000" dirty="0"/>
              <a:t> </a:t>
            </a:r>
            <a:r>
              <a:rPr lang="pt-BR" sz="2000" dirty="0" err="1"/>
              <a:t>using</a:t>
            </a:r>
            <a:r>
              <a:rPr lang="pt-BR" sz="2000" dirty="0"/>
              <a:t> </a:t>
            </a:r>
            <a:r>
              <a:rPr lang="pt-BR" sz="2000" dirty="0" err="1"/>
              <a:t>Object</a:t>
            </a:r>
            <a:r>
              <a:rPr lang="pt-BR" sz="2000" dirty="0"/>
              <a:t> </a:t>
            </a:r>
            <a:r>
              <a:rPr lang="pt-BR" sz="2000" dirty="0" err="1"/>
              <a:t>Detection</a:t>
            </a:r>
            <a:r>
              <a:rPr lang="pt-BR" sz="2000" dirty="0"/>
              <a:t>. </a:t>
            </a:r>
            <a:r>
              <a:rPr lang="pt-BR" sz="2000" dirty="0" err="1"/>
              <a:t>Which</a:t>
            </a:r>
            <a:r>
              <a:rPr lang="pt-BR" sz="2000" dirty="0"/>
              <a:t> </a:t>
            </a:r>
            <a:r>
              <a:rPr lang="pt-BR" sz="2000" dirty="0" err="1"/>
              <a:t>means</a:t>
            </a:r>
            <a:r>
              <a:rPr lang="pt-BR" sz="2000" dirty="0"/>
              <a:t> </a:t>
            </a:r>
            <a:r>
              <a:rPr lang="pt-BR" sz="2000" dirty="0" err="1"/>
              <a:t>that</a:t>
            </a:r>
            <a:r>
              <a:rPr lang="pt-BR" sz="2000" dirty="0"/>
              <a:t> </a:t>
            </a:r>
            <a:r>
              <a:rPr lang="pt-BR" sz="2000" dirty="0" err="1"/>
              <a:t>the</a:t>
            </a:r>
            <a:r>
              <a:rPr lang="pt-BR" sz="2000" dirty="0"/>
              <a:t> AI </a:t>
            </a:r>
            <a:r>
              <a:rPr lang="pt-BR" sz="2000" dirty="0" err="1"/>
              <a:t>model</a:t>
            </a:r>
            <a:r>
              <a:rPr lang="pt-BR" sz="2000" dirty="0"/>
              <a:t> </a:t>
            </a:r>
            <a:r>
              <a:rPr lang="pt-BR" sz="2000" dirty="0" err="1"/>
              <a:t>will</a:t>
            </a:r>
            <a:r>
              <a:rPr lang="pt-BR" sz="2000" dirty="0"/>
              <a:t> </a:t>
            </a:r>
            <a:r>
              <a:rPr lang="pt-BR" sz="2000" dirty="0" err="1"/>
              <a:t>check</a:t>
            </a:r>
            <a:r>
              <a:rPr lang="pt-BR" sz="2000" dirty="0"/>
              <a:t> </a:t>
            </a:r>
            <a:r>
              <a:rPr lang="pt-BR" sz="2000" dirty="0" err="1"/>
              <a:t>the</a:t>
            </a:r>
            <a:r>
              <a:rPr lang="pt-BR" sz="2000" dirty="0"/>
              <a:t> </a:t>
            </a:r>
            <a:r>
              <a:rPr lang="pt-BR" sz="2000" dirty="0" err="1"/>
              <a:t>image</a:t>
            </a:r>
            <a:r>
              <a:rPr lang="pt-BR" sz="2000" dirty="0"/>
              <a:t> for a </a:t>
            </a:r>
            <a:r>
              <a:rPr lang="pt-BR" sz="2000" dirty="0" err="1"/>
              <a:t>specific</a:t>
            </a:r>
            <a:r>
              <a:rPr lang="pt-BR" sz="2000" dirty="0"/>
              <a:t> </a:t>
            </a:r>
            <a:r>
              <a:rPr lang="pt-BR" sz="2000" dirty="0" err="1"/>
              <a:t>object</a:t>
            </a:r>
            <a:r>
              <a:rPr lang="pt-BR" sz="2000" dirty="0"/>
              <a:t> </a:t>
            </a:r>
            <a:r>
              <a:rPr lang="pt-BR" sz="2000" dirty="0" err="1"/>
              <a:t>or</a:t>
            </a:r>
            <a:r>
              <a:rPr lang="pt-BR" sz="2000" dirty="0"/>
              <a:t> </a:t>
            </a:r>
            <a:r>
              <a:rPr lang="pt-BR" sz="2000" dirty="0" err="1"/>
              <a:t>several</a:t>
            </a:r>
            <a:r>
              <a:rPr lang="pt-BR" sz="2000" dirty="0"/>
              <a:t>, </a:t>
            </a:r>
            <a:r>
              <a:rPr lang="pt-BR" sz="2000" dirty="0" err="1"/>
              <a:t>and</a:t>
            </a:r>
            <a:r>
              <a:rPr lang="pt-BR" sz="2000" dirty="0"/>
              <a:t> </a:t>
            </a:r>
            <a:r>
              <a:rPr lang="pt-BR" sz="2000" dirty="0" err="1"/>
              <a:t>mark</a:t>
            </a:r>
            <a:r>
              <a:rPr lang="pt-BR" sz="2000" dirty="0"/>
              <a:t> </a:t>
            </a:r>
            <a:r>
              <a:rPr lang="pt-BR" sz="2000" dirty="0" err="1"/>
              <a:t>th</a:t>
            </a:r>
            <a:r>
              <a:rPr lang="pt-BR" sz="2000" dirty="0"/>
              <a:t> position </a:t>
            </a:r>
            <a:r>
              <a:rPr lang="pt-BR" sz="2000" dirty="0" err="1"/>
              <a:t>of</a:t>
            </a:r>
            <a:r>
              <a:rPr lang="pt-BR" sz="2000" dirty="0"/>
              <a:t> </a:t>
            </a:r>
            <a:r>
              <a:rPr lang="pt-BR" sz="2000" dirty="0" err="1"/>
              <a:t>the</a:t>
            </a:r>
            <a:r>
              <a:rPr lang="pt-BR" sz="2000" dirty="0"/>
              <a:t> </a:t>
            </a:r>
            <a:r>
              <a:rPr lang="pt-BR" sz="2000" dirty="0" err="1"/>
              <a:t>object</a:t>
            </a:r>
            <a:r>
              <a:rPr lang="pt-BR" sz="2000" dirty="0"/>
              <a:t>. </a:t>
            </a:r>
            <a:r>
              <a:rPr lang="pt-BR" sz="2000" dirty="0" err="1"/>
              <a:t>Hence</a:t>
            </a:r>
            <a:r>
              <a:rPr lang="pt-BR" sz="2000" dirty="0"/>
              <a:t> </a:t>
            </a:r>
            <a:r>
              <a:rPr lang="pt-BR" sz="2000" dirty="0" err="1"/>
              <a:t>Object</a:t>
            </a:r>
            <a:r>
              <a:rPr lang="pt-BR" sz="2000" dirty="0"/>
              <a:t> </a:t>
            </a:r>
            <a:r>
              <a:rPr lang="pt-BR" sz="2000" dirty="0" err="1"/>
              <a:t>Detection</a:t>
            </a:r>
            <a:r>
              <a:rPr lang="pt-BR" sz="2000" dirty="0"/>
              <a:t>, </a:t>
            </a:r>
            <a:r>
              <a:rPr lang="pt-BR" sz="2000" dirty="0" err="1"/>
              <a:t>below</a:t>
            </a:r>
            <a:r>
              <a:rPr lang="pt-BR" sz="2000" dirty="0"/>
              <a:t> </a:t>
            </a:r>
            <a:r>
              <a:rPr lang="pt-BR" sz="2000" dirty="0" err="1"/>
              <a:t>you</a:t>
            </a:r>
            <a:r>
              <a:rPr lang="pt-BR" sz="2000" dirty="0"/>
              <a:t> </a:t>
            </a:r>
            <a:r>
              <a:rPr lang="pt-BR" sz="2000" dirty="0" err="1"/>
              <a:t>can</a:t>
            </a:r>
            <a:r>
              <a:rPr lang="pt-BR" sz="2000" dirty="0"/>
              <a:t> </a:t>
            </a:r>
            <a:r>
              <a:rPr lang="pt-BR" sz="2000" dirty="0" err="1"/>
              <a:t>see</a:t>
            </a:r>
            <a:r>
              <a:rPr lang="pt-BR" sz="2000" dirty="0"/>
              <a:t> na </a:t>
            </a:r>
            <a:r>
              <a:rPr lang="pt-BR" sz="2000" dirty="0" err="1"/>
              <a:t>example</a:t>
            </a:r>
            <a:r>
              <a:rPr lang="pt-BR" sz="2000" dirty="0"/>
              <a:t> </a:t>
            </a:r>
            <a:r>
              <a:rPr lang="pt-BR" sz="2000" dirty="0" err="1"/>
              <a:t>of</a:t>
            </a:r>
            <a:r>
              <a:rPr lang="pt-BR" sz="2000" dirty="0"/>
              <a:t> </a:t>
            </a:r>
            <a:r>
              <a:rPr lang="pt-BR" sz="2000" dirty="0" err="1"/>
              <a:t>such</a:t>
            </a:r>
            <a:r>
              <a:rPr lang="pt-BR" sz="2000" dirty="0"/>
              <a:t> </a:t>
            </a:r>
            <a:r>
              <a:rPr lang="pt-BR" sz="2000" dirty="0" err="1"/>
              <a:t>task</a:t>
            </a:r>
            <a:r>
              <a:rPr lang="pt-BR" sz="2000" dirty="0"/>
              <a:t>.</a:t>
            </a:r>
          </a:p>
        </p:txBody>
      </p:sp>
      <p:pic>
        <p:nvPicPr>
          <p:cNvPr id="2" name="Imagem 1">
            <a:extLst>
              <a:ext uri="{FF2B5EF4-FFF2-40B4-BE49-F238E27FC236}">
                <a16:creationId xmlns:a16="http://schemas.microsoft.com/office/drawing/2014/main" id="{B65296D2-4E7F-4C3E-A0CA-0C2EA8885B62}"/>
              </a:ext>
            </a:extLst>
          </p:cNvPr>
          <p:cNvPicPr>
            <a:picLocks noChangeAspect="1"/>
          </p:cNvPicPr>
          <p:nvPr/>
        </p:nvPicPr>
        <p:blipFill>
          <a:blip r:embed="rId2"/>
          <a:stretch>
            <a:fillRect/>
          </a:stretch>
        </p:blipFill>
        <p:spPr>
          <a:xfrm>
            <a:off x="2737953" y="3429000"/>
            <a:ext cx="7800975" cy="1971675"/>
          </a:xfrm>
          <a:prstGeom prst="rect">
            <a:avLst/>
          </a:prstGeom>
        </p:spPr>
      </p:pic>
      <p:sp>
        <p:nvSpPr>
          <p:cNvPr id="4" name="CaixaDeTexto 3">
            <a:extLst>
              <a:ext uri="{FF2B5EF4-FFF2-40B4-BE49-F238E27FC236}">
                <a16:creationId xmlns:a16="http://schemas.microsoft.com/office/drawing/2014/main" id="{B474CD31-89F3-4D74-B44D-DF444F842224}"/>
              </a:ext>
            </a:extLst>
          </p:cNvPr>
          <p:cNvSpPr txBox="1"/>
          <p:nvPr/>
        </p:nvSpPr>
        <p:spPr>
          <a:xfrm>
            <a:off x="4293031" y="5573353"/>
            <a:ext cx="5765369" cy="369332"/>
          </a:xfrm>
          <a:prstGeom prst="rect">
            <a:avLst/>
          </a:prstGeom>
          <a:noFill/>
        </p:spPr>
        <p:txBody>
          <a:bodyPr wrap="square" rtlCol="0">
            <a:spAutoFit/>
          </a:bodyPr>
          <a:lstStyle/>
          <a:p>
            <a:r>
              <a:rPr lang="pt-BR" dirty="0" err="1"/>
              <a:t>source</a:t>
            </a:r>
            <a:r>
              <a:rPr lang="pt-BR" dirty="0"/>
              <a:t>: https://arxiv.org/pdf/1506.02640.pdf</a:t>
            </a:r>
          </a:p>
        </p:txBody>
      </p:sp>
    </p:spTree>
    <p:extLst>
      <p:ext uri="{BB962C8B-B14F-4D97-AF65-F5344CB8AC3E}">
        <p14:creationId xmlns:p14="http://schemas.microsoft.com/office/powerpoint/2010/main" val="3795599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6" name="Group 15">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7" name="Group 16">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9"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30"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1"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6"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18" name="Group 17">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grpSp>
      </p:grpSp>
      <p:grpSp>
        <p:nvGrpSpPr>
          <p:cNvPr id="57" name="Group 56">
            <a:extLst>
              <a:ext uri="{FF2B5EF4-FFF2-40B4-BE49-F238E27FC236}">
                <a16:creationId xmlns:a16="http://schemas.microsoft.com/office/drawing/2014/main" id="{8E1DDAD8-1D10-4640-A034-BE90015E37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58" name="Rectangle 57">
              <a:extLst>
                <a:ext uri="{FF2B5EF4-FFF2-40B4-BE49-F238E27FC236}">
                  <a16:creationId xmlns:a16="http://schemas.microsoft.com/office/drawing/2014/main" id="{52FE7688-721D-4A97-B007-BDE056094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2">
              <a:extLst>
                <a:ext uri="{FF2B5EF4-FFF2-40B4-BE49-F238E27FC236}">
                  <a16:creationId xmlns:a16="http://schemas.microsoft.com/office/drawing/2014/main" id="{9E73A810-8571-4A9D-A3CB-336933AB4C0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9" name="CaixaDeTexto 8">
            <a:extLst>
              <a:ext uri="{FF2B5EF4-FFF2-40B4-BE49-F238E27FC236}">
                <a16:creationId xmlns:a16="http://schemas.microsoft.com/office/drawing/2014/main" id="{2F0349F3-31B0-45BB-AF4C-9ECB579D36D9}"/>
              </a:ext>
            </a:extLst>
          </p:cNvPr>
          <p:cNvSpPr txBox="1"/>
          <p:nvPr/>
        </p:nvSpPr>
        <p:spPr>
          <a:xfrm>
            <a:off x="7962519" y="618518"/>
            <a:ext cx="3084891" cy="147857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u="sng" cap="all">
                <a:latin typeface="+mj-lt"/>
                <a:ea typeface="+mj-ea"/>
                <a:cs typeface="+mj-cs"/>
              </a:rPr>
              <a:t>DATASET – SVIRO</a:t>
            </a:r>
          </a:p>
        </p:txBody>
      </p:sp>
      <p:pic>
        <p:nvPicPr>
          <p:cNvPr id="2" name="Imagem 1">
            <a:extLst>
              <a:ext uri="{FF2B5EF4-FFF2-40B4-BE49-F238E27FC236}">
                <a16:creationId xmlns:a16="http://schemas.microsoft.com/office/drawing/2014/main" id="{FDF80549-C2B5-4436-95C3-F301C949C16E}"/>
              </a:ext>
            </a:extLst>
          </p:cNvPr>
          <p:cNvPicPr>
            <a:picLocks noChangeAspect="1"/>
          </p:cNvPicPr>
          <p:nvPr/>
        </p:nvPicPr>
        <p:blipFill rotWithShape="1">
          <a:blip r:embed="rId4"/>
          <a:srcRect l="20146" r="6285" b="-1"/>
          <a:stretch/>
        </p:blipFill>
        <p:spPr>
          <a:xfrm>
            <a:off x="-5597" y="10"/>
            <a:ext cx="7558541" cy="6857990"/>
          </a:xfrm>
          <a:prstGeom prst="rect">
            <a:avLst/>
          </a:prstGeom>
        </p:spPr>
      </p:pic>
      <p:grpSp>
        <p:nvGrpSpPr>
          <p:cNvPr id="61" name="Group 60">
            <a:extLst>
              <a:ext uri="{FF2B5EF4-FFF2-40B4-BE49-F238E27FC236}">
                <a16:creationId xmlns:a16="http://schemas.microsoft.com/office/drawing/2014/main" id="{FD642FB6-2808-4BC5-AE0B-7302C24B78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62" name="Rectangle 61">
              <a:extLst>
                <a:ext uri="{FF2B5EF4-FFF2-40B4-BE49-F238E27FC236}">
                  <a16:creationId xmlns:a16="http://schemas.microsoft.com/office/drawing/2014/main" id="{0B0B8F04-D9A7-48E5-A29C-51A66B59DFF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3" name="Freeform 6">
              <a:extLst>
                <a:ext uri="{FF2B5EF4-FFF2-40B4-BE49-F238E27FC236}">
                  <a16:creationId xmlns:a16="http://schemas.microsoft.com/office/drawing/2014/main" id="{D6D18883-6BFF-42BB-8088-FCCF83F9CF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7">
              <a:extLst>
                <a:ext uri="{FF2B5EF4-FFF2-40B4-BE49-F238E27FC236}">
                  <a16:creationId xmlns:a16="http://schemas.microsoft.com/office/drawing/2014/main" id="{1D0FEFB3-A009-4D0F-9107-C0B17786FB0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Rectangle 64">
              <a:extLst>
                <a:ext uri="{FF2B5EF4-FFF2-40B4-BE49-F238E27FC236}">
                  <a16:creationId xmlns:a16="http://schemas.microsoft.com/office/drawing/2014/main" id="{78E86C7F-B981-4448-8A1A-856F7124FF4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66" name="Freeform 9">
              <a:extLst>
                <a:ext uri="{FF2B5EF4-FFF2-40B4-BE49-F238E27FC236}">
                  <a16:creationId xmlns:a16="http://schemas.microsoft.com/office/drawing/2014/main" id="{4C6CFFD9-BA00-4184-8310-5FC9550954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10">
              <a:extLst>
                <a:ext uri="{FF2B5EF4-FFF2-40B4-BE49-F238E27FC236}">
                  <a16:creationId xmlns:a16="http://schemas.microsoft.com/office/drawing/2014/main" id="{A1892DF3-4848-496C-8664-DFD32EE250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8" name="Freeform 11">
              <a:extLst>
                <a:ext uri="{FF2B5EF4-FFF2-40B4-BE49-F238E27FC236}">
                  <a16:creationId xmlns:a16="http://schemas.microsoft.com/office/drawing/2014/main" id="{D6DB8C30-651E-4D8F-A70C-163FC5842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9" name="Freeform 12">
              <a:extLst>
                <a:ext uri="{FF2B5EF4-FFF2-40B4-BE49-F238E27FC236}">
                  <a16:creationId xmlns:a16="http://schemas.microsoft.com/office/drawing/2014/main" id="{563DFB81-F969-4F44-BA6C-6347956423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0" name="Freeform 13">
              <a:extLst>
                <a:ext uri="{FF2B5EF4-FFF2-40B4-BE49-F238E27FC236}">
                  <a16:creationId xmlns:a16="http://schemas.microsoft.com/office/drawing/2014/main" id="{8E5DE346-AFCA-40DA-B5E2-93A86EA54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1" name="Freeform 14">
              <a:extLst>
                <a:ext uri="{FF2B5EF4-FFF2-40B4-BE49-F238E27FC236}">
                  <a16:creationId xmlns:a16="http://schemas.microsoft.com/office/drawing/2014/main" id="{77A34306-2AE8-43D0-9686-E97B3B53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2" name="Freeform 15">
              <a:extLst>
                <a:ext uri="{FF2B5EF4-FFF2-40B4-BE49-F238E27FC236}">
                  <a16:creationId xmlns:a16="http://schemas.microsoft.com/office/drawing/2014/main" id="{B9CC10F0-FFCD-4CB9-AF4C-22722D20B7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3" name="Freeform 16">
              <a:extLst>
                <a:ext uri="{FF2B5EF4-FFF2-40B4-BE49-F238E27FC236}">
                  <a16:creationId xmlns:a16="http://schemas.microsoft.com/office/drawing/2014/main" id="{2A6B0E38-C962-4491-BFDA-75378B4D67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4" name="Freeform 17">
              <a:extLst>
                <a:ext uri="{FF2B5EF4-FFF2-40B4-BE49-F238E27FC236}">
                  <a16:creationId xmlns:a16="http://schemas.microsoft.com/office/drawing/2014/main" id="{655F640B-8407-487C-8696-F4745147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5" name="Freeform 18">
              <a:extLst>
                <a:ext uri="{FF2B5EF4-FFF2-40B4-BE49-F238E27FC236}">
                  <a16:creationId xmlns:a16="http://schemas.microsoft.com/office/drawing/2014/main" id="{FAB4F099-4FF6-4410-A5B9-2A5355719C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6" name="Freeform 19">
              <a:extLst>
                <a:ext uri="{FF2B5EF4-FFF2-40B4-BE49-F238E27FC236}">
                  <a16:creationId xmlns:a16="http://schemas.microsoft.com/office/drawing/2014/main" id="{6FE80B6E-3DA9-4304-9925-12E578C4E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7" name="Freeform 20">
              <a:extLst>
                <a:ext uri="{FF2B5EF4-FFF2-40B4-BE49-F238E27FC236}">
                  <a16:creationId xmlns:a16="http://schemas.microsoft.com/office/drawing/2014/main" id="{67D1CB75-0CBA-4E13-924C-21F221D7BF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8" name="Freeform 21">
              <a:extLst>
                <a:ext uri="{FF2B5EF4-FFF2-40B4-BE49-F238E27FC236}">
                  <a16:creationId xmlns:a16="http://schemas.microsoft.com/office/drawing/2014/main" id="{F2CC783B-FA45-4777-A76A-982B285C7C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79" name="Freeform 22">
              <a:extLst>
                <a:ext uri="{FF2B5EF4-FFF2-40B4-BE49-F238E27FC236}">
                  <a16:creationId xmlns:a16="http://schemas.microsoft.com/office/drawing/2014/main" id="{D68F4DD3-D736-4B78-972E-F5128CFBE7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0" name="Freeform 23">
              <a:extLst>
                <a:ext uri="{FF2B5EF4-FFF2-40B4-BE49-F238E27FC236}">
                  <a16:creationId xmlns:a16="http://schemas.microsoft.com/office/drawing/2014/main" id="{B14AF103-15B3-4796-A71A-297D37E176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1" name="Freeform 24">
              <a:extLst>
                <a:ext uri="{FF2B5EF4-FFF2-40B4-BE49-F238E27FC236}">
                  <a16:creationId xmlns:a16="http://schemas.microsoft.com/office/drawing/2014/main" id="{B0B240FB-0453-4B6F-9F9B-C2C3305AC5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2" name="Freeform 25">
              <a:extLst>
                <a:ext uri="{FF2B5EF4-FFF2-40B4-BE49-F238E27FC236}">
                  <a16:creationId xmlns:a16="http://schemas.microsoft.com/office/drawing/2014/main" id="{EBBBDCEE-433E-40F3-B49D-375CB162A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3" name="Freeform 26">
              <a:extLst>
                <a:ext uri="{FF2B5EF4-FFF2-40B4-BE49-F238E27FC236}">
                  <a16:creationId xmlns:a16="http://schemas.microsoft.com/office/drawing/2014/main" id="{09B123C6-141E-4A37-B5A7-27E7764FA1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4" name="Freeform 27">
              <a:extLst>
                <a:ext uri="{FF2B5EF4-FFF2-40B4-BE49-F238E27FC236}">
                  <a16:creationId xmlns:a16="http://schemas.microsoft.com/office/drawing/2014/main" id="{1FA1F521-36A1-49FF-84A7-229E8970F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5" name="Freeform 28">
              <a:extLst>
                <a:ext uri="{FF2B5EF4-FFF2-40B4-BE49-F238E27FC236}">
                  <a16:creationId xmlns:a16="http://schemas.microsoft.com/office/drawing/2014/main" id="{DE512F89-D901-4487-A42C-02345EC5FC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6" name="Freeform 29">
              <a:extLst>
                <a:ext uri="{FF2B5EF4-FFF2-40B4-BE49-F238E27FC236}">
                  <a16:creationId xmlns:a16="http://schemas.microsoft.com/office/drawing/2014/main" id="{ED3ED0E5-3226-4B78-B3EA-C591824B8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7" name="Freeform 30">
              <a:extLst>
                <a:ext uri="{FF2B5EF4-FFF2-40B4-BE49-F238E27FC236}">
                  <a16:creationId xmlns:a16="http://schemas.microsoft.com/office/drawing/2014/main" id="{9CBB1F68-B6DE-4ECF-B20F-328F9811E2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8" name="Freeform 31">
              <a:extLst>
                <a:ext uri="{FF2B5EF4-FFF2-40B4-BE49-F238E27FC236}">
                  <a16:creationId xmlns:a16="http://schemas.microsoft.com/office/drawing/2014/main" id="{A566C551-9523-4D97-A8CF-5C91F436C5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89" name="Freeform 32">
              <a:extLst>
                <a:ext uri="{FF2B5EF4-FFF2-40B4-BE49-F238E27FC236}">
                  <a16:creationId xmlns:a16="http://schemas.microsoft.com/office/drawing/2014/main" id="{9E166BA0-9268-4419-9332-2D30C212397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0" name="Rectangle 89">
              <a:extLst>
                <a:ext uri="{FF2B5EF4-FFF2-40B4-BE49-F238E27FC236}">
                  <a16:creationId xmlns:a16="http://schemas.microsoft.com/office/drawing/2014/main" id="{B700C031-AA54-4DC7-B8A2-2569B3FA653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91" name="Freeform 34">
              <a:extLst>
                <a:ext uri="{FF2B5EF4-FFF2-40B4-BE49-F238E27FC236}">
                  <a16:creationId xmlns:a16="http://schemas.microsoft.com/office/drawing/2014/main" id="{03045EC8-ECC8-473F-8786-DE266F05B1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2" name="Freeform 35">
              <a:extLst>
                <a:ext uri="{FF2B5EF4-FFF2-40B4-BE49-F238E27FC236}">
                  <a16:creationId xmlns:a16="http://schemas.microsoft.com/office/drawing/2014/main" id="{9337EBA2-5088-4A44-8C0B-A6EE78989C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3" name="Freeform 36">
              <a:extLst>
                <a:ext uri="{FF2B5EF4-FFF2-40B4-BE49-F238E27FC236}">
                  <a16:creationId xmlns:a16="http://schemas.microsoft.com/office/drawing/2014/main" id="{3486A705-2593-45C9-A13E-8E2FB7C35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4" name="Freeform 37">
              <a:extLst>
                <a:ext uri="{FF2B5EF4-FFF2-40B4-BE49-F238E27FC236}">
                  <a16:creationId xmlns:a16="http://schemas.microsoft.com/office/drawing/2014/main" id="{F357321C-6DEE-4D02-A997-75E47EE0E0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5" name="Freeform 38">
              <a:extLst>
                <a:ext uri="{FF2B5EF4-FFF2-40B4-BE49-F238E27FC236}">
                  <a16:creationId xmlns:a16="http://schemas.microsoft.com/office/drawing/2014/main" id="{D0B8F87F-3530-4BCD-A8E5-C1B83707B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6" name="Freeform 39">
              <a:extLst>
                <a:ext uri="{FF2B5EF4-FFF2-40B4-BE49-F238E27FC236}">
                  <a16:creationId xmlns:a16="http://schemas.microsoft.com/office/drawing/2014/main" id="{5BE86BA3-AB0E-4F70-A552-0D9EB9E98E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7" name="Freeform 40">
              <a:extLst>
                <a:ext uri="{FF2B5EF4-FFF2-40B4-BE49-F238E27FC236}">
                  <a16:creationId xmlns:a16="http://schemas.microsoft.com/office/drawing/2014/main" id="{DF5FE773-B9AE-4A3F-8EDC-165CE579BD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8" name="Freeform 41">
              <a:extLst>
                <a:ext uri="{FF2B5EF4-FFF2-40B4-BE49-F238E27FC236}">
                  <a16:creationId xmlns:a16="http://schemas.microsoft.com/office/drawing/2014/main" id="{4A03D7BE-B358-4F8B-85EA-65E0CBF2D1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99" name="Freeform 42">
              <a:extLst>
                <a:ext uri="{FF2B5EF4-FFF2-40B4-BE49-F238E27FC236}">
                  <a16:creationId xmlns:a16="http://schemas.microsoft.com/office/drawing/2014/main" id="{A6548877-0957-435B-A419-389A278E57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0" name="Freeform 43">
              <a:extLst>
                <a:ext uri="{FF2B5EF4-FFF2-40B4-BE49-F238E27FC236}">
                  <a16:creationId xmlns:a16="http://schemas.microsoft.com/office/drawing/2014/main" id="{B2D5EA95-9E60-468A-8DA1-40F05C9B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1" name="Freeform 44">
              <a:extLst>
                <a:ext uri="{FF2B5EF4-FFF2-40B4-BE49-F238E27FC236}">
                  <a16:creationId xmlns:a16="http://schemas.microsoft.com/office/drawing/2014/main" id="{C9B409CE-11E5-40D1-8C9B-86614EAE2A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2" name="Rectangle 101">
              <a:extLst>
                <a:ext uri="{FF2B5EF4-FFF2-40B4-BE49-F238E27FC236}">
                  <a16:creationId xmlns:a16="http://schemas.microsoft.com/office/drawing/2014/main" id="{9E594AF5-DB50-4227-AC2F-10EE5233C41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03" name="Freeform 46">
              <a:extLst>
                <a:ext uri="{FF2B5EF4-FFF2-40B4-BE49-F238E27FC236}">
                  <a16:creationId xmlns:a16="http://schemas.microsoft.com/office/drawing/2014/main" id="{9335DCAF-74A2-4994-B5BF-1C079A40A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4" name="Freeform 47">
              <a:extLst>
                <a:ext uri="{FF2B5EF4-FFF2-40B4-BE49-F238E27FC236}">
                  <a16:creationId xmlns:a16="http://schemas.microsoft.com/office/drawing/2014/main" id="{1DC8E1A2-0C6B-4BA9-85F4-3645AED5DE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5" name="Freeform 48">
              <a:extLst>
                <a:ext uri="{FF2B5EF4-FFF2-40B4-BE49-F238E27FC236}">
                  <a16:creationId xmlns:a16="http://schemas.microsoft.com/office/drawing/2014/main" id="{28F38DE0-3BEE-441A-8212-E77DA2328A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6" name="Freeform 49">
              <a:extLst>
                <a:ext uri="{FF2B5EF4-FFF2-40B4-BE49-F238E27FC236}">
                  <a16:creationId xmlns:a16="http://schemas.microsoft.com/office/drawing/2014/main" id="{AE81208E-D239-496C-A312-506B0241B3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7" name="Freeform 50">
              <a:extLst>
                <a:ext uri="{FF2B5EF4-FFF2-40B4-BE49-F238E27FC236}">
                  <a16:creationId xmlns:a16="http://schemas.microsoft.com/office/drawing/2014/main" id="{242FE966-DDA4-4668-B8D6-C4B0D4C78E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8" name="Freeform 51">
              <a:extLst>
                <a:ext uri="{FF2B5EF4-FFF2-40B4-BE49-F238E27FC236}">
                  <a16:creationId xmlns:a16="http://schemas.microsoft.com/office/drawing/2014/main" id="{FB0A5F60-550F-4025-9DCE-6F42A7C064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09" name="Freeform 52">
              <a:extLst>
                <a:ext uri="{FF2B5EF4-FFF2-40B4-BE49-F238E27FC236}">
                  <a16:creationId xmlns:a16="http://schemas.microsoft.com/office/drawing/2014/main" id="{D7B61D18-4A61-44C9-A809-40639E8C1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0" name="Freeform 53">
              <a:extLst>
                <a:ext uri="{FF2B5EF4-FFF2-40B4-BE49-F238E27FC236}">
                  <a16:creationId xmlns:a16="http://schemas.microsoft.com/office/drawing/2014/main" id="{CB26E7EB-DC12-4BA7-B5DE-09EF2C1D0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1" name="Freeform 54">
              <a:extLst>
                <a:ext uri="{FF2B5EF4-FFF2-40B4-BE49-F238E27FC236}">
                  <a16:creationId xmlns:a16="http://schemas.microsoft.com/office/drawing/2014/main" id="{921237B4-9D85-4611-851F-5DBD71544AE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2" name="Freeform 55">
              <a:extLst>
                <a:ext uri="{FF2B5EF4-FFF2-40B4-BE49-F238E27FC236}">
                  <a16:creationId xmlns:a16="http://schemas.microsoft.com/office/drawing/2014/main" id="{C91509DE-9FAA-4E84-BCC1-CDDBEA8AC0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3" name="Freeform 56">
              <a:extLst>
                <a:ext uri="{FF2B5EF4-FFF2-40B4-BE49-F238E27FC236}">
                  <a16:creationId xmlns:a16="http://schemas.microsoft.com/office/drawing/2014/main" id="{C7029B06-6A09-4E46-BA86-F3C66DBDD4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4" name="Freeform 57">
              <a:extLst>
                <a:ext uri="{FF2B5EF4-FFF2-40B4-BE49-F238E27FC236}">
                  <a16:creationId xmlns:a16="http://schemas.microsoft.com/office/drawing/2014/main" id="{FF4ACFBF-D1F2-47B1-B0EB-F08C6508B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15" name="Freeform 58">
              <a:extLst>
                <a:ext uri="{FF2B5EF4-FFF2-40B4-BE49-F238E27FC236}">
                  <a16:creationId xmlns:a16="http://schemas.microsoft.com/office/drawing/2014/main" id="{A6FD1991-3A0E-4F63-BAD9-A98C298604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aixaDeTexto 2">
            <a:extLst>
              <a:ext uri="{FF2B5EF4-FFF2-40B4-BE49-F238E27FC236}">
                <a16:creationId xmlns:a16="http://schemas.microsoft.com/office/drawing/2014/main" id="{027C7315-2C19-48DC-BDAE-28229779D169}"/>
              </a:ext>
            </a:extLst>
          </p:cNvPr>
          <p:cNvSpPr txBox="1"/>
          <p:nvPr/>
        </p:nvSpPr>
        <p:spPr>
          <a:xfrm>
            <a:off x="7962519" y="2249487"/>
            <a:ext cx="3084892" cy="4346576"/>
          </a:xfrm>
          <a:prstGeom prst="rect">
            <a:avLst/>
          </a:prstGeom>
        </p:spPr>
        <p:txBody>
          <a:bodyPr vert="horz" lIns="91440" tIns="45720" rIns="91440" bIns="45720" rtlCol="0">
            <a:normAutofit fontScale="92500" lnSpcReduction="20000"/>
          </a:bodyPr>
          <a:lstStyle/>
          <a:p>
            <a:pPr indent="-228600" defTabSz="914400">
              <a:lnSpc>
                <a:spcPct val="120000"/>
              </a:lnSpc>
              <a:spcAft>
                <a:spcPts val="600"/>
              </a:spcAft>
              <a:buSzPct val="125000"/>
              <a:buFont typeface="Arial" panose="020B0604020202020204" pitchFamily="34" charset="0"/>
              <a:buChar char="•"/>
            </a:pPr>
            <a:r>
              <a:rPr lang="en-US" dirty="0"/>
              <a:t>SVIRO stands for Synthetic dataset for Vehicle Interior Rear seat Occupancy, therefore is a synthetic dataset made for evaluation of Machine Learning models so there is a common benchmark to tests.</a:t>
            </a:r>
          </a:p>
          <a:p>
            <a:pPr indent="-228600" defTabSz="914400">
              <a:lnSpc>
                <a:spcPct val="120000"/>
              </a:lnSpc>
              <a:spcAft>
                <a:spcPts val="600"/>
              </a:spcAft>
              <a:buSzPct val="125000"/>
              <a:buFont typeface="Arial" panose="020B0604020202020204" pitchFamily="34" charset="0"/>
              <a:buChar char="•"/>
            </a:pPr>
            <a:r>
              <a:rPr lang="en-US" dirty="0"/>
              <a:t>It has data for other tasks such as </a:t>
            </a:r>
            <a:r>
              <a:rPr lang="en-US" dirty="0" err="1"/>
              <a:t>keypoint</a:t>
            </a:r>
            <a:r>
              <a:rPr lang="en-US" dirty="0"/>
              <a:t> detection and mask segmentation, and images on grayscale, RGB and InfraRed.</a:t>
            </a:r>
          </a:p>
          <a:p>
            <a:pPr indent="-228600" defTabSz="914400">
              <a:lnSpc>
                <a:spcPct val="120000"/>
              </a:lnSpc>
              <a:spcAft>
                <a:spcPts val="600"/>
              </a:spcAft>
              <a:buSzPct val="125000"/>
              <a:buFont typeface="Arial" panose="020B0604020202020204" pitchFamily="34" charset="0"/>
              <a:buChar char="•"/>
            </a:pPr>
            <a:r>
              <a:rPr lang="en-US" dirty="0"/>
              <a:t>For this task I selected only the RGB images of 6 cars, with a total of 12.000 images to train and validate.</a:t>
            </a:r>
          </a:p>
          <a:p>
            <a:pPr defTabSz="914400">
              <a:lnSpc>
                <a:spcPct val="120000"/>
              </a:lnSpc>
              <a:spcAft>
                <a:spcPts val="600"/>
              </a:spcAft>
              <a:buSzPct val="125000"/>
            </a:pPr>
            <a:endParaRPr lang="en-US" dirty="0"/>
          </a:p>
          <a:p>
            <a:pPr indent="-228600" defTabSz="914400">
              <a:lnSpc>
                <a:spcPct val="120000"/>
              </a:lnSpc>
              <a:spcAft>
                <a:spcPts val="600"/>
              </a:spcAft>
              <a:buSzPct val="125000"/>
              <a:buFont typeface="Arial" panose="020B0604020202020204" pitchFamily="34" charset="0"/>
              <a:buChar char="•"/>
            </a:pPr>
            <a:endParaRPr lang="en-US" dirty="0"/>
          </a:p>
        </p:txBody>
      </p:sp>
      <p:sp>
        <p:nvSpPr>
          <p:cNvPr id="4" name="CaixaDeTexto 3">
            <a:extLst>
              <a:ext uri="{FF2B5EF4-FFF2-40B4-BE49-F238E27FC236}">
                <a16:creationId xmlns:a16="http://schemas.microsoft.com/office/drawing/2014/main" id="{11FABD08-E27E-4A56-8B93-B669C574BC22}"/>
              </a:ext>
            </a:extLst>
          </p:cNvPr>
          <p:cNvSpPr txBox="1"/>
          <p:nvPr/>
        </p:nvSpPr>
        <p:spPr>
          <a:xfrm>
            <a:off x="7552943" y="6440488"/>
            <a:ext cx="1795461" cy="338554"/>
          </a:xfrm>
          <a:prstGeom prst="rect">
            <a:avLst/>
          </a:prstGeom>
          <a:noFill/>
        </p:spPr>
        <p:txBody>
          <a:bodyPr wrap="square" rtlCol="0">
            <a:spAutoFit/>
          </a:bodyPr>
          <a:lstStyle/>
          <a:p>
            <a:r>
              <a:rPr lang="pt-BR" sz="1600" dirty="0" err="1"/>
              <a:t>source</a:t>
            </a:r>
            <a:r>
              <a:rPr lang="pt-BR" sz="1600" dirty="0"/>
              <a:t>: </a:t>
            </a:r>
            <a:r>
              <a:rPr lang="pt-BR" sz="1600" dirty="0" err="1"/>
              <a:t>author</a:t>
            </a:r>
            <a:endParaRPr lang="pt-BR" sz="1600" dirty="0"/>
          </a:p>
        </p:txBody>
      </p:sp>
    </p:spTree>
    <p:extLst>
      <p:ext uri="{BB962C8B-B14F-4D97-AF65-F5344CB8AC3E}">
        <p14:creationId xmlns:p14="http://schemas.microsoft.com/office/powerpoint/2010/main" val="2483597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28" name="Picture 2">
            <a:extLst>
              <a:ext uri="{FF2B5EF4-FFF2-40B4-BE49-F238E27FC236}">
                <a16:creationId xmlns:a16="http://schemas.microsoft.com/office/drawing/2014/main" id="{FD3BFD04-77D1-4FB5-A159-35084E2C61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029" name="Group 72">
            <a:extLst>
              <a:ext uri="{FF2B5EF4-FFF2-40B4-BE49-F238E27FC236}">
                <a16:creationId xmlns:a16="http://schemas.microsoft.com/office/drawing/2014/main" id="{30B85FB2-B686-4546-B01D-17A122BACA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74" name="Group 73">
              <a:extLst>
                <a:ext uri="{FF2B5EF4-FFF2-40B4-BE49-F238E27FC236}">
                  <a16:creationId xmlns:a16="http://schemas.microsoft.com/office/drawing/2014/main" id="{45CCB97F-DB3B-4939-ABF0-CEDED724964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86" name="Rectangle 5">
                <a:extLst>
                  <a:ext uri="{FF2B5EF4-FFF2-40B4-BE49-F238E27FC236}">
                    <a16:creationId xmlns:a16="http://schemas.microsoft.com/office/drawing/2014/main" id="{9DEDF1F5-B144-4E61-A93B-DF131E62CEF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7" name="Freeform 6">
                <a:extLst>
                  <a:ext uri="{FF2B5EF4-FFF2-40B4-BE49-F238E27FC236}">
                    <a16:creationId xmlns:a16="http://schemas.microsoft.com/office/drawing/2014/main" id="{AB937A00-7D28-489C-BF2D-85C9FE1330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7">
                <a:extLst>
                  <a:ext uri="{FF2B5EF4-FFF2-40B4-BE49-F238E27FC236}">
                    <a16:creationId xmlns:a16="http://schemas.microsoft.com/office/drawing/2014/main" id="{9B6FDA50-4B9D-47D9-8807-59651FD0D3F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8">
                <a:extLst>
                  <a:ext uri="{FF2B5EF4-FFF2-40B4-BE49-F238E27FC236}">
                    <a16:creationId xmlns:a16="http://schemas.microsoft.com/office/drawing/2014/main" id="{BFBE3212-C518-48C0-A538-22E13450E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9">
                <a:extLst>
                  <a:ext uri="{FF2B5EF4-FFF2-40B4-BE49-F238E27FC236}">
                    <a16:creationId xmlns:a16="http://schemas.microsoft.com/office/drawing/2014/main" id="{DB66EBCA-80AB-4133-A201-9F8134577F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10">
                <a:extLst>
                  <a:ext uri="{FF2B5EF4-FFF2-40B4-BE49-F238E27FC236}">
                    <a16:creationId xmlns:a16="http://schemas.microsoft.com/office/drawing/2014/main" id="{BE2107C9-8602-4900-B4B4-D13611B68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11">
                <a:extLst>
                  <a:ext uri="{FF2B5EF4-FFF2-40B4-BE49-F238E27FC236}">
                    <a16:creationId xmlns:a16="http://schemas.microsoft.com/office/drawing/2014/main" id="{24B5E7BF-E3D5-41ED-908A-569FA6DE4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12">
                <a:extLst>
                  <a:ext uri="{FF2B5EF4-FFF2-40B4-BE49-F238E27FC236}">
                    <a16:creationId xmlns:a16="http://schemas.microsoft.com/office/drawing/2014/main" id="{D270C773-B463-4311-BB4C-DC4C44FDAA9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13">
                <a:extLst>
                  <a:ext uri="{FF2B5EF4-FFF2-40B4-BE49-F238E27FC236}">
                    <a16:creationId xmlns:a16="http://schemas.microsoft.com/office/drawing/2014/main" id="{6BC18564-A239-4C4B-B7D5-4A3769CE3D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14">
                <a:extLst>
                  <a:ext uri="{FF2B5EF4-FFF2-40B4-BE49-F238E27FC236}">
                    <a16:creationId xmlns:a16="http://schemas.microsoft.com/office/drawing/2014/main" id="{3D9A7A0F-04F5-4EF6-B884-50AE0610F1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15">
                <a:extLst>
                  <a:ext uri="{FF2B5EF4-FFF2-40B4-BE49-F238E27FC236}">
                    <a16:creationId xmlns:a16="http://schemas.microsoft.com/office/drawing/2014/main" id="{7E0D4876-341D-4983-815A-4AEDD46F6F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Line 16">
                <a:extLst>
                  <a:ext uri="{FF2B5EF4-FFF2-40B4-BE49-F238E27FC236}">
                    <a16:creationId xmlns:a16="http://schemas.microsoft.com/office/drawing/2014/main" id="{5BEF60E7-344C-49D0-8748-3A3A37BD3F40}"/>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8" name="Freeform 17">
                <a:extLst>
                  <a:ext uri="{FF2B5EF4-FFF2-40B4-BE49-F238E27FC236}">
                    <a16:creationId xmlns:a16="http://schemas.microsoft.com/office/drawing/2014/main" id="{FB606D79-EB93-49B4-9387-4302CC9F3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18">
                <a:extLst>
                  <a:ext uri="{FF2B5EF4-FFF2-40B4-BE49-F238E27FC236}">
                    <a16:creationId xmlns:a16="http://schemas.microsoft.com/office/drawing/2014/main" id="{BF49C646-5DA1-4717-B05F-99AB8E046E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19">
                <a:extLst>
                  <a:ext uri="{FF2B5EF4-FFF2-40B4-BE49-F238E27FC236}">
                    <a16:creationId xmlns:a16="http://schemas.microsoft.com/office/drawing/2014/main" id="{ADE02A67-7AE8-4FC3-B101-230871F1D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20">
                <a:extLst>
                  <a:ext uri="{FF2B5EF4-FFF2-40B4-BE49-F238E27FC236}">
                    <a16:creationId xmlns:a16="http://schemas.microsoft.com/office/drawing/2014/main" id="{72BAD5DE-952F-4D28-96DE-61ECA1FFE2B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Rectangle 21">
                <a:extLst>
                  <a:ext uri="{FF2B5EF4-FFF2-40B4-BE49-F238E27FC236}">
                    <a16:creationId xmlns:a16="http://schemas.microsoft.com/office/drawing/2014/main" id="{51BB8E4C-85FF-4480-A425-F9C672FCD70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3" name="Freeform 22">
                <a:extLst>
                  <a:ext uri="{FF2B5EF4-FFF2-40B4-BE49-F238E27FC236}">
                    <a16:creationId xmlns:a16="http://schemas.microsoft.com/office/drawing/2014/main" id="{3E649AA8-8534-4C24-BA83-9C0F4D9C09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23">
                <a:extLst>
                  <a:ext uri="{FF2B5EF4-FFF2-40B4-BE49-F238E27FC236}">
                    <a16:creationId xmlns:a16="http://schemas.microsoft.com/office/drawing/2014/main" id="{3A3C2D0A-7FF6-4F97-99B9-973E5E8381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24">
                <a:extLst>
                  <a:ext uri="{FF2B5EF4-FFF2-40B4-BE49-F238E27FC236}">
                    <a16:creationId xmlns:a16="http://schemas.microsoft.com/office/drawing/2014/main" id="{1D33A404-96DB-40D1-A361-5C09D2FF7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25">
                <a:extLst>
                  <a:ext uri="{FF2B5EF4-FFF2-40B4-BE49-F238E27FC236}">
                    <a16:creationId xmlns:a16="http://schemas.microsoft.com/office/drawing/2014/main" id="{B67A8029-EDD8-46B3-A24F-3484B84ADA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26">
                <a:extLst>
                  <a:ext uri="{FF2B5EF4-FFF2-40B4-BE49-F238E27FC236}">
                    <a16:creationId xmlns:a16="http://schemas.microsoft.com/office/drawing/2014/main" id="{2C111128-EAC0-4125-BEAF-48D4861BE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27">
                <a:extLst>
                  <a:ext uri="{FF2B5EF4-FFF2-40B4-BE49-F238E27FC236}">
                    <a16:creationId xmlns:a16="http://schemas.microsoft.com/office/drawing/2014/main" id="{90EF503E-0E60-484F-8786-498B524487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28">
                <a:extLst>
                  <a:ext uri="{FF2B5EF4-FFF2-40B4-BE49-F238E27FC236}">
                    <a16:creationId xmlns:a16="http://schemas.microsoft.com/office/drawing/2014/main" id="{BAEB64C1-8AA2-4861-8AFD-01864EF238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29">
                <a:extLst>
                  <a:ext uri="{FF2B5EF4-FFF2-40B4-BE49-F238E27FC236}">
                    <a16:creationId xmlns:a16="http://schemas.microsoft.com/office/drawing/2014/main" id="{7B868A5A-03B3-474C-AB72-31AB04835E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30">
                <a:extLst>
                  <a:ext uri="{FF2B5EF4-FFF2-40B4-BE49-F238E27FC236}">
                    <a16:creationId xmlns:a16="http://schemas.microsoft.com/office/drawing/2014/main" id="{C09ACD48-1E0F-4BCB-9028-0B79C43DE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31">
                <a:extLst>
                  <a:ext uri="{FF2B5EF4-FFF2-40B4-BE49-F238E27FC236}">
                    <a16:creationId xmlns:a16="http://schemas.microsoft.com/office/drawing/2014/main" id="{B5D4FF3D-341E-4DFE-B4CD-9916246F59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75" name="Group 74">
              <a:extLst>
                <a:ext uri="{FF2B5EF4-FFF2-40B4-BE49-F238E27FC236}">
                  <a16:creationId xmlns:a16="http://schemas.microsoft.com/office/drawing/2014/main" id="{3E7B0719-8F32-457D-83EB-E0A00622B4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76" name="Freeform 32">
                <a:extLst>
                  <a:ext uri="{FF2B5EF4-FFF2-40B4-BE49-F238E27FC236}">
                    <a16:creationId xmlns:a16="http://schemas.microsoft.com/office/drawing/2014/main" id="{E056FF60-EFE3-4685-95A1-AEDB7F562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33">
                <a:extLst>
                  <a:ext uri="{FF2B5EF4-FFF2-40B4-BE49-F238E27FC236}">
                    <a16:creationId xmlns:a16="http://schemas.microsoft.com/office/drawing/2014/main" id="{5E9EA8FB-5CA0-4030-853C-54B49930493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34">
                <a:extLst>
                  <a:ext uri="{FF2B5EF4-FFF2-40B4-BE49-F238E27FC236}">
                    <a16:creationId xmlns:a16="http://schemas.microsoft.com/office/drawing/2014/main" id="{387B387A-44A6-42A0-BACA-71AC19FCA0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35">
                <a:extLst>
                  <a:ext uri="{FF2B5EF4-FFF2-40B4-BE49-F238E27FC236}">
                    <a16:creationId xmlns:a16="http://schemas.microsoft.com/office/drawing/2014/main" id="{4424F11E-20C0-4CFE-BE79-CDE4469FED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36">
                <a:extLst>
                  <a:ext uri="{FF2B5EF4-FFF2-40B4-BE49-F238E27FC236}">
                    <a16:creationId xmlns:a16="http://schemas.microsoft.com/office/drawing/2014/main" id="{7BEDF974-EB25-4769-BDD6-F16430FF2C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37">
                <a:extLst>
                  <a:ext uri="{FF2B5EF4-FFF2-40B4-BE49-F238E27FC236}">
                    <a16:creationId xmlns:a16="http://schemas.microsoft.com/office/drawing/2014/main" id="{7AD36026-D842-4FF4-905B-CEA8481F5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38">
                <a:extLst>
                  <a:ext uri="{FF2B5EF4-FFF2-40B4-BE49-F238E27FC236}">
                    <a16:creationId xmlns:a16="http://schemas.microsoft.com/office/drawing/2014/main" id="{5EBAAB58-B39B-410E-97BA-4D33B0A9C0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9">
                <a:extLst>
                  <a:ext uri="{FF2B5EF4-FFF2-40B4-BE49-F238E27FC236}">
                    <a16:creationId xmlns:a16="http://schemas.microsoft.com/office/drawing/2014/main" id="{57F900A9-A201-4C4D-9229-14F784AECE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40">
                <a:extLst>
                  <a:ext uri="{FF2B5EF4-FFF2-40B4-BE49-F238E27FC236}">
                    <a16:creationId xmlns:a16="http://schemas.microsoft.com/office/drawing/2014/main" id="{EFF4B280-5D63-4917-8757-8088E70BA2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Rectangle 41">
                <a:extLst>
                  <a:ext uri="{FF2B5EF4-FFF2-40B4-BE49-F238E27FC236}">
                    <a16:creationId xmlns:a16="http://schemas.microsoft.com/office/drawing/2014/main" id="{9CD67EA3-2BB1-4AE4-AFF9-BE18B6161B6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9" name="CaixaDeTexto 8">
            <a:extLst>
              <a:ext uri="{FF2B5EF4-FFF2-40B4-BE49-F238E27FC236}">
                <a16:creationId xmlns:a16="http://schemas.microsoft.com/office/drawing/2014/main" id="{2F0349F3-31B0-45BB-AF4C-9ECB579D36D9}"/>
              </a:ext>
            </a:extLst>
          </p:cNvPr>
          <p:cNvSpPr txBox="1"/>
          <p:nvPr/>
        </p:nvSpPr>
        <p:spPr>
          <a:xfrm>
            <a:off x="1141413" y="618518"/>
            <a:ext cx="9905998" cy="147857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600" u="sng" cap="all" dirty="0">
                <a:latin typeface="+mj-lt"/>
                <a:ea typeface="+mj-ea"/>
                <a:cs typeface="+mj-cs"/>
              </a:rPr>
              <a:t>METHOD – YOLOV5</a:t>
            </a:r>
          </a:p>
        </p:txBody>
      </p:sp>
      <p:pic>
        <p:nvPicPr>
          <p:cNvPr id="1026" name="Picture 2" descr="Intersection over Union (IoU) for object detection - PyImageSearch">
            <a:extLst>
              <a:ext uri="{FF2B5EF4-FFF2-40B4-BE49-F238E27FC236}">
                <a16:creationId xmlns:a16="http://schemas.microsoft.com/office/drawing/2014/main" id="{ED0A48E4-B273-4DD5-A6EB-0CB0178C51D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03754" y="1916848"/>
            <a:ext cx="2169908" cy="1692529"/>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 name="Imagem 1" descr="Diagrama, Esquemático&#10;&#10;Descrição gerada automaticamente">
            <a:extLst>
              <a:ext uri="{FF2B5EF4-FFF2-40B4-BE49-F238E27FC236}">
                <a16:creationId xmlns:a16="http://schemas.microsoft.com/office/drawing/2014/main" id="{1424349E-8CEC-4B82-93C5-2CB6B2F60324}"/>
              </a:ext>
            </a:extLst>
          </p:cNvPr>
          <p:cNvPicPr>
            <a:picLocks noChangeAspect="1"/>
          </p:cNvPicPr>
          <p:nvPr/>
        </p:nvPicPr>
        <p:blipFill>
          <a:blip r:embed="rId5"/>
          <a:stretch>
            <a:fillRect/>
          </a:stretch>
        </p:blipFill>
        <p:spPr>
          <a:xfrm>
            <a:off x="1778467" y="4300886"/>
            <a:ext cx="2227012" cy="169252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aixaDeTexto 2">
            <a:extLst>
              <a:ext uri="{FF2B5EF4-FFF2-40B4-BE49-F238E27FC236}">
                <a16:creationId xmlns:a16="http://schemas.microsoft.com/office/drawing/2014/main" id="{027C7315-2C19-48DC-BDAE-28229779D169}"/>
              </a:ext>
            </a:extLst>
          </p:cNvPr>
          <p:cNvSpPr txBox="1"/>
          <p:nvPr/>
        </p:nvSpPr>
        <p:spPr>
          <a:xfrm>
            <a:off x="5602086" y="2260766"/>
            <a:ext cx="6012832" cy="3541714"/>
          </a:xfrm>
          <a:prstGeom prst="rect">
            <a:avLst/>
          </a:prstGeom>
        </p:spPr>
        <p:txBody>
          <a:bodyPr vert="horz" lIns="91440" tIns="45720" rIns="91440" bIns="45720" rtlCol="0">
            <a:normAutofit/>
          </a:bodyPr>
          <a:lstStyle/>
          <a:p>
            <a:pPr defTabSz="914400">
              <a:lnSpc>
                <a:spcPct val="110000"/>
              </a:lnSpc>
              <a:spcAft>
                <a:spcPts val="600"/>
              </a:spcAft>
              <a:buSzPct val="125000"/>
            </a:pPr>
            <a:r>
              <a:rPr lang="en-US" sz="1600" dirty="0"/>
              <a:t>The method chosen to perform the task was the YoLov5. Yolo stands for You Only Look Once, it is a single shot, very straight forward method of object detection and it is now on the fifth version.</a:t>
            </a:r>
          </a:p>
          <a:p>
            <a:pPr defTabSz="914400">
              <a:lnSpc>
                <a:spcPct val="110000"/>
              </a:lnSpc>
              <a:spcAft>
                <a:spcPts val="600"/>
              </a:spcAft>
              <a:buSzPct val="125000"/>
            </a:pPr>
            <a:r>
              <a:rPr lang="en-US" sz="1600" dirty="0"/>
              <a:t>YOLO aims to do all in one passage, by passing the entire image at once, extracting the features of the entire image, classifying and doing the regression for the bounding boxes. The basic pipeline would be:</a:t>
            </a:r>
          </a:p>
          <a:p>
            <a:pPr marL="285750" indent="-228600" defTabSz="914400">
              <a:lnSpc>
                <a:spcPct val="110000"/>
              </a:lnSpc>
              <a:spcAft>
                <a:spcPts val="600"/>
              </a:spcAft>
              <a:buSzPct val="125000"/>
              <a:buFont typeface="Arial" panose="020B0604020202020204" pitchFamily="34" charset="0"/>
              <a:buChar char="•"/>
            </a:pPr>
            <a:r>
              <a:rPr lang="en-US" sz="1600" dirty="0"/>
              <a:t>Extract the image features</a:t>
            </a:r>
          </a:p>
          <a:p>
            <a:pPr marL="285750" indent="-228600" defTabSz="914400">
              <a:lnSpc>
                <a:spcPct val="110000"/>
              </a:lnSpc>
              <a:spcAft>
                <a:spcPts val="600"/>
              </a:spcAft>
              <a:buSzPct val="125000"/>
              <a:buFont typeface="Arial" panose="020B0604020202020204" pitchFamily="34" charset="0"/>
              <a:buChar char="•"/>
            </a:pPr>
            <a:r>
              <a:rPr lang="en-US" sz="1600" dirty="0"/>
              <a:t>Several anchor boxes are scattered through out the image grid, to each one the model applies an </a:t>
            </a:r>
            <a:r>
              <a:rPr lang="en-US" sz="1600" dirty="0" err="1"/>
              <a:t>objectness</a:t>
            </a:r>
            <a:r>
              <a:rPr lang="en-US" sz="1600" dirty="0"/>
              <a:t> score ( prediction )</a:t>
            </a:r>
          </a:p>
          <a:p>
            <a:pPr marL="285750" indent="-228600" defTabSz="914400">
              <a:lnSpc>
                <a:spcPct val="110000"/>
              </a:lnSpc>
              <a:spcAft>
                <a:spcPts val="600"/>
              </a:spcAft>
              <a:buSzPct val="125000"/>
              <a:buFont typeface="Arial" panose="020B0604020202020204" pitchFamily="34" charset="0"/>
              <a:buChar char="•"/>
            </a:pPr>
            <a:r>
              <a:rPr lang="en-US" sz="1600" dirty="0"/>
              <a:t>A Non-Max Suppression is applied to keep only the boxes with the highest score and an </a:t>
            </a:r>
            <a:r>
              <a:rPr lang="en-US" sz="1600" dirty="0" err="1"/>
              <a:t>IoU</a:t>
            </a:r>
            <a:r>
              <a:rPr lang="en-US" sz="1600" dirty="0"/>
              <a:t> greater than 0.5</a:t>
            </a:r>
          </a:p>
        </p:txBody>
      </p:sp>
      <p:sp>
        <p:nvSpPr>
          <p:cNvPr id="113" name="CaixaDeTexto 112">
            <a:extLst>
              <a:ext uri="{FF2B5EF4-FFF2-40B4-BE49-F238E27FC236}">
                <a16:creationId xmlns:a16="http://schemas.microsoft.com/office/drawing/2014/main" id="{65C1D947-3713-43C6-A1DB-E58F79F576D7}"/>
              </a:ext>
            </a:extLst>
          </p:cNvPr>
          <p:cNvSpPr txBox="1"/>
          <p:nvPr/>
        </p:nvSpPr>
        <p:spPr>
          <a:xfrm>
            <a:off x="1346550" y="3614258"/>
            <a:ext cx="3914220" cy="646331"/>
          </a:xfrm>
          <a:prstGeom prst="rect">
            <a:avLst/>
          </a:prstGeom>
          <a:noFill/>
        </p:spPr>
        <p:txBody>
          <a:bodyPr wrap="square" rtlCol="0">
            <a:spAutoFit/>
          </a:bodyPr>
          <a:lstStyle/>
          <a:p>
            <a:r>
              <a:rPr lang="pt-BR" sz="1200" dirty="0" err="1"/>
              <a:t>source</a:t>
            </a:r>
            <a:r>
              <a:rPr lang="pt-BR" sz="1200" dirty="0"/>
              <a:t>: https://www.pyimagesearch.com/2016/11/07/intersection-over-union-iou-for-object-detection/</a:t>
            </a:r>
          </a:p>
        </p:txBody>
      </p:sp>
      <p:sp>
        <p:nvSpPr>
          <p:cNvPr id="117" name="CaixaDeTexto 116">
            <a:extLst>
              <a:ext uri="{FF2B5EF4-FFF2-40B4-BE49-F238E27FC236}">
                <a16:creationId xmlns:a16="http://schemas.microsoft.com/office/drawing/2014/main" id="{4C0598F6-3BBD-42AD-AB26-913EB19242FE}"/>
              </a:ext>
            </a:extLst>
          </p:cNvPr>
          <p:cNvSpPr txBox="1"/>
          <p:nvPr/>
        </p:nvSpPr>
        <p:spPr>
          <a:xfrm>
            <a:off x="1346550" y="6004867"/>
            <a:ext cx="3190869" cy="461665"/>
          </a:xfrm>
          <a:prstGeom prst="rect">
            <a:avLst/>
          </a:prstGeom>
          <a:noFill/>
        </p:spPr>
        <p:txBody>
          <a:bodyPr wrap="square" rtlCol="0">
            <a:spAutoFit/>
          </a:bodyPr>
          <a:lstStyle>
            <a:defPPr>
              <a:defRPr lang="en-US"/>
            </a:defPPr>
            <a:lvl1pPr>
              <a:defRPr sz="1200"/>
            </a:lvl1pPr>
          </a:lstStyle>
          <a:p>
            <a:r>
              <a:rPr lang="pt-BR" dirty="0" err="1"/>
              <a:t>source</a:t>
            </a:r>
            <a:r>
              <a:rPr lang="pt-BR" dirty="0"/>
              <a:t>: https://blog.roboflow.com/a-thorough-breakdown-of-yolov4/</a:t>
            </a:r>
          </a:p>
        </p:txBody>
      </p:sp>
    </p:spTree>
    <p:extLst>
      <p:ext uri="{BB962C8B-B14F-4D97-AF65-F5344CB8AC3E}">
        <p14:creationId xmlns:p14="http://schemas.microsoft.com/office/powerpoint/2010/main" val="3402235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7" name="Group 16">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9"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0"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1"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2"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6"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2"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3"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4"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5"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8" name="Group 17">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7" name="Rectangle 56">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61" name="Rectangle 60">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3"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2F0349F3-31B0-45BB-AF4C-9ECB579D36D9}"/>
              </a:ext>
            </a:extLst>
          </p:cNvPr>
          <p:cNvSpPr txBox="1"/>
          <p:nvPr/>
        </p:nvSpPr>
        <p:spPr>
          <a:xfrm>
            <a:off x="855266" y="618518"/>
            <a:ext cx="2851417" cy="147857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u="sng" cap="all">
                <a:solidFill>
                  <a:srgbClr val="FFFFFF"/>
                </a:solidFill>
                <a:latin typeface="+mj-lt"/>
                <a:ea typeface="+mj-ea"/>
                <a:cs typeface="+mj-cs"/>
              </a:rPr>
              <a:t>Training</a:t>
            </a:r>
          </a:p>
        </p:txBody>
      </p:sp>
      <p:sp>
        <p:nvSpPr>
          <p:cNvPr id="3" name="CaixaDeTexto 2">
            <a:extLst>
              <a:ext uri="{FF2B5EF4-FFF2-40B4-BE49-F238E27FC236}">
                <a16:creationId xmlns:a16="http://schemas.microsoft.com/office/drawing/2014/main" id="{027C7315-2C19-48DC-BDAE-28229779D169}"/>
              </a:ext>
            </a:extLst>
          </p:cNvPr>
          <p:cNvSpPr txBox="1"/>
          <p:nvPr/>
        </p:nvSpPr>
        <p:spPr>
          <a:xfrm>
            <a:off x="844620" y="2249487"/>
            <a:ext cx="2862444" cy="3957302"/>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sz="1600" dirty="0">
                <a:solidFill>
                  <a:srgbClr val="FFFFFF"/>
                </a:solidFill>
              </a:rPr>
              <a:t>The training was done using Google </a:t>
            </a:r>
            <a:r>
              <a:rPr lang="en-US" sz="1600" dirty="0" err="1">
                <a:solidFill>
                  <a:srgbClr val="FFFFFF"/>
                </a:solidFill>
              </a:rPr>
              <a:t>Colab’s</a:t>
            </a:r>
            <a:r>
              <a:rPr lang="en-US" sz="1600" dirty="0">
                <a:solidFill>
                  <a:srgbClr val="FFFFFF"/>
                </a:solidFill>
              </a:rPr>
              <a:t> GPU, for 6 epochs, using some of the fantastic repository features such as data augmentation and the fit one cycle learning rate.</a:t>
            </a:r>
          </a:p>
          <a:p>
            <a:pPr indent="-228600" defTabSz="914400">
              <a:lnSpc>
                <a:spcPct val="120000"/>
              </a:lnSpc>
              <a:spcAft>
                <a:spcPts val="600"/>
              </a:spcAft>
              <a:buSzPct val="125000"/>
              <a:buFont typeface="Arial" panose="020B0604020202020204" pitchFamily="34" charset="0"/>
              <a:buChar char="•"/>
            </a:pPr>
            <a:r>
              <a:rPr lang="en-US" sz="1600" dirty="0">
                <a:solidFill>
                  <a:srgbClr val="FFFFFF"/>
                </a:solidFill>
              </a:rPr>
              <a:t>The metrics used for model evaluation, as it is commonly used in object detection and localization was the </a:t>
            </a:r>
            <a:r>
              <a:rPr lang="en-US" sz="1600" dirty="0" err="1">
                <a:solidFill>
                  <a:srgbClr val="FFFFFF"/>
                </a:solidFill>
              </a:rPr>
              <a:t>mAP</a:t>
            </a:r>
            <a:r>
              <a:rPr lang="en-US" sz="1600" dirty="0">
                <a:solidFill>
                  <a:srgbClr val="FFFFFF"/>
                </a:solidFill>
              </a:rPr>
              <a:t>, the mean Average Precision across the classes AP curve.</a:t>
            </a:r>
          </a:p>
        </p:txBody>
      </p:sp>
      <p:grpSp>
        <p:nvGrpSpPr>
          <p:cNvPr id="65" name="Group 64">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66"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67"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0"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8"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83"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4" name="Imagem 3">
            <a:extLst>
              <a:ext uri="{FF2B5EF4-FFF2-40B4-BE49-F238E27FC236}">
                <a16:creationId xmlns:a16="http://schemas.microsoft.com/office/drawing/2014/main" id="{FBBD9157-04CA-41FB-8899-F8FC01BF2E61}"/>
              </a:ext>
            </a:extLst>
          </p:cNvPr>
          <p:cNvPicPr>
            <a:picLocks noChangeAspect="1"/>
          </p:cNvPicPr>
          <p:nvPr/>
        </p:nvPicPr>
        <p:blipFill>
          <a:blip r:embed="rId3"/>
          <a:stretch>
            <a:fillRect/>
          </a:stretch>
        </p:blipFill>
        <p:spPr>
          <a:xfrm>
            <a:off x="4711778" y="1613076"/>
            <a:ext cx="6844045" cy="3627343"/>
          </a:xfrm>
          <a:prstGeom prst="rect">
            <a:avLst/>
          </a:prstGeom>
        </p:spPr>
      </p:pic>
    </p:spTree>
    <p:extLst>
      <p:ext uri="{BB962C8B-B14F-4D97-AF65-F5344CB8AC3E}">
        <p14:creationId xmlns:p14="http://schemas.microsoft.com/office/powerpoint/2010/main" val="376017646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1" name="Group 16">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5"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6"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8"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9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0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12" name="Group 17">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3"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7" name="Rectangle 56">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61" name="Rectangle 60">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3"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9" name="CaixaDeTexto 8">
            <a:extLst>
              <a:ext uri="{FF2B5EF4-FFF2-40B4-BE49-F238E27FC236}">
                <a16:creationId xmlns:a16="http://schemas.microsoft.com/office/drawing/2014/main" id="{2F0349F3-31B0-45BB-AF4C-9ECB579D36D9}"/>
              </a:ext>
            </a:extLst>
          </p:cNvPr>
          <p:cNvSpPr txBox="1"/>
          <p:nvPr/>
        </p:nvSpPr>
        <p:spPr>
          <a:xfrm>
            <a:off x="855266" y="618518"/>
            <a:ext cx="2851417" cy="147857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u="sng" cap="all" dirty="0">
                <a:solidFill>
                  <a:srgbClr val="FFFFFF"/>
                </a:solidFill>
                <a:latin typeface="+mj-lt"/>
                <a:ea typeface="+mj-ea"/>
                <a:cs typeface="+mj-cs"/>
              </a:rPr>
              <a:t>COCO Eval Results</a:t>
            </a:r>
          </a:p>
        </p:txBody>
      </p:sp>
      <p:sp>
        <p:nvSpPr>
          <p:cNvPr id="3" name="CaixaDeTexto 2">
            <a:extLst>
              <a:ext uri="{FF2B5EF4-FFF2-40B4-BE49-F238E27FC236}">
                <a16:creationId xmlns:a16="http://schemas.microsoft.com/office/drawing/2014/main" id="{027C7315-2C19-48DC-BDAE-28229779D169}"/>
              </a:ext>
            </a:extLst>
          </p:cNvPr>
          <p:cNvSpPr txBox="1"/>
          <p:nvPr/>
        </p:nvSpPr>
        <p:spPr>
          <a:xfrm>
            <a:off x="844620" y="2249487"/>
            <a:ext cx="2862444" cy="3957302"/>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sz="1400" dirty="0">
                <a:solidFill>
                  <a:srgbClr val="FFFFFF"/>
                </a:solidFill>
              </a:rPr>
              <a:t>I also used the metrics which SVIRO was calculated on, which is using the </a:t>
            </a:r>
            <a:r>
              <a:rPr lang="en-US" sz="1400" dirty="0" err="1">
                <a:solidFill>
                  <a:srgbClr val="FFFFFF"/>
                </a:solidFill>
              </a:rPr>
              <a:t>PyCOCOtools</a:t>
            </a:r>
            <a:r>
              <a:rPr lang="en-US" sz="1400" dirty="0">
                <a:solidFill>
                  <a:srgbClr val="FFFFFF"/>
                </a:solidFill>
              </a:rPr>
              <a:t>.</a:t>
            </a:r>
          </a:p>
          <a:p>
            <a:pPr indent="-228600" defTabSz="914400">
              <a:lnSpc>
                <a:spcPct val="120000"/>
              </a:lnSpc>
              <a:spcAft>
                <a:spcPts val="600"/>
              </a:spcAft>
              <a:buSzPct val="125000"/>
              <a:buFont typeface="Arial" panose="020B0604020202020204" pitchFamily="34" charset="0"/>
              <a:buChar char="•"/>
            </a:pPr>
            <a:r>
              <a:rPr lang="en-US" sz="1400" dirty="0">
                <a:solidFill>
                  <a:srgbClr val="FFFFFF"/>
                </a:solidFill>
              </a:rPr>
              <a:t>According to their benchmark, their </a:t>
            </a:r>
            <a:r>
              <a:rPr lang="en-US" sz="1400" dirty="0" err="1">
                <a:solidFill>
                  <a:srgbClr val="FFFFFF"/>
                </a:solidFill>
              </a:rPr>
              <a:t>mAP</a:t>
            </a:r>
            <a:r>
              <a:rPr lang="en-US" sz="1400" dirty="0">
                <a:solidFill>
                  <a:srgbClr val="FFFFFF"/>
                </a:solidFill>
              </a:rPr>
              <a:t> @ 0.5, was 0.65. Using only Gray images.</a:t>
            </a:r>
          </a:p>
        </p:txBody>
      </p:sp>
      <p:grpSp>
        <p:nvGrpSpPr>
          <p:cNvPr id="65" name="Group 64">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23"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24"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5"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6"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7"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8"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9"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0"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1"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2"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3"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4"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135"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6"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7"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8"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39"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40"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1"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2"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3"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4"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5"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6"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7"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8"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49"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pic>
        <p:nvPicPr>
          <p:cNvPr id="2" name="Imagem 1" descr="Texto&#10;&#10;Descrição gerada automaticamente">
            <a:extLst>
              <a:ext uri="{FF2B5EF4-FFF2-40B4-BE49-F238E27FC236}">
                <a16:creationId xmlns:a16="http://schemas.microsoft.com/office/drawing/2014/main" id="{56E1BE33-0BEB-45A2-AA7E-B6FBCDAED3E5}"/>
              </a:ext>
            </a:extLst>
          </p:cNvPr>
          <p:cNvPicPr>
            <a:picLocks noChangeAspect="1"/>
          </p:cNvPicPr>
          <p:nvPr/>
        </p:nvPicPr>
        <p:blipFill>
          <a:blip r:embed="rId3"/>
          <a:stretch>
            <a:fillRect/>
          </a:stretch>
        </p:blipFill>
        <p:spPr>
          <a:xfrm>
            <a:off x="4711778" y="2275158"/>
            <a:ext cx="6844045" cy="2303179"/>
          </a:xfrm>
          <a:prstGeom prst="rect">
            <a:avLst/>
          </a:prstGeom>
        </p:spPr>
      </p:pic>
    </p:spTree>
    <p:extLst>
      <p:ext uri="{BB962C8B-B14F-4D97-AF65-F5344CB8AC3E}">
        <p14:creationId xmlns:p14="http://schemas.microsoft.com/office/powerpoint/2010/main" val="182586542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4"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6" name="Group 15">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7" name="Group 16">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9"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30"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41"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6"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grpSp>
          <p:nvGrpSpPr>
            <p:cNvPr id="18" name="Group 17">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9"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1"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grpSp>
      </p:grpSp>
      <p:sp useBgFill="1">
        <p:nvSpPr>
          <p:cNvPr id="57" name="Rectangle 56">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9"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9" name="CaixaDeTexto 8">
            <a:extLst>
              <a:ext uri="{FF2B5EF4-FFF2-40B4-BE49-F238E27FC236}">
                <a16:creationId xmlns:a16="http://schemas.microsoft.com/office/drawing/2014/main" id="{2F0349F3-31B0-45BB-AF4C-9ECB579D36D9}"/>
              </a:ext>
            </a:extLst>
          </p:cNvPr>
          <p:cNvSpPr txBox="1"/>
          <p:nvPr/>
        </p:nvSpPr>
        <p:spPr>
          <a:xfrm>
            <a:off x="1141413" y="618518"/>
            <a:ext cx="4459286" cy="147857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200" u="sng" cap="all">
                <a:latin typeface="+mj-lt"/>
                <a:ea typeface="+mj-ea"/>
                <a:cs typeface="+mj-cs"/>
              </a:rPr>
              <a:t>RESULTS</a:t>
            </a:r>
          </a:p>
        </p:txBody>
      </p:sp>
      <p:sp>
        <p:nvSpPr>
          <p:cNvPr id="3" name="CaixaDeTexto 2">
            <a:extLst>
              <a:ext uri="{FF2B5EF4-FFF2-40B4-BE49-F238E27FC236}">
                <a16:creationId xmlns:a16="http://schemas.microsoft.com/office/drawing/2014/main" id="{027C7315-2C19-48DC-BDAE-28229779D169}"/>
              </a:ext>
            </a:extLst>
          </p:cNvPr>
          <p:cNvSpPr txBox="1"/>
          <p:nvPr/>
        </p:nvSpPr>
        <p:spPr>
          <a:xfrm>
            <a:off x="1141412" y="2249487"/>
            <a:ext cx="4459287" cy="3965046"/>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sz="2000"/>
              <a:t>Here we can see the results from the model trying to predict the seat localization on the test image.</a:t>
            </a:r>
          </a:p>
        </p:txBody>
      </p:sp>
      <p:pic>
        <p:nvPicPr>
          <p:cNvPr id="2" name="Imagem 1" descr="Interface gráfica do usuário&#10;&#10;Descrição gerada automaticamente">
            <a:extLst>
              <a:ext uri="{FF2B5EF4-FFF2-40B4-BE49-F238E27FC236}">
                <a16:creationId xmlns:a16="http://schemas.microsoft.com/office/drawing/2014/main" id="{683A5499-C92E-4CB9-96C8-8D325DC22C0E}"/>
              </a:ext>
            </a:extLst>
          </p:cNvPr>
          <p:cNvPicPr>
            <a:picLocks noChangeAspect="1"/>
          </p:cNvPicPr>
          <p:nvPr/>
        </p:nvPicPr>
        <p:blipFill>
          <a:blip r:embed="rId4"/>
          <a:stretch>
            <a:fillRect/>
          </a:stretch>
        </p:blipFill>
        <p:spPr>
          <a:xfrm>
            <a:off x="6096000" y="702027"/>
            <a:ext cx="5456279" cy="542899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61" name="Group 60">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2"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63"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1"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2"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3"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4"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5"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6"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7"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8"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79"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0"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1"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2"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3"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4"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5"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6"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7"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88"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89" name="CaixaDeTexto 88">
            <a:extLst>
              <a:ext uri="{FF2B5EF4-FFF2-40B4-BE49-F238E27FC236}">
                <a16:creationId xmlns:a16="http://schemas.microsoft.com/office/drawing/2014/main" id="{56B06262-766E-4507-9B34-45694E3695A9}"/>
              </a:ext>
            </a:extLst>
          </p:cNvPr>
          <p:cNvSpPr txBox="1"/>
          <p:nvPr/>
        </p:nvSpPr>
        <p:spPr>
          <a:xfrm>
            <a:off x="7926408" y="6086753"/>
            <a:ext cx="1795461" cy="338554"/>
          </a:xfrm>
          <a:prstGeom prst="rect">
            <a:avLst/>
          </a:prstGeom>
          <a:noFill/>
        </p:spPr>
        <p:txBody>
          <a:bodyPr wrap="square" rtlCol="0">
            <a:spAutoFit/>
          </a:bodyPr>
          <a:lstStyle/>
          <a:p>
            <a:r>
              <a:rPr lang="pt-BR" sz="1600" dirty="0" err="1"/>
              <a:t>source</a:t>
            </a:r>
            <a:r>
              <a:rPr lang="pt-BR" sz="1600" dirty="0"/>
              <a:t>: </a:t>
            </a:r>
            <a:r>
              <a:rPr lang="pt-BR" sz="1600" dirty="0" err="1"/>
              <a:t>author</a:t>
            </a:r>
            <a:endParaRPr lang="pt-BR" sz="1600" dirty="0"/>
          </a:p>
        </p:txBody>
      </p:sp>
    </p:spTree>
    <p:extLst>
      <p:ext uri="{BB962C8B-B14F-4D97-AF65-F5344CB8AC3E}">
        <p14:creationId xmlns:p14="http://schemas.microsoft.com/office/powerpoint/2010/main" val="641847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2F0349F3-31B0-45BB-AF4C-9ECB579D36D9}"/>
              </a:ext>
            </a:extLst>
          </p:cNvPr>
          <p:cNvSpPr txBox="1"/>
          <p:nvPr/>
        </p:nvSpPr>
        <p:spPr>
          <a:xfrm>
            <a:off x="8372346" y="582892"/>
            <a:ext cx="2851417" cy="1478570"/>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200" u="sng" cap="all" dirty="0">
                <a:solidFill>
                  <a:srgbClr val="FFFFFF"/>
                </a:solidFill>
                <a:latin typeface="+mj-lt"/>
                <a:ea typeface="+mj-ea"/>
                <a:cs typeface="+mj-cs"/>
              </a:rPr>
              <a:t>Next steps…</a:t>
            </a:r>
          </a:p>
        </p:txBody>
      </p:sp>
      <p:sp>
        <p:nvSpPr>
          <p:cNvPr id="3" name="CaixaDeTexto 2">
            <a:extLst>
              <a:ext uri="{FF2B5EF4-FFF2-40B4-BE49-F238E27FC236}">
                <a16:creationId xmlns:a16="http://schemas.microsoft.com/office/drawing/2014/main" id="{027C7315-2C19-48DC-BDAE-28229779D169}"/>
              </a:ext>
            </a:extLst>
          </p:cNvPr>
          <p:cNvSpPr txBox="1"/>
          <p:nvPr/>
        </p:nvSpPr>
        <p:spPr>
          <a:xfrm>
            <a:off x="2256312" y="1871397"/>
            <a:ext cx="9607138" cy="3957302"/>
          </a:xfrm>
          <a:prstGeom prst="rect">
            <a:avLst/>
          </a:prstGeom>
        </p:spPr>
        <p:txBody>
          <a:bodyPr vert="horz" lIns="91440" tIns="45720" rIns="91440" bIns="45720" rtlCol="0">
            <a:normAutofit/>
          </a:bodyPr>
          <a:lstStyle/>
          <a:p>
            <a:pPr marL="285750" indent="-285750">
              <a:buFont typeface="Arial" panose="020B0604020202020204" pitchFamily="34" charset="0"/>
              <a:buChar char="•"/>
            </a:pPr>
            <a:r>
              <a:rPr lang="pt-BR" sz="1600" dirty="0" err="1"/>
              <a:t>After</a:t>
            </a:r>
            <a:r>
              <a:rPr lang="pt-BR" sz="1600" dirty="0"/>
              <a:t> </a:t>
            </a:r>
            <a:r>
              <a:rPr lang="pt-BR" sz="1600" dirty="0" err="1"/>
              <a:t>checking</a:t>
            </a:r>
            <a:r>
              <a:rPr lang="pt-BR" sz="1600" dirty="0"/>
              <a:t> </a:t>
            </a:r>
            <a:r>
              <a:rPr lang="pt-BR" sz="1600" dirty="0" err="1"/>
              <a:t>the</a:t>
            </a:r>
            <a:r>
              <a:rPr lang="pt-BR" sz="1600" dirty="0"/>
              <a:t> </a:t>
            </a:r>
            <a:r>
              <a:rPr lang="pt-BR" sz="1600" dirty="0" err="1"/>
              <a:t>results</a:t>
            </a:r>
            <a:r>
              <a:rPr lang="pt-BR" sz="1600" dirty="0"/>
              <a:t> </a:t>
            </a:r>
            <a:r>
              <a:rPr lang="pt-BR" sz="1600" dirty="0" err="1"/>
              <a:t>and</a:t>
            </a:r>
            <a:r>
              <a:rPr lang="pt-BR" sz="1600" dirty="0"/>
              <a:t> </a:t>
            </a:r>
            <a:r>
              <a:rPr lang="pt-BR" sz="1600" dirty="0" err="1"/>
              <a:t>getting</a:t>
            </a:r>
            <a:r>
              <a:rPr lang="pt-BR" sz="1600" dirty="0"/>
              <a:t> similar </a:t>
            </a:r>
            <a:r>
              <a:rPr lang="pt-BR" sz="1600" dirty="0" err="1"/>
              <a:t>values</a:t>
            </a:r>
            <a:r>
              <a:rPr lang="pt-BR" sz="1600" dirty="0"/>
              <a:t> </a:t>
            </a:r>
            <a:r>
              <a:rPr lang="pt-BR" sz="1600" dirty="0" err="1"/>
              <a:t>with</a:t>
            </a:r>
            <a:r>
              <a:rPr lang="pt-BR" sz="1600" dirty="0"/>
              <a:t> </a:t>
            </a:r>
            <a:r>
              <a:rPr lang="pt-BR" sz="1600" dirty="0" err="1"/>
              <a:t>Yolo</a:t>
            </a:r>
            <a:r>
              <a:rPr lang="pt-BR" sz="1600" dirty="0"/>
              <a:t> </a:t>
            </a:r>
            <a:r>
              <a:rPr lang="pt-BR" sz="1600" dirty="0" err="1"/>
              <a:t>and</a:t>
            </a:r>
            <a:r>
              <a:rPr lang="pt-BR" sz="1600" dirty="0"/>
              <a:t> COCO </a:t>
            </a:r>
            <a:r>
              <a:rPr lang="pt-BR" sz="1600" dirty="0" err="1"/>
              <a:t>Eval</a:t>
            </a:r>
            <a:r>
              <a:rPr lang="pt-BR" sz="1600" dirty="0"/>
              <a:t>, I </a:t>
            </a:r>
            <a:r>
              <a:rPr lang="pt-BR" sz="1600" dirty="0" err="1"/>
              <a:t>would</a:t>
            </a:r>
            <a:r>
              <a:rPr lang="pt-BR" sz="1600" dirty="0"/>
              <a:t> </a:t>
            </a:r>
            <a:r>
              <a:rPr lang="pt-BR" sz="1600" dirty="0" err="1"/>
              <a:t>test</a:t>
            </a:r>
            <a:r>
              <a:rPr lang="pt-BR" sz="1600" dirty="0"/>
              <a:t> </a:t>
            </a:r>
            <a:r>
              <a:rPr lang="pt-BR" sz="1600" dirty="0" err="1"/>
              <a:t>also</a:t>
            </a:r>
            <a:r>
              <a:rPr lang="pt-BR" sz="1600" dirty="0"/>
              <a:t> diferente </a:t>
            </a:r>
            <a:r>
              <a:rPr lang="pt-BR" sz="1600" dirty="0" err="1"/>
              <a:t>models</a:t>
            </a:r>
            <a:r>
              <a:rPr lang="pt-BR" sz="1600" dirty="0"/>
              <a:t> as </a:t>
            </a:r>
            <a:r>
              <a:rPr lang="pt-BR" sz="1600" dirty="0" err="1"/>
              <a:t>the</a:t>
            </a:r>
            <a:r>
              <a:rPr lang="pt-BR" sz="1600" dirty="0"/>
              <a:t> </a:t>
            </a:r>
            <a:r>
              <a:rPr lang="pt-BR" sz="1600" dirty="0" err="1"/>
              <a:t>FasterRCNN</a:t>
            </a:r>
            <a:r>
              <a:rPr lang="pt-BR" sz="1600" dirty="0"/>
              <a:t>, </a:t>
            </a:r>
            <a:r>
              <a:rPr lang="pt-BR" sz="1600" dirty="0" err="1"/>
              <a:t>would</a:t>
            </a:r>
            <a:r>
              <a:rPr lang="pt-BR" sz="1600" dirty="0"/>
              <a:t> like </a:t>
            </a:r>
            <a:r>
              <a:rPr lang="pt-BR" sz="1600" dirty="0" err="1"/>
              <a:t>also</a:t>
            </a:r>
            <a:r>
              <a:rPr lang="pt-BR" sz="1600" dirty="0"/>
              <a:t> </a:t>
            </a:r>
            <a:r>
              <a:rPr lang="pt-BR" sz="1600" dirty="0" err="1"/>
              <a:t>to</a:t>
            </a:r>
            <a:r>
              <a:rPr lang="pt-BR" sz="1600" dirty="0"/>
              <a:t> </a:t>
            </a:r>
            <a:r>
              <a:rPr lang="pt-BR" sz="1600" dirty="0" err="1"/>
              <a:t>see</a:t>
            </a:r>
            <a:r>
              <a:rPr lang="pt-BR" sz="1600" dirty="0"/>
              <a:t> </a:t>
            </a:r>
            <a:r>
              <a:rPr lang="pt-BR" sz="1600" dirty="0" err="1"/>
              <a:t>the</a:t>
            </a:r>
            <a:r>
              <a:rPr lang="pt-BR" sz="1600" dirty="0"/>
              <a:t> Detectron2 </a:t>
            </a:r>
            <a:r>
              <a:rPr lang="pt-BR" sz="1600" dirty="0" err="1"/>
              <a:t>results</a:t>
            </a:r>
            <a:r>
              <a:rPr lang="pt-BR" sz="1600" dirty="0"/>
              <a:t>.</a:t>
            </a:r>
          </a:p>
          <a:p>
            <a:pPr marL="285750" indent="-285750">
              <a:buFont typeface="Arial" panose="020B0604020202020204" pitchFamily="34" charset="0"/>
              <a:buChar char="•"/>
            </a:pPr>
            <a:r>
              <a:rPr lang="pt-BR" sz="1600" dirty="0"/>
              <a:t>Test </a:t>
            </a:r>
            <a:r>
              <a:rPr lang="pt-BR" sz="1600" dirty="0" err="1"/>
              <a:t>different</a:t>
            </a:r>
            <a:r>
              <a:rPr lang="pt-BR" sz="1600" dirty="0"/>
              <a:t> </a:t>
            </a:r>
            <a:r>
              <a:rPr lang="pt-BR" sz="1600" dirty="0" err="1"/>
              <a:t>bounding</a:t>
            </a:r>
            <a:r>
              <a:rPr lang="pt-BR" sz="1600" dirty="0"/>
              <a:t> box </a:t>
            </a:r>
            <a:r>
              <a:rPr lang="pt-BR" sz="1600" dirty="0" err="1"/>
              <a:t>threatment</a:t>
            </a:r>
            <a:r>
              <a:rPr lang="pt-BR" sz="1600" dirty="0"/>
              <a:t>  </a:t>
            </a:r>
            <a:r>
              <a:rPr lang="pt-BR" sz="1600" dirty="0" err="1"/>
              <a:t>method</a:t>
            </a:r>
            <a:r>
              <a:rPr lang="pt-BR" sz="1600" dirty="0"/>
              <a:t>, </a:t>
            </a:r>
            <a:r>
              <a:rPr lang="pt-BR" sz="1600" dirty="0" err="1"/>
              <a:t>instead</a:t>
            </a:r>
            <a:r>
              <a:rPr lang="pt-BR" sz="1600" dirty="0"/>
              <a:t> </a:t>
            </a:r>
            <a:r>
              <a:rPr lang="pt-BR" sz="1600" dirty="0" err="1"/>
              <a:t>of</a:t>
            </a:r>
            <a:r>
              <a:rPr lang="pt-BR" sz="1600" dirty="0"/>
              <a:t> </a:t>
            </a:r>
            <a:r>
              <a:rPr lang="pt-BR" sz="1600" dirty="0" err="1"/>
              <a:t>the</a:t>
            </a:r>
            <a:r>
              <a:rPr lang="pt-BR" sz="1600" dirty="0"/>
              <a:t> NMS, use </a:t>
            </a:r>
            <a:r>
              <a:rPr lang="pt-BR" sz="1600" dirty="0" err="1"/>
              <a:t>weighted</a:t>
            </a:r>
            <a:r>
              <a:rPr lang="pt-BR" sz="1600" dirty="0"/>
              <a:t> box fusion as </a:t>
            </a:r>
            <a:r>
              <a:rPr lang="pt-BR" sz="1600" dirty="0" err="1"/>
              <a:t>mentioned</a:t>
            </a:r>
            <a:r>
              <a:rPr lang="pt-BR" sz="1600" dirty="0"/>
              <a:t> </a:t>
            </a:r>
            <a:r>
              <a:rPr lang="pt-BR" sz="1600" dirty="0" err="1"/>
              <a:t>on</a:t>
            </a:r>
            <a:r>
              <a:rPr lang="pt-BR" sz="1600" dirty="0"/>
              <a:t>: </a:t>
            </a:r>
            <a:r>
              <a:rPr lang="pt-BR" sz="1600" dirty="0">
                <a:hlinkClick r:id="rId2"/>
              </a:rPr>
              <a:t>https://arxiv.org/abs/1910.13302</a:t>
            </a:r>
            <a:endParaRPr lang="pt-BR" sz="1600" dirty="0"/>
          </a:p>
          <a:p>
            <a:pPr marL="285750" indent="-285750">
              <a:buFont typeface="Arial" panose="020B0604020202020204" pitchFamily="34" charset="0"/>
              <a:buChar char="•"/>
            </a:pPr>
            <a:r>
              <a:rPr lang="pt-BR" sz="1600" dirty="0"/>
              <a:t>Some more </a:t>
            </a:r>
            <a:r>
              <a:rPr lang="pt-BR" sz="1600" dirty="0" err="1"/>
              <a:t>augmentations</a:t>
            </a:r>
            <a:r>
              <a:rPr lang="pt-BR" sz="1600" dirty="0"/>
              <a:t>, </a:t>
            </a:r>
            <a:r>
              <a:rPr lang="pt-BR" sz="1600" dirty="0" err="1"/>
              <a:t>instead</a:t>
            </a:r>
            <a:r>
              <a:rPr lang="pt-BR" sz="1600" dirty="0"/>
              <a:t> </a:t>
            </a:r>
            <a:r>
              <a:rPr lang="pt-BR" sz="1600" dirty="0" err="1"/>
              <a:t>of</a:t>
            </a:r>
            <a:r>
              <a:rPr lang="pt-BR" sz="1600" dirty="0"/>
              <a:t> </a:t>
            </a:r>
            <a:r>
              <a:rPr lang="pt-BR" sz="1600" dirty="0" err="1"/>
              <a:t>spatial</a:t>
            </a:r>
            <a:r>
              <a:rPr lang="pt-BR" sz="1600" dirty="0"/>
              <a:t>, use </a:t>
            </a:r>
            <a:r>
              <a:rPr lang="pt-BR" sz="1600" dirty="0" err="1"/>
              <a:t>also</a:t>
            </a:r>
            <a:r>
              <a:rPr lang="pt-BR" sz="1600" dirty="0"/>
              <a:t> pixel </a:t>
            </a:r>
            <a:r>
              <a:rPr lang="pt-BR" sz="1600" dirty="0" err="1"/>
              <a:t>level</a:t>
            </a:r>
            <a:r>
              <a:rPr lang="pt-BR" sz="1600" dirty="0"/>
              <a:t> </a:t>
            </a:r>
            <a:r>
              <a:rPr lang="pt-BR" sz="1600" dirty="0" err="1"/>
              <a:t>augmentation</a:t>
            </a:r>
            <a:r>
              <a:rPr lang="pt-BR" sz="1600" dirty="0"/>
              <a:t> </a:t>
            </a:r>
            <a:r>
              <a:rPr lang="pt-BR" sz="1600" dirty="0" err="1"/>
              <a:t>such</a:t>
            </a:r>
            <a:r>
              <a:rPr lang="pt-BR" sz="1600" dirty="0"/>
              <a:t> as </a:t>
            </a:r>
            <a:r>
              <a:rPr lang="pt-BR" sz="1600" dirty="0" err="1"/>
              <a:t>Gaussian</a:t>
            </a:r>
            <a:r>
              <a:rPr lang="pt-BR" sz="1600" dirty="0"/>
              <a:t> </a:t>
            </a:r>
            <a:r>
              <a:rPr lang="pt-BR" sz="1600" dirty="0" err="1"/>
              <a:t>Noise</a:t>
            </a:r>
            <a:r>
              <a:rPr lang="pt-BR" sz="1600" dirty="0"/>
              <a:t> </a:t>
            </a:r>
            <a:r>
              <a:rPr lang="pt-BR" sz="1600" dirty="0" err="1"/>
              <a:t>and</a:t>
            </a:r>
            <a:r>
              <a:rPr lang="pt-BR" sz="1600" dirty="0"/>
              <a:t> </a:t>
            </a:r>
            <a:r>
              <a:rPr lang="pt-BR" sz="1600" dirty="0" err="1"/>
              <a:t>Blur</a:t>
            </a:r>
            <a:r>
              <a:rPr lang="pt-BR" sz="1600" dirty="0"/>
              <a:t>, as </a:t>
            </a:r>
            <a:r>
              <a:rPr lang="pt-BR" sz="1600" dirty="0" err="1"/>
              <a:t>synthetic</a:t>
            </a:r>
            <a:r>
              <a:rPr lang="pt-BR" sz="1600" dirty="0"/>
              <a:t> </a:t>
            </a:r>
            <a:r>
              <a:rPr lang="pt-BR" sz="1600" dirty="0" err="1"/>
              <a:t>images</a:t>
            </a:r>
            <a:r>
              <a:rPr lang="pt-BR" sz="1600" dirty="0"/>
              <a:t> </a:t>
            </a:r>
            <a:r>
              <a:rPr lang="pt-BR" sz="1600" dirty="0" err="1"/>
              <a:t>may</a:t>
            </a:r>
            <a:r>
              <a:rPr lang="pt-BR" sz="1600" dirty="0"/>
              <a:t> </a:t>
            </a:r>
            <a:r>
              <a:rPr lang="pt-BR" sz="1600" dirty="0" err="1"/>
              <a:t>have</a:t>
            </a:r>
            <a:r>
              <a:rPr lang="pt-BR" sz="1600" dirty="0"/>
              <a:t> some high </a:t>
            </a:r>
            <a:r>
              <a:rPr lang="pt-BR" sz="1600" dirty="0" err="1"/>
              <a:t>frequency</a:t>
            </a:r>
            <a:r>
              <a:rPr lang="pt-BR" sz="1600" dirty="0"/>
              <a:t> </a:t>
            </a:r>
            <a:r>
              <a:rPr lang="pt-BR" sz="1600" dirty="0" err="1"/>
              <a:t>noise</a:t>
            </a:r>
            <a:r>
              <a:rPr lang="pt-BR" sz="1600" dirty="0"/>
              <a:t>, as I </a:t>
            </a:r>
            <a:r>
              <a:rPr lang="pt-BR" sz="1600" dirty="0" err="1"/>
              <a:t>have</a:t>
            </a:r>
            <a:r>
              <a:rPr lang="pt-BR" sz="1600" dirty="0"/>
              <a:t> </a:t>
            </a:r>
            <a:r>
              <a:rPr lang="pt-BR" sz="1600" dirty="0" err="1"/>
              <a:t>experienced</a:t>
            </a:r>
            <a:r>
              <a:rPr lang="pt-BR" sz="1600" dirty="0"/>
              <a:t> in some </a:t>
            </a:r>
            <a:r>
              <a:rPr lang="pt-BR" sz="1600" dirty="0" err="1"/>
              <a:t>projects</a:t>
            </a:r>
            <a:r>
              <a:rPr lang="pt-BR" sz="1600" dirty="0"/>
              <a:t>.</a:t>
            </a:r>
          </a:p>
          <a:p>
            <a:pPr marL="285750" indent="-285750">
              <a:buFont typeface="Arial" panose="020B0604020202020204" pitchFamily="34" charset="0"/>
              <a:buChar char="•"/>
            </a:pPr>
            <a:r>
              <a:rPr lang="pt-BR" sz="1600" dirty="0"/>
              <a:t>Fine tune </a:t>
            </a:r>
            <a:r>
              <a:rPr lang="pt-BR" sz="1600" dirty="0" err="1"/>
              <a:t>the</a:t>
            </a:r>
            <a:r>
              <a:rPr lang="pt-BR" sz="1600" dirty="0"/>
              <a:t> Focal </a:t>
            </a:r>
            <a:r>
              <a:rPr lang="pt-BR" sz="1600" dirty="0" err="1"/>
              <a:t>Loss</a:t>
            </a:r>
            <a:r>
              <a:rPr lang="pt-BR" sz="1600" dirty="0"/>
              <a:t> </a:t>
            </a:r>
            <a:r>
              <a:rPr lang="pt-BR" sz="1600" dirty="0" err="1"/>
              <a:t>gamma</a:t>
            </a:r>
            <a:r>
              <a:rPr lang="pt-BR" sz="1600" dirty="0"/>
              <a:t>, as </a:t>
            </a:r>
            <a:r>
              <a:rPr lang="pt-BR" sz="1600" dirty="0" err="1"/>
              <a:t>the</a:t>
            </a:r>
            <a:r>
              <a:rPr lang="pt-BR" sz="1600" dirty="0"/>
              <a:t> </a:t>
            </a:r>
            <a:r>
              <a:rPr lang="pt-BR" sz="1600" dirty="0" err="1"/>
              <a:t>dataset</a:t>
            </a:r>
            <a:r>
              <a:rPr lang="pt-BR" sz="1600" dirty="0"/>
              <a:t> </a:t>
            </a:r>
            <a:r>
              <a:rPr lang="pt-BR" sz="1600" dirty="0" err="1"/>
              <a:t>is</a:t>
            </a:r>
            <a:r>
              <a:rPr lang="pt-BR" sz="1600" dirty="0"/>
              <a:t> </a:t>
            </a:r>
            <a:r>
              <a:rPr lang="pt-BR" sz="1600" dirty="0" err="1"/>
              <a:t>unbalanced</a:t>
            </a:r>
            <a:r>
              <a:rPr lang="pt-BR" sz="1600" dirty="0"/>
              <a:t>, </a:t>
            </a:r>
            <a:r>
              <a:rPr lang="pt-BR" sz="1600" dirty="0" err="1"/>
              <a:t>we</a:t>
            </a:r>
            <a:r>
              <a:rPr lang="pt-BR" sz="1600" dirty="0"/>
              <a:t> </a:t>
            </a:r>
            <a:r>
              <a:rPr lang="pt-BR" sz="1600" dirty="0" err="1"/>
              <a:t>have</a:t>
            </a:r>
            <a:r>
              <a:rPr lang="pt-BR" sz="1600" dirty="0"/>
              <a:t> </a:t>
            </a:r>
            <a:r>
              <a:rPr lang="pt-BR" sz="1600" dirty="0" err="1"/>
              <a:t>much</a:t>
            </a:r>
            <a:r>
              <a:rPr lang="pt-BR" sz="1600" dirty="0"/>
              <a:t> more “</a:t>
            </a:r>
            <a:r>
              <a:rPr lang="pt-BR" sz="1600" dirty="0" err="1"/>
              <a:t>person</a:t>
            </a:r>
            <a:r>
              <a:rPr lang="pt-BR" sz="1600" dirty="0"/>
              <a:t>” </a:t>
            </a:r>
            <a:r>
              <a:rPr lang="pt-BR" sz="1600" dirty="0" err="1"/>
              <a:t>class</a:t>
            </a:r>
            <a:r>
              <a:rPr lang="pt-BR" sz="1600" dirty="0"/>
              <a:t> </a:t>
            </a:r>
            <a:r>
              <a:rPr lang="pt-BR" sz="1600" dirty="0" err="1"/>
              <a:t>than</a:t>
            </a:r>
            <a:r>
              <a:rPr lang="pt-BR" sz="1600" dirty="0"/>
              <a:t> “</a:t>
            </a:r>
            <a:r>
              <a:rPr lang="pt-BR" sz="1600" dirty="0" err="1"/>
              <a:t>everyday</a:t>
            </a:r>
            <a:r>
              <a:rPr lang="pt-BR" sz="1600" dirty="0"/>
              <a:t> </a:t>
            </a:r>
            <a:r>
              <a:rPr lang="pt-BR" sz="1600" dirty="0" err="1"/>
              <a:t>object</a:t>
            </a:r>
            <a:r>
              <a:rPr lang="pt-BR" sz="1600" dirty="0"/>
              <a:t>”.</a:t>
            </a:r>
          </a:p>
          <a:p>
            <a:pPr marL="285750" indent="-285750">
              <a:buFont typeface="Arial" panose="020B0604020202020204" pitchFamily="34" charset="0"/>
              <a:buChar char="•"/>
            </a:pPr>
            <a:r>
              <a:rPr lang="pt-BR" sz="1600" dirty="0" err="1"/>
              <a:t>And</a:t>
            </a:r>
            <a:r>
              <a:rPr lang="pt-BR" sz="1600" dirty="0"/>
              <a:t> </a:t>
            </a:r>
            <a:r>
              <a:rPr lang="pt-BR" sz="1600" dirty="0" err="1"/>
              <a:t>to</a:t>
            </a:r>
            <a:r>
              <a:rPr lang="pt-BR" sz="1600" dirty="0"/>
              <a:t> use more </a:t>
            </a:r>
            <a:r>
              <a:rPr lang="pt-BR" sz="1600" dirty="0" err="1"/>
              <a:t>images</a:t>
            </a:r>
            <a:r>
              <a:rPr lang="pt-BR" sz="1600" dirty="0"/>
              <a:t>, </a:t>
            </a:r>
            <a:r>
              <a:rPr lang="pt-BR" sz="1600" dirty="0" err="1"/>
              <a:t>the</a:t>
            </a:r>
            <a:r>
              <a:rPr lang="pt-BR" sz="1600" dirty="0"/>
              <a:t> full </a:t>
            </a:r>
            <a:r>
              <a:rPr lang="pt-BR" sz="1600" dirty="0" err="1"/>
              <a:t>dataset</a:t>
            </a:r>
            <a:r>
              <a:rPr lang="pt-BR" sz="1600" dirty="0"/>
              <a:t> </a:t>
            </a:r>
            <a:r>
              <a:rPr lang="pt-BR" sz="1600" dirty="0" err="1"/>
              <a:t>and</a:t>
            </a:r>
            <a:r>
              <a:rPr lang="pt-BR" sz="1600" dirty="0"/>
              <a:t> mix </a:t>
            </a:r>
            <a:r>
              <a:rPr lang="pt-BR" sz="1600" dirty="0" err="1"/>
              <a:t>gray</a:t>
            </a:r>
            <a:r>
              <a:rPr lang="pt-BR" sz="1600" dirty="0"/>
              <a:t> </a:t>
            </a:r>
            <a:r>
              <a:rPr lang="pt-BR" sz="1600" dirty="0" err="1"/>
              <a:t>with</a:t>
            </a:r>
            <a:r>
              <a:rPr lang="pt-BR" sz="1600" dirty="0"/>
              <a:t> RGB for 2 </a:t>
            </a:r>
            <a:r>
              <a:rPr lang="pt-BR" sz="1600" dirty="0" err="1"/>
              <a:t>different</a:t>
            </a:r>
            <a:r>
              <a:rPr lang="pt-BR" sz="1600" dirty="0"/>
              <a:t> </a:t>
            </a:r>
            <a:r>
              <a:rPr lang="pt-BR" sz="1600" dirty="0" err="1"/>
              <a:t>models</a:t>
            </a:r>
            <a:r>
              <a:rPr lang="pt-BR" sz="1600" dirty="0"/>
              <a:t> </a:t>
            </a:r>
            <a:r>
              <a:rPr lang="pt-BR" sz="1600" dirty="0" err="1"/>
              <a:t>and</a:t>
            </a:r>
            <a:r>
              <a:rPr lang="pt-BR" sz="1600" dirty="0"/>
              <a:t> use </a:t>
            </a:r>
            <a:r>
              <a:rPr lang="pt-BR" sz="1600" dirty="0" err="1"/>
              <a:t>the</a:t>
            </a:r>
            <a:r>
              <a:rPr lang="pt-BR" sz="1600" dirty="0"/>
              <a:t> </a:t>
            </a:r>
            <a:r>
              <a:rPr lang="pt-BR" sz="1600" dirty="0" err="1"/>
              <a:t>weighted</a:t>
            </a:r>
            <a:r>
              <a:rPr lang="pt-BR" sz="1600" dirty="0"/>
              <a:t> box fusion for </a:t>
            </a:r>
            <a:r>
              <a:rPr lang="pt-BR" sz="1600" dirty="0" err="1"/>
              <a:t>better</a:t>
            </a:r>
            <a:r>
              <a:rPr lang="pt-BR" sz="1600" dirty="0"/>
              <a:t> </a:t>
            </a:r>
            <a:r>
              <a:rPr lang="pt-BR" sz="1600" dirty="0" err="1"/>
              <a:t>results</a:t>
            </a:r>
            <a:r>
              <a:rPr lang="pt-BR" sz="1600" dirty="0"/>
              <a:t>.</a:t>
            </a:r>
          </a:p>
        </p:txBody>
      </p:sp>
    </p:spTree>
    <p:extLst>
      <p:ext uri="{BB962C8B-B14F-4D97-AF65-F5344CB8AC3E}">
        <p14:creationId xmlns:p14="http://schemas.microsoft.com/office/powerpoint/2010/main" val="2479061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aixaDeTexto 8">
            <a:extLst>
              <a:ext uri="{FF2B5EF4-FFF2-40B4-BE49-F238E27FC236}">
                <a16:creationId xmlns:a16="http://schemas.microsoft.com/office/drawing/2014/main" id="{2F0349F3-31B0-45BB-AF4C-9ECB579D36D9}"/>
              </a:ext>
            </a:extLst>
          </p:cNvPr>
          <p:cNvSpPr txBox="1"/>
          <p:nvPr/>
        </p:nvSpPr>
        <p:spPr>
          <a:xfrm>
            <a:off x="4785756" y="2397948"/>
            <a:ext cx="2620488" cy="2062103"/>
          </a:xfrm>
          <a:prstGeom prst="rect">
            <a:avLst/>
          </a:prstGeom>
          <a:noFill/>
        </p:spPr>
        <p:txBody>
          <a:bodyPr wrap="square" rtlCol="0">
            <a:spAutoFit/>
          </a:bodyPr>
          <a:lstStyle/>
          <a:p>
            <a:r>
              <a:rPr lang="pt-BR" sz="3200" dirty="0"/>
              <a:t>QUESTIONS ?</a:t>
            </a:r>
          </a:p>
          <a:p>
            <a:endParaRPr lang="pt-BR" sz="3200" dirty="0"/>
          </a:p>
          <a:p>
            <a:endParaRPr lang="pt-BR" sz="3200" dirty="0"/>
          </a:p>
          <a:p>
            <a:r>
              <a:rPr lang="pt-BR" sz="3200" dirty="0"/>
              <a:t>THANK YOU !!!</a:t>
            </a:r>
          </a:p>
        </p:txBody>
      </p:sp>
    </p:spTree>
    <p:extLst>
      <p:ext uri="{BB962C8B-B14F-4D97-AF65-F5344CB8AC3E}">
        <p14:creationId xmlns:p14="http://schemas.microsoft.com/office/powerpoint/2010/main" val="2431014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34</TotalTime>
  <Words>621</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9</vt:i4>
      </vt:variant>
    </vt:vector>
  </HeadingPairs>
  <TitlesOfParts>
    <vt:vector size="12" baseType="lpstr">
      <vt:lpstr>Arial</vt:lpstr>
      <vt:lpstr>Tw Cen MT</vt:lpstr>
      <vt:lpstr>Circuito</vt:lpstr>
      <vt:lpstr>AI solution for child seat localization</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solution for child seat localization</dc:title>
  <dc:creator>Julio</dc:creator>
  <cp:lastModifiedBy>Julio</cp:lastModifiedBy>
  <cp:revision>4</cp:revision>
  <dcterms:created xsi:type="dcterms:W3CDTF">2021-08-24T02:47:50Z</dcterms:created>
  <dcterms:modified xsi:type="dcterms:W3CDTF">2021-08-24T03:22:27Z</dcterms:modified>
</cp:coreProperties>
</file>