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6" r:id="rId5"/>
    <p:sldId id="345" r:id="rId6"/>
    <p:sldId id="348" r:id="rId7"/>
    <p:sldId id="347" r:id="rId8"/>
    <p:sldId id="352" r:id="rId9"/>
    <p:sldId id="356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80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82" d="100"/>
          <a:sy n="82" d="100"/>
        </p:scale>
        <p:origin x="39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4A2BB990-32AA-4693-9E51-5B0863F12FF8}" type="datetime1">
              <a:rPr lang="pt-BR" smtClean="0"/>
              <a:t>29/05/2025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F7F75FB2-D12E-4669-8522-D3E2C7E6DC9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D82E5ECA-68D5-4C19-9D8E-9901FBB4032A}" type="datetime1">
              <a:rPr lang="pt-BR" smtClean="0"/>
              <a:pPr/>
              <a:t>29/05/2025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8D18E0B9-48E4-499D-93B2-B07D00395B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8D18E0B9-48E4-499D-93B2-B07D00395BAC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8D18E0B9-48E4-499D-93B2-B07D00395BAC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8D18E0B9-48E4-499D-93B2-B07D00395BAC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8D18E0B9-48E4-499D-93B2-B07D00395BA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8D18E0B9-48E4-499D-93B2-B07D00395BAC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24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8D18E0B9-48E4-499D-93B2-B07D00395BAC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 rtlCol="0">
            <a:normAutofit/>
          </a:bodyPr>
          <a:lstStyle>
            <a:lvl1pPr marL="0" indent="0">
              <a:buNone/>
              <a:defRPr lang="pt-BR" sz="2000"/>
            </a:lvl1pPr>
          </a:lstStyle>
          <a:p>
            <a:pPr rtl="0"/>
            <a:r>
              <a:rPr lang="pt-BR"/>
              <a:t>Clique no ícone para inserir a imagem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rtlCol="0" anchor="b">
            <a:normAutofit/>
          </a:bodyPr>
          <a:lstStyle>
            <a:lvl1pPr algn="r">
              <a:defRPr lang="pt-BR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o Conteúd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 rtlCol="0">
            <a:norm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pt-BR" sz="1800"/>
            </a:lvl1pPr>
            <a:lvl2pPr>
              <a:spcBef>
                <a:spcPts val="1000"/>
              </a:spcBef>
              <a:spcAft>
                <a:spcPts val="1200"/>
              </a:spcAft>
              <a:defRPr lang="pt-BR" sz="1600"/>
            </a:lvl2pPr>
            <a:lvl3pPr>
              <a:spcBef>
                <a:spcPts val="1000"/>
              </a:spcBef>
              <a:spcAft>
                <a:spcPts val="1200"/>
              </a:spcAft>
              <a:defRPr lang="pt-BR" sz="1400"/>
            </a:lvl3pPr>
            <a:lvl4pPr>
              <a:spcBef>
                <a:spcPts val="1000"/>
              </a:spcBef>
              <a:spcAft>
                <a:spcPts val="1200"/>
              </a:spcAft>
              <a:defRPr lang="pt-BR" sz="1200"/>
            </a:lvl4pPr>
            <a:lvl5pPr>
              <a:spcBef>
                <a:spcPts val="1000"/>
              </a:spcBef>
              <a:spcAft>
                <a:spcPts val="1200"/>
              </a:spcAft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Tabela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 rtlCol="0">
            <a:normAutofit/>
          </a:bodyPr>
          <a:lstStyle>
            <a:lvl1pPr>
              <a:defRPr lang="pt-BR" sz="2000"/>
            </a:lvl1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Quadro 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layout de 2 colun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 rtlCol="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lang="pt-BR"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lang="pt-BR"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lang="pt-BR"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lang="pt-BR"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lang="pt-BR" sz="1800" b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3" name="Espaço Reservado para Conteúd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pt-BR" sz="1800" b="1"/>
            </a:lvl1pPr>
            <a:lvl2pPr>
              <a:spcBef>
                <a:spcPts val="1000"/>
              </a:spcBef>
              <a:spcAft>
                <a:spcPts val="1200"/>
              </a:spcAft>
              <a:defRPr lang="pt-BR" sz="1600" b="1"/>
            </a:lvl2pPr>
            <a:lvl3pPr>
              <a:spcBef>
                <a:spcPts val="1000"/>
              </a:spcBef>
              <a:spcAft>
                <a:spcPts val="1200"/>
              </a:spcAft>
              <a:defRPr lang="pt-BR" sz="1400" b="1"/>
            </a:lvl3pPr>
            <a:lvl4pPr>
              <a:spcBef>
                <a:spcPts val="1000"/>
              </a:spcBef>
              <a:spcAft>
                <a:spcPts val="1200"/>
              </a:spcAft>
              <a:defRPr lang="pt-BR" sz="1200" b="1"/>
            </a:lvl4pPr>
            <a:lvl5pPr>
              <a:spcBef>
                <a:spcPts val="1000"/>
              </a:spcBef>
              <a:spcAft>
                <a:spcPts val="1200"/>
              </a:spcAft>
              <a:defRPr lang="pt-BR" sz="1200" b="1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Quadro 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 rtlCol="0">
            <a:norm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Tabela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 rtlCol="0">
            <a:normAutofit/>
          </a:bodyPr>
          <a:lstStyle>
            <a:lvl1pPr>
              <a:defRPr lang="pt-BR" sz="2400"/>
            </a:lvl1pPr>
          </a:lstStyle>
          <a:p>
            <a:pPr rtl="0"/>
            <a:r>
              <a:rPr lang="pt-BR"/>
              <a:t>Clique no ícone para inserir a tabela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 rtlCol="0">
            <a:normAutofit/>
          </a:bodyPr>
          <a:lstStyle>
            <a:lvl1pPr>
              <a:defRPr lang="pt-BR" sz="48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457200" indent="0">
              <a:spcBef>
                <a:spcPts val="1000"/>
              </a:spcBef>
              <a:buNone/>
              <a:defRPr lang="pt-BR" sz="1600"/>
            </a:lvl2pPr>
            <a:lvl3pPr marL="914400" indent="0">
              <a:spcBef>
                <a:spcPts val="1000"/>
              </a:spcBef>
              <a:buNone/>
              <a:defRPr lang="pt-BR" sz="1400"/>
            </a:lvl3pPr>
            <a:lvl4pPr marL="1371600" indent="0">
              <a:spcBef>
                <a:spcPts val="1000"/>
              </a:spcBef>
              <a:buNone/>
              <a:defRPr lang="pt-BR" sz="1200"/>
            </a:lvl4pPr>
            <a:lvl5pPr marL="1828800" indent="0">
              <a:spcBef>
                <a:spcPts val="1000"/>
              </a:spcBef>
              <a:buNone/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 rtlCol="0">
            <a:normAutofit/>
          </a:bodyPr>
          <a:lstStyle>
            <a:lvl1pPr>
              <a:defRPr lang="pt-BR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buNone/>
              <a:defRPr lang="pt-BR" sz="1800"/>
            </a:lvl1pPr>
            <a:lvl2pPr marL="457200" indent="0">
              <a:lnSpc>
                <a:spcPct val="125000"/>
              </a:lnSpc>
              <a:buNone/>
              <a:defRPr lang="pt-BR" sz="1600"/>
            </a:lvl2pPr>
            <a:lvl3pPr marL="914400" indent="0">
              <a:lnSpc>
                <a:spcPct val="125000"/>
              </a:lnSpc>
              <a:buNone/>
              <a:defRPr lang="pt-BR" sz="1400"/>
            </a:lvl3pPr>
            <a:lvl4pPr marL="1371600" indent="0">
              <a:lnSpc>
                <a:spcPct val="125000"/>
              </a:lnSpc>
              <a:buNone/>
              <a:defRPr lang="pt-BR" sz="1200"/>
            </a:lvl4pPr>
            <a:lvl5pPr marL="1828800" indent="0">
              <a:lnSpc>
                <a:spcPct val="125000"/>
              </a:lnSpc>
              <a:buNone/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3" name="Quadro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 rtlCol="0">
            <a:normAutofit/>
          </a:bodyPr>
          <a:lstStyle>
            <a:lvl1pPr>
              <a:defRPr lang="pt-BR" sz="48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m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rtlCol="0" anchor="b"/>
          <a:lstStyle>
            <a:lvl1pPr>
              <a:defRPr lang="pt-BR" sz="48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pt-BR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pt-BR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pt-BR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pt-BR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3" name="Quadro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 rtlCol="0">
            <a:norm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Conteúdo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rtlCol="0"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Quadro 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 do Títul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rtlCol="0" anchor="b">
            <a:normAutofit/>
          </a:bodyPr>
          <a:lstStyle>
            <a:lvl1pPr>
              <a:defRPr lang="pt-BR" sz="48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Conteúdo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pt-BR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pt-BR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pt-BR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pt-BR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6" name="Quadro 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layout de 2 coluna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pt-BR" sz="1800"/>
            </a:lvl1pPr>
            <a:lvl2pPr>
              <a:spcBef>
                <a:spcPts val="1000"/>
              </a:spcBef>
              <a:spcAft>
                <a:spcPts val="1200"/>
              </a:spcAft>
              <a:defRPr lang="pt-BR" sz="1600"/>
            </a:lvl2pPr>
            <a:lvl3pPr>
              <a:spcBef>
                <a:spcPts val="1000"/>
              </a:spcBef>
              <a:spcAft>
                <a:spcPts val="1200"/>
              </a:spcAft>
              <a:defRPr lang="pt-BR" sz="1400"/>
            </a:lvl3pPr>
            <a:lvl4pPr>
              <a:spcBef>
                <a:spcPts val="1000"/>
              </a:spcBef>
              <a:spcAft>
                <a:spcPts val="1200"/>
              </a:spcAft>
              <a:defRPr lang="pt-BR" sz="1200"/>
            </a:lvl4pPr>
            <a:lvl5pPr>
              <a:spcBef>
                <a:spcPts val="1000"/>
              </a:spcBef>
              <a:spcAft>
                <a:spcPts val="1200"/>
              </a:spcAft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3" name="Espaço Reservado para Conteúd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pt-BR" sz="1800"/>
            </a:lvl1pPr>
            <a:lvl2pPr>
              <a:spcBef>
                <a:spcPts val="1000"/>
              </a:spcBef>
              <a:spcAft>
                <a:spcPts val="1200"/>
              </a:spcAft>
              <a:defRPr lang="pt-BR" sz="1600"/>
            </a:lvl2pPr>
            <a:lvl3pPr>
              <a:spcBef>
                <a:spcPts val="1000"/>
              </a:spcBef>
              <a:spcAft>
                <a:spcPts val="1200"/>
              </a:spcAft>
              <a:defRPr lang="pt-BR" sz="1400"/>
            </a:lvl3pPr>
            <a:lvl4pPr>
              <a:spcBef>
                <a:spcPts val="1000"/>
              </a:spcBef>
              <a:spcAft>
                <a:spcPts val="1200"/>
              </a:spcAft>
              <a:defRPr lang="pt-BR" sz="1200"/>
            </a:lvl4pPr>
            <a:lvl5pPr>
              <a:spcBef>
                <a:spcPts val="1000"/>
              </a:spcBef>
              <a:spcAft>
                <a:spcPts val="1200"/>
              </a:spcAft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Quadro 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layout de 2 colun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pt-BR" sz="1800" b="1"/>
            </a:lvl1pPr>
            <a:lvl2pPr>
              <a:spcBef>
                <a:spcPts val="1000"/>
              </a:spcBef>
              <a:spcAft>
                <a:spcPts val="1200"/>
              </a:spcAft>
              <a:defRPr lang="pt-BR" sz="1600" b="1"/>
            </a:lvl2pPr>
            <a:lvl3pPr>
              <a:spcBef>
                <a:spcPts val="1000"/>
              </a:spcBef>
              <a:spcAft>
                <a:spcPts val="1200"/>
              </a:spcAft>
              <a:defRPr lang="pt-BR" sz="1400" b="1"/>
            </a:lvl3pPr>
            <a:lvl4pPr>
              <a:spcBef>
                <a:spcPts val="1000"/>
              </a:spcBef>
              <a:spcAft>
                <a:spcPts val="1200"/>
              </a:spcAft>
              <a:defRPr lang="pt-BR" sz="1200" b="1"/>
            </a:lvl4pPr>
            <a:lvl5pPr>
              <a:spcBef>
                <a:spcPts val="1000"/>
              </a:spcBef>
              <a:spcAft>
                <a:spcPts val="1200"/>
              </a:spcAft>
              <a:defRPr lang="pt-BR" sz="1200" b="1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3" name="Espaço Reservado para Conteúd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pt-BR" sz="1800"/>
            </a:lvl1pPr>
            <a:lvl2pPr>
              <a:spcBef>
                <a:spcPts val="1000"/>
              </a:spcBef>
              <a:spcAft>
                <a:spcPts val="1200"/>
              </a:spcAft>
              <a:defRPr lang="pt-BR" sz="1600"/>
            </a:lvl2pPr>
            <a:lvl3pPr>
              <a:spcBef>
                <a:spcPts val="1000"/>
              </a:spcBef>
              <a:spcAft>
                <a:spcPts val="1200"/>
              </a:spcAft>
              <a:defRPr lang="pt-BR" sz="1400"/>
            </a:lvl3pPr>
            <a:lvl4pPr>
              <a:spcBef>
                <a:spcPts val="1000"/>
              </a:spcBef>
              <a:spcAft>
                <a:spcPts val="1200"/>
              </a:spcAft>
              <a:defRPr lang="pt-BR" sz="1200"/>
            </a:lvl4pPr>
            <a:lvl5pPr>
              <a:spcBef>
                <a:spcPts val="1000"/>
              </a:spcBef>
              <a:spcAft>
                <a:spcPts val="1200"/>
              </a:spcAft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Quadro 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onteúdo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 rtlCol="0">
            <a:norm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pt-BR"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pt-BR"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pt-BR"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pt-BR"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pt-BR" sz="14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2BA8B6-F701-FC10-BFCD-9318D659DE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581140"/>
            <a:ext cx="2822575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7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***Este documento está clasificado como PUBLICO por TELEFÓNICA.
***This document is classified as PUBLIC by TELEFÓNICA.</a:t>
            </a: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304888D-B78B-26F5-9075-CDA3C673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742" y="914399"/>
            <a:ext cx="4798858" cy="502919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Dna</a:t>
            </a:r>
            <a:r>
              <a:rPr lang="pt-BR" dirty="0"/>
              <a:t>. Odete</a:t>
            </a:r>
          </a:p>
        </p:txBody>
      </p:sp>
      <p:pic>
        <p:nvPicPr>
          <p:cNvPr id="5" name="Espaço Reservado para Imagem 4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5AB4EB76-FDEB-5AA7-FB3A-7B68CF89AE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5988" b="59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50596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Quem é dona Odete?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438400"/>
            <a:ext cx="4799012" cy="35052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Apelidada como </a:t>
            </a:r>
            <a:r>
              <a:rPr lang="pt-BR" dirty="0" err="1"/>
              <a:t>Dna</a:t>
            </a:r>
            <a:r>
              <a:rPr lang="pt-BR" dirty="0"/>
              <a:t> Odete ou vovó Odete para os mais íntimos, ela é constituída de uma infraestrutura de monitoramento de servidores e notificação para nossa equipe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114800" cy="50292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Funcionalidades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C5F8EB2-8936-F0AC-DA2A-4A5609BEA7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5227" y="1020445"/>
            <a:ext cx="4802735" cy="502920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b="1" dirty="0"/>
              <a:t>Monitoramento de serviços: </a:t>
            </a:r>
            <a:r>
              <a:rPr lang="pt-BR" dirty="0"/>
              <a:t>Monitora em cada servidor o funcionamento dos serviços selecionados</a:t>
            </a:r>
          </a:p>
          <a:p>
            <a:pPr rtl="0"/>
            <a:r>
              <a:rPr lang="pt-BR" b="1" dirty="0"/>
              <a:t>Reinicio de serviços:</a:t>
            </a:r>
            <a:r>
              <a:rPr lang="pt-BR" dirty="0"/>
              <a:t> Se habilitado tenta reiniciar o serviço que parou</a:t>
            </a:r>
          </a:p>
          <a:p>
            <a:pPr rtl="0"/>
            <a:r>
              <a:rPr lang="pt-BR" b="1" dirty="0"/>
              <a:t>Monitoramento de APIs: </a:t>
            </a:r>
            <a:r>
              <a:rPr lang="pt-BR" dirty="0"/>
              <a:t>Envia requisições para APIs e servidores para validar a disponibilidade deles</a:t>
            </a:r>
          </a:p>
          <a:p>
            <a:pPr rtl="0"/>
            <a:r>
              <a:rPr lang="pt-BR" b="1" dirty="0"/>
              <a:t>Comunicação via Teams:</a:t>
            </a:r>
            <a:r>
              <a:rPr lang="pt-BR" dirty="0"/>
              <a:t>  Ao identificar uma falha, envia uma mensagem com as informações em um canal de comunicação no Teams</a:t>
            </a:r>
          </a:p>
        </p:txBody>
      </p:sp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53439"/>
            <a:ext cx="4802373" cy="28336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Comunicações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8F5217-6F5F-9C4D-1B42-799100699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07" y="413755"/>
            <a:ext cx="5995938" cy="327337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027033E-7ABB-844D-EC9B-4B08686E7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713" y="2916827"/>
            <a:ext cx="5995937" cy="32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B5244AC-D906-A60B-5023-D0289CF4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69" y="614812"/>
            <a:ext cx="10359659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Oportunidades para atualização</a:t>
            </a:r>
          </a:p>
        </p:txBody>
      </p:sp>
      <p:pic>
        <p:nvPicPr>
          <p:cNvPr id="22" name="Espaço Reservado para Imagem 21" descr="Uma pessoa segurando uma placa na frente de uma janela">
            <a:extLst>
              <a:ext uri="{FF2B5EF4-FFF2-40B4-BE49-F238E27FC236}">
                <a16:creationId xmlns:a16="http://schemas.microsoft.com/office/drawing/2014/main" id="{0333AC2F-0501-ECB9-F8A0-289B12ADFB5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21" b="221"/>
          <a:stretch/>
        </p:blipFill>
        <p:spPr>
          <a:xfrm>
            <a:off x="0" y="2178050"/>
            <a:ext cx="5713413" cy="4668838"/>
          </a:xfrm>
        </p:spPr>
      </p:pic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3F9FB22-CA85-FC72-AA81-4708F62AB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153285"/>
            <a:ext cx="4799012" cy="379031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1" dirty="0"/>
              <a:t>Implementação de envio via SMS</a:t>
            </a:r>
            <a:endParaRPr lang="pt-BR" dirty="0"/>
          </a:p>
          <a:p>
            <a:pPr rtl="0"/>
            <a:r>
              <a:rPr lang="pt-BR" b="1" dirty="0"/>
              <a:t>Redundância na comunicação</a:t>
            </a:r>
          </a:p>
          <a:p>
            <a:pPr rtl="0"/>
            <a:r>
              <a:rPr lang="pt-BR" b="1" dirty="0"/>
              <a:t>Monitoramento demais portais</a:t>
            </a:r>
            <a:endParaRPr lang="pt-BR" dirty="0"/>
          </a:p>
          <a:p>
            <a:pPr rtl="0"/>
            <a:r>
              <a:rPr lang="pt-BR" b="1" dirty="0"/>
              <a:t>Monitoramento de serviços externos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3D8CC2E-BB8C-CF5A-C460-C662927C0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7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773680"/>
            <a:ext cx="4572000" cy="33680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Júlio Melo</a:t>
            </a:r>
          </a:p>
          <a:p>
            <a:pPr rtl="0"/>
            <a:r>
              <a:rPr lang="pt-BR" dirty="0"/>
              <a:t>julio.melo@telefonica.com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254_TF66722518_Win32.potx" id="{29DECC9C-8493-439E-B38F-4E5CCDAD7193}" vid="{E9CF977D-BF2D-49B2-B6BE-16F1892A28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65bd4d2-aa7c-445f-9ef8-222ebb1d2b43}" enabled="1" method="Privileged" siteId="{9744600e-3e04-492e-baa1-25ec245c6f1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{A5B0FEFB-A40B-4EDF-AC3E-83D1CD36C6D2}tf66722518_win32</Template>
  <TotalTime>0</TotalTime>
  <Words>134</Words>
  <Application>Microsoft Office PowerPoint</Application>
  <PresentationFormat>Widescreen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Bodoni MT</vt:lpstr>
      <vt:lpstr>Calibri</vt:lpstr>
      <vt:lpstr>Source Sans Pro Light</vt:lpstr>
      <vt:lpstr>Personalizado</vt:lpstr>
      <vt:lpstr>Dna. Odete</vt:lpstr>
      <vt:lpstr>Quem é dona Odete?</vt:lpstr>
      <vt:lpstr>Funcionalidades</vt:lpstr>
      <vt:lpstr>Comunicações</vt:lpstr>
      <vt:lpstr>Oportunidades para atualização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Julio Cardoso Correia Luque De Melo</dc:creator>
  <cp:lastModifiedBy>Julio Cardoso Correia Luque De Melo</cp:lastModifiedBy>
  <cp:revision>1</cp:revision>
  <dcterms:created xsi:type="dcterms:W3CDTF">2025-05-29T19:49:28Z</dcterms:created>
  <dcterms:modified xsi:type="dcterms:W3CDTF">2025-05-29T20:18:51Z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ClassificationContentMarkingFooterLocations">
    <vt:lpwstr>Personalizado:8</vt:lpwstr>
  </property>
  <property fmtid="{D5CDD505-2E9C-101B-9397-08002B2CF9AE}" pid="5" name="ClassificationContentMarkingFooterText">
    <vt:lpwstr>***Este documento está clasificado como PUBLICO por TELEFÓNICA.
***This document is classified as PUBLIC by TELEFÓNICA.</vt:lpwstr>
  </property>
</Properties>
</file>