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40"/>
    <p:restoredTop sz="95687"/>
  </p:normalViewPr>
  <p:slideViewPr>
    <p:cSldViewPr snapToGrid="0">
      <p:cViewPr varScale="1">
        <p:scale>
          <a:sx n="76" d="100"/>
          <a:sy n="76" d="100"/>
        </p:scale>
        <p:origin x="62"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incident-management/handbook" TargetMode="External"/><Relationship Id="rId2" Type="http://schemas.openxmlformats.org/officeDocument/2006/relationships/hyperlink" Target="https://www.pagerduty.com/resources/learn/call-rotations-schedu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0AB6-C5BC-3FEB-E603-65080EDFDF91}"/>
              </a:ext>
            </a:extLst>
          </p:cNvPr>
          <p:cNvSpPr>
            <a:spLocks noGrp="1"/>
          </p:cNvSpPr>
          <p:nvPr>
            <p:ph type="ctrTitle"/>
          </p:nvPr>
        </p:nvSpPr>
        <p:spPr/>
        <p:txBody>
          <a:bodyPr/>
          <a:lstStyle/>
          <a:p>
            <a:r>
              <a:rPr lang="en-US" dirty="0"/>
              <a:t>Pager </a:t>
            </a:r>
            <a:r>
              <a:rPr lang="en-US" dirty="0" err="1"/>
              <a:t>rotationS</a:t>
            </a:r>
            <a:endParaRPr lang="en-US" dirty="0"/>
          </a:p>
        </p:txBody>
      </p:sp>
      <p:sp>
        <p:nvSpPr>
          <p:cNvPr id="3" name="Subtitle 2">
            <a:extLst>
              <a:ext uri="{FF2B5EF4-FFF2-40B4-BE49-F238E27FC236}">
                <a16:creationId xmlns:a16="http://schemas.microsoft.com/office/drawing/2014/main" id="{5146411B-1503-A517-FFAB-FBB8A02EEC77}"/>
              </a:ext>
            </a:extLst>
          </p:cNvPr>
          <p:cNvSpPr>
            <a:spLocks noGrp="1"/>
          </p:cNvSpPr>
          <p:nvPr>
            <p:ph type="subTitle" idx="1"/>
          </p:nvPr>
        </p:nvSpPr>
        <p:spPr/>
        <p:txBody>
          <a:bodyPr/>
          <a:lstStyle/>
          <a:p>
            <a:r>
              <a:rPr lang="en-US" dirty="0"/>
              <a:t>JULIO CRUZ</a:t>
            </a:r>
          </a:p>
        </p:txBody>
      </p:sp>
    </p:spTree>
    <p:extLst>
      <p:ext uri="{BB962C8B-B14F-4D97-AF65-F5344CB8AC3E}">
        <p14:creationId xmlns:p14="http://schemas.microsoft.com/office/powerpoint/2010/main" val="264780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D7C7-58E5-FD0B-9A47-5BBE13AC1BAB}"/>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4CAA75B-684C-6118-7ADD-90F0E23311AC}"/>
              </a:ext>
            </a:extLst>
          </p:cNvPr>
          <p:cNvSpPr>
            <a:spLocks noGrp="1"/>
          </p:cNvSpPr>
          <p:nvPr>
            <p:ph idx="1"/>
          </p:nvPr>
        </p:nvSpPr>
        <p:spPr/>
        <p:txBody>
          <a:bodyPr/>
          <a:lstStyle/>
          <a:p>
            <a:r>
              <a:rPr lang="en-US" b="1" dirty="0"/>
              <a:t>PagerDuty: On-Call Rotations and Schedules</a:t>
            </a:r>
          </a:p>
          <a:p>
            <a:pPr>
              <a:buFont typeface="Arial" panose="020B0604020202020204" pitchFamily="34" charset="0"/>
              <a:buChar char="•"/>
            </a:pPr>
            <a:r>
              <a:rPr lang="en-US" b="1">
                <a:hlinkClick r:id="rId2"/>
              </a:rPr>
              <a:t>https</a:t>
            </a:r>
            <a:r>
              <a:rPr lang="en-US" b="1" dirty="0">
                <a:hlinkClick r:id="rId2"/>
              </a:rPr>
              <a:t>://www.pagerduty.com/resources/learn/call-rotations-schedules/</a:t>
            </a:r>
            <a:endParaRPr lang="en-US" b="1" dirty="0"/>
          </a:p>
          <a:p>
            <a:pPr>
              <a:buFont typeface="Arial" panose="020B0604020202020204" pitchFamily="34" charset="0"/>
              <a:buChar char="•"/>
            </a:pPr>
            <a:r>
              <a:rPr lang="en-US" b="1" dirty="0" err="1"/>
              <a:t>Atlassion</a:t>
            </a:r>
            <a:r>
              <a:rPr lang="en-US" b="1" dirty="0"/>
              <a:t> Incident Handbook</a:t>
            </a:r>
          </a:p>
          <a:p>
            <a:pPr>
              <a:buFont typeface="Arial" panose="020B0604020202020204" pitchFamily="34" charset="0"/>
              <a:buChar char="•"/>
            </a:pPr>
            <a:r>
              <a:rPr lang="en-US" b="1" dirty="0">
                <a:hlinkClick r:id="rId3"/>
              </a:rPr>
              <a:t>https://www.atlassian.com/incident-management/handbook</a:t>
            </a:r>
            <a:r>
              <a:rPr lang="en-US" b="1" dirty="0"/>
              <a:t> </a:t>
            </a:r>
          </a:p>
          <a:p>
            <a:endParaRPr lang="en-US" dirty="0"/>
          </a:p>
        </p:txBody>
      </p:sp>
    </p:spTree>
    <p:extLst>
      <p:ext uri="{BB962C8B-B14F-4D97-AF65-F5344CB8AC3E}">
        <p14:creationId xmlns:p14="http://schemas.microsoft.com/office/powerpoint/2010/main" val="215246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E22F-B5DA-A80D-94D7-0AD4A15016E3}"/>
              </a:ext>
            </a:extLst>
          </p:cNvPr>
          <p:cNvSpPr>
            <a:spLocks noGrp="1"/>
          </p:cNvSpPr>
          <p:nvPr>
            <p:ph type="title"/>
          </p:nvPr>
        </p:nvSpPr>
        <p:spPr/>
        <p:txBody>
          <a:bodyPr/>
          <a:lstStyle/>
          <a:p>
            <a:r>
              <a:rPr lang="en-US" dirty="0"/>
              <a:t>What is a pager rotation</a:t>
            </a:r>
          </a:p>
        </p:txBody>
      </p:sp>
      <p:sp>
        <p:nvSpPr>
          <p:cNvPr id="3" name="Content Placeholder 2">
            <a:extLst>
              <a:ext uri="{FF2B5EF4-FFF2-40B4-BE49-F238E27FC236}">
                <a16:creationId xmlns:a16="http://schemas.microsoft.com/office/drawing/2014/main" id="{36337238-84A1-11AB-F717-E2D926602238}"/>
              </a:ext>
            </a:extLst>
          </p:cNvPr>
          <p:cNvSpPr>
            <a:spLocks noGrp="1"/>
          </p:cNvSpPr>
          <p:nvPr>
            <p:ph idx="1"/>
          </p:nvPr>
        </p:nvSpPr>
        <p:spPr/>
        <p:txBody>
          <a:bodyPr/>
          <a:lstStyle/>
          <a:p>
            <a:pPr marL="0" indent="0">
              <a:buNone/>
            </a:pPr>
            <a:r>
              <a:rPr lang="en-US" sz="1800" kern="0" dirty="0">
                <a:effectLst/>
                <a:ea typeface="Times New Roman" panose="02020603050405020304" pitchFamily="18" charset="0"/>
                <a:cs typeface="Times New Roman" panose="02020603050405020304" pitchFamily="18" charset="0"/>
              </a:rPr>
              <a:t>A pager rotation is a system where team members take turns being on-call to respond to system alerts and incidents outside of regular working hours. It's a crucial practice in DevOps to ensure 24/7 system reliability and rapid incident response and resolution.</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273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E9B9-B1BE-CB24-D831-5EE8315B259B}"/>
              </a:ext>
            </a:extLst>
          </p:cNvPr>
          <p:cNvSpPr>
            <a:spLocks noGrp="1"/>
          </p:cNvSpPr>
          <p:nvPr>
            <p:ph type="title"/>
          </p:nvPr>
        </p:nvSpPr>
        <p:spPr/>
        <p:txBody>
          <a:bodyPr/>
          <a:lstStyle/>
          <a:p>
            <a:r>
              <a:rPr lang="en-US" dirty="0"/>
              <a:t>How does pager rotation work</a:t>
            </a:r>
          </a:p>
        </p:txBody>
      </p:sp>
      <p:sp>
        <p:nvSpPr>
          <p:cNvPr id="3" name="Content Placeholder 2">
            <a:extLst>
              <a:ext uri="{FF2B5EF4-FFF2-40B4-BE49-F238E27FC236}">
                <a16:creationId xmlns:a16="http://schemas.microsoft.com/office/drawing/2014/main" id="{9DBBB644-CA46-C7E9-5185-0A54FDB19CC3}"/>
              </a:ext>
            </a:extLst>
          </p:cNvPr>
          <p:cNvSpPr>
            <a:spLocks noGrp="1"/>
          </p:cNvSpPr>
          <p:nvPr>
            <p:ph idx="1"/>
          </p:nvPr>
        </p:nvSpPr>
        <p:spPr/>
        <p:txBody>
          <a:bodyPr>
            <a:normAutofit lnSpcReduction="10000"/>
          </a:bodyPr>
          <a:lstStyle/>
          <a:p>
            <a:pPr marL="0" marR="0" indent="0">
              <a:spcBef>
                <a:spcPts val="0"/>
              </a:spcBef>
              <a:spcAft>
                <a:spcPts val="0"/>
              </a:spcAft>
              <a:buNone/>
            </a:pPr>
            <a:r>
              <a:rPr lang="en-US" sz="1800" kern="0" dirty="0">
                <a:effectLst/>
                <a:ea typeface="Times New Roman" panose="02020603050405020304" pitchFamily="18" charset="0"/>
                <a:cs typeface="Times New Roman" panose="02020603050405020304" pitchFamily="18" charset="0"/>
              </a:rPr>
              <a:t>Here's a breakdown of how it works: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On-call Schedule:</a:t>
            </a:r>
            <a:r>
              <a:rPr lang="en-US" sz="1800" kern="0" dirty="0">
                <a:effectLst/>
                <a:ea typeface="Times New Roman" panose="02020603050405020304" pitchFamily="18" charset="0"/>
                <a:cs typeface="Times New Roman" panose="02020603050405020304" pitchFamily="18" charset="0"/>
              </a:rPr>
              <a:t> A schedule is created to determine who is on-call at any given time. This schedule can be based on various factors like workload, expertise, and team availability.</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Alerting:</a:t>
            </a:r>
            <a:r>
              <a:rPr lang="en-US" sz="1800" kern="0" dirty="0">
                <a:effectLst/>
                <a:ea typeface="Times New Roman" panose="02020603050405020304" pitchFamily="18" charset="0"/>
                <a:cs typeface="Times New Roman" panose="02020603050405020304" pitchFamily="18" charset="0"/>
              </a:rPr>
              <a:t> When a system alert or incident occurs, the on-call engineer is notified through a pager, phone call, text message, or email.</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Incident Response:</a:t>
            </a:r>
            <a:r>
              <a:rPr lang="en-US" sz="1800" kern="0" dirty="0">
                <a:effectLst/>
                <a:ea typeface="Times New Roman" panose="02020603050405020304" pitchFamily="18" charset="0"/>
                <a:cs typeface="Times New Roman" panose="02020603050405020304" pitchFamily="18" charset="0"/>
              </a:rPr>
              <a:t> The on-call engineer is responsible for diagnosing the issue, troubleshooting, and resolving it as quickly as possible. This may involve escalating the issue to other team members or seeking help from external support.</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Rotation:</a:t>
            </a:r>
            <a:r>
              <a:rPr lang="en-US" sz="1800" kern="0" dirty="0">
                <a:effectLst/>
                <a:ea typeface="Times New Roman" panose="02020603050405020304" pitchFamily="18" charset="0"/>
                <a:cs typeface="Times New Roman" panose="02020603050405020304" pitchFamily="18" charset="0"/>
              </a:rPr>
              <a:t> Once the incident is resolved, the on-call responsibility shifts to the next person on the rotation.</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262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26B2-5FC9-4B71-A8F2-47AF0F24631E}"/>
              </a:ext>
            </a:extLst>
          </p:cNvPr>
          <p:cNvSpPr>
            <a:spLocks noGrp="1"/>
          </p:cNvSpPr>
          <p:nvPr>
            <p:ph type="title"/>
          </p:nvPr>
        </p:nvSpPr>
        <p:spPr/>
        <p:txBody>
          <a:bodyPr/>
          <a:lstStyle/>
          <a:p>
            <a:r>
              <a:rPr lang="en-US" dirty="0"/>
              <a:t>Benefits of pager rotation</a:t>
            </a:r>
          </a:p>
        </p:txBody>
      </p:sp>
      <p:sp>
        <p:nvSpPr>
          <p:cNvPr id="3" name="Content Placeholder 2">
            <a:extLst>
              <a:ext uri="{FF2B5EF4-FFF2-40B4-BE49-F238E27FC236}">
                <a16:creationId xmlns:a16="http://schemas.microsoft.com/office/drawing/2014/main" id="{56114D5D-1B3E-3C49-86BC-8F58FAA1CEF0}"/>
              </a:ext>
            </a:extLst>
          </p:cNvPr>
          <p:cNvSpPr>
            <a:spLocks noGrp="1"/>
          </p:cNvSpPr>
          <p:nvPr>
            <p:ph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Ensures 24/7 coverage:</a:t>
            </a:r>
            <a:r>
              <a:rPr lang="en-US" sz="1800" kern="0" dirty="0">
                <a:effectLst/>
                <a:ea typeface="Times New Roman" panose="02020603050405020304" pitchFamily="18" charset="0"/>
                <a:cs typeface="Times New Roman" panose="02020603050405020304" pitchFamily="18" charset="0"/>
              </a:rPr>
              <a:t> Guarantees that someone is always available to address system issues, even outside of regular working hours.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Faster incident resolution:</a:t>
            </a:r>
            <a:r>
              <a:rPr lang="en-US" sz="1800" kern="0" dirty="0">
                <a:effectLst/>
                <a:ea typeface="Times New Roman" panose="02020603050405020304" pitchFamily="18" charset="0"/>
                <a:cs typeface="Times New Roman" panose="02020603050405020304" pitchFamily="18" charset="0"/>
              </a:rPr>
              <a:t> Quick response times minimize system downtime and impact on users.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Shared responsibility:</a:t>
            </a:r>
            <a:r>
              <a:rPr lang="en-US" sz="1800" kern="0" dirty="0">
                <a:effectLst/>
                <a:ea typeface="Times New Roman" panose="02020603050405020304" pitchFamily="18" charset="0"/>
                <a:cs typeface="Times New Roman" panose="02020603050405020304" pitchFamily="18" charset="0"/>
              </a:rPr>
              <a:t> Distributes the on-call burden across the team, preventing burnout.</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Knowledge sharing:</a:t>
            </a:r>
            <a:r>
              <a:rPr lang="en-US" sz="1800" kern="0" dirty="0">
                <a:effectLst/>
                <a:ea typeface="Times New Roman" panose="02020603050405020304" pitchFamily="18" charset="0"/>
                <a:cs typeface="Times New Roman" panose="02020603050405020304" pitchFamily="18" charset="0"/>
              </a:rPr>
              <a:t> Encourages knowledge transfer and collaboration among team members.</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31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DD1-EC06-2FD1-50F7-DA888F9E23A7}"/>
              </a:ext>
            </a:extLst>
          </p:cNvPr>
          <p:cNvSpPr>
            <a:spLocks noGrp="1"/>
          </p:cNvSpPr>
          <p:nvPr>
            <p:ph type="title"/>
          </p:nvPr>
        </p:nvSpPr>
        <p:spPr/>
        <p:txBody>
          <a:bodyPr/>
          <a:lstStyle/>
          <a:p>
            <a:r>
              <a:rPr lang="en-US" dirty="0"/>
              <a:t>Challenges of pager rotation</a:t>
            </a:r>
          </a:p>
        </p:txBody>
      </p:sp>
      <p:sp>
        <p:nvSpPr>
          <p:cNvPr id="3" name="Content Placeholder 2">
            <a:extLst>
              <a:ext uri="{FF2B5EF4-FFF2-40B4-BE49-F238E27FC236}">
                <a16:creationId xmlns:a16="http://schemas.microsoft.com/office/drawing/2014/main" id="{3DCF39BF-7140-909D-7D72-BB72456875C4}"/>
              </a:ext>
            </a:extLst>
          </p:cNvPr>
          <p:cNvSpPr>
            <a:spLocks noGrp="1"/>
          </p:cNvSpPr>
          <p:nvPr>
            <p:ph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Disrupted work-life balance:</a:t>
            </a:r>
            <a:r>
              <a:rPr lang="en-US" sz="1800" kern="0" dirty="0">
                <a:effectLst/>
                <a:ea typeface="Times New Roman" panose="02020603050405020304" pitchFamily="18" charset="0"/>
                <a:cs typeface="Times New Roman" panose="02020603050405020304" pitchFamily="18" charset="0"/>
              </a:rPr>
              <a:t> On-call duties can interfere with personal time and lead to stress.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Alert fatigue:</a:t>
            </a:r>
            <a:r>
              <a:rPr lang="en-US" sz="1800" kern="0" dirty="0">
                <a:effectLst/>
                <a:ea typeface="Times New Roman" panose="02020603050405020304" pitchFamily="18" charset="0"/>
                <a:cs typeface="Times New Roman" panose="02020603050405020304" pitchFamily="18" charset="0"/>
              </a:rPr>
              <a:t> Frequent alerts can lead to decreased responsiveness and burnout.</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Ineffective incident management:</a:t>
            </a:r>
            <a:r>
              <a:rPr lang="en-US" sz="1800" kern="0" dirty="0">
                <a:effectLst/>
                <a:ea typeface="Times New Roman" panose="02020603050405020304" pitchFamily="18" charset="0"/>
                <a:cs typeface="Times New Roman" panose="02020603050405020304" pitchFamily="18" charset="0"/>
              </a:rPr>
              <a:t> Poorly defined incident response procedures can slow down resolution.</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536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E432-04C0-C1F4-6669-268D1E648231}"/>
              </a:ext>
            </a:extLst>
          </p:cNvPr>
          <p:cNvSpPr>
            <a:spLocks noGrp="1"/>
          </p:cNvSpPr>
          <p:nvPr>
            <p:ph type="title"/>
          </p:nvPr>
        </p:nvSpPr>
        <p:spPr/>
        <p:txBody>
          <a:bodyPr/>
          <a:lstStyle/>
          <a:p>
            <a:r>
              <a:rPr lang="en-US" dirty="0"/>
              <a:t>Best practices for pager rotation</a:t>
            </a:r>
          </a:p>
        </p:txBody>
      </p:sp>
      <p:sp>
        <p:nvSpPr>
          <p:cNvPr id="3" name="Content Placeholder 2">
            <a:extLst>
              <a:ext uri="{FF2B5EF4-FFF2-40B4-BE49-F238E27FC236}">
                <a16:creationId xmlns:a16="http://schemas.microsoft.com/office/drawing/2014/main" id="{720802EC-8ED5-F2E3-B474-5B1695995D78}"/>
              </a:ext>
            </a:extLst>
          </p:cNvPr>
          <p:cNvSpPr>
            <a:spLocks noGrp="1"/>
          </p:cNvSpPr>
          <p:nvPr>
            <p:ph idx="1"/>
          </p:nvPr>
        </p:nvSpPr>
        <p:spPr/>
        <p:txBody>
          <a:bodyPr>
            <a:normAutofit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Fair and equitable scheduling:</a:t>
            </a:r>
            <a:r>
              <a:rPr lang="en-US" sz="1800" kern="0" dirty="0">
                <a:effectLst/>
                <a:ea typeface="Times New Roman" panose="02020603050405020304" pitchFamily="18" charset="0"/>
                <a:cs typeface="Times New Roman" panose="02020603050405020304" pitchFamily="18" charset="0"/>
              </a:rPr>
              <a:t> Rotate on-call duties evenly among team members.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Effective communication:</a:t>
            </a:r>
            <a:r>
              <a:rPr lang="en-US" sz="1800" kern="0" dirty="0">
                <a:effectLst/>
                <a:ea typeface="Times New Roman" panose="02020603050405020304" pitchFamily="18" charset="0"/>
                <a:cs typeface="Times New Roman" panose="02020603050405020304" pitchFamily="18" charset="0"/>
              </a:rPr>
              <a:t> Establish clear communication channels for alerts and updates.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Comprehensive documentation:</a:t>
            </a:r>
            <a:r>
              <a:rPr lang="en-US" sz="1800" kern="0" dirty="0">
                <a:effectLst/>
                <a:ea typeface="Times New Roman" panose="02020603050405020304" pitchFamily="18" charset="0"/>
                <a:cs typeface="Times New Roman" panose="02020603050405020304" pitchFamily="18" charset="0"/>
              </a:rPr>
              <a:t> Maintain up-to-date documentation for incident response procedures.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Regular training and drills:</a:t>
            </a:r>
            <a:r>
              <a:rPr lang="en-US" sz="1800" kern="0" dirty="0">
                <a:effectLst/>
                <a:ea typeface="Times New Roman" panose="02020603050405020304" pitchFamily="18" charset="0"/>
                <a:cs typeface="Times New Roman" panose="02020603050405020304" pitchFamily="18" charset="0"/>
              </a:rPr>
              <a:t> Conduct regular training sessions to keep team members prepared.</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Minimize false alarms:</a:t>
            </a:r>
            <a:r>
              <a:rPr lang="en-US" sz="1800" kern="0" dirty="0">
                <a:effectLst/>
                <a:ea typeface="Times New Roman" panose="02020603050405020304" pitchFamily="18" charset="0"/>
                <a:cs typeface="Times New Roman" panose="02020603050405020304" pitchFamily="18" charset="0"/>
              </a:rPr>
              <a:t> Use robust monitoring tools to reduce unnecessary alerts.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kern="0" dirty="0">
                <a:effectLst/>
                <a:ea typeface="Times New Roman" panose="02020603050405020304" pitchFamily="18" charset="0"/>
                <a:cs typeface="Times New Roman" panose="02020603050405020304" pitchFamily="18" charset="0"/>
              </a:rPr>
              <a:t>Provide adequate support:</a:t>
            </a:r>
            <a:r>
              <a:rPr lang="en-US" sz="1800" kern="0" dirty="0">
                <a:effectLst/>
                <a:ea typeface="Times New Roman" panose="02020603050405020304" pitchFamily="18" charset="0"/>
                <a:cs typeface="Times New Roman" panose="02020603050405020304" pitchFamily="18" charset="0"/>
              </a:rPr>
              <a:t> Offer tools, resources, and support to on-call engineers.</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873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A926-911F-CCC7-B540-7D7F63F3B04B}"/>
              </a:ext>
            </a:extLst>
          </p:cNvPr>
          <p:cNvSpPr>
            <a:spLocks noGrp="1"/>
          </p:cNvSpPr>
          <p:nvPr>
            <p:ph type="title"/>
          </p:nvPr>
        </p:nvSpPr>
        <p:spPr/>
        <p:txBody>
          <a:bodyPr/>
          <a:lstStyle/>
          <a:p>
            <a:r>
              <a:rPr lang="en-US" dirty="0"/>
              <a:t>Tools and technology</a:t>
            </a:r>
          </a:p>
        </p:txBody>
      </p:sp>
      <p:sp>
        <p:nvSpPr>
          <p:cNvPr id="3" name="Content Placeholder 2">
            <a:extLst>
              <a:ext uri="{FF2B5EF4-FFF2-40B4-BE49-F238E27FC236}">
                <a16:creationId xmlns:a16="http://schemas.microsoft.com/office/drawing/2014/main" id="{B7931D51-879F-E53D-0378-75C6C0CD661E}"/>
              </a:ext>
            </a:extLst>
          </p:cNvPr>
          <p:cNvSpPr>
            <a:spLocks noGrp="1"/>
          </p:cNvSpPr>
          <p:nvPr>
            <p:ph idx="1"/>
          </p:nvPr>
        </p:nvSpPr>
        <p:spPr/>
        <p:txBody>
          <a:bodyPr>
            <a:normAutofit lnSpcReduction="10000"/>
          </a:bodyPr>
          <a:lstStyle/>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Key Tools:</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PagerDuty</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err="1">
                <a:effectLst/>
                <a:ea typeface="Times New Roman" panose="02020603050405020304" pitchFamily="18" charset="0"/>
                <a:cs typeface="Times New Roman" panose="02020603050405020304" pitchFamily="18" charset="0"/>
              </a:rPr>
              <a:t>OpsGenie</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err="1">
                <a:effectLst/>
                <a:ea typeface="Times New Roman" panose="02020603050405020304" pitchFamily="18" charset="0"/>
                <a:cs typeface="Times New Roman" panose="02020603050405020304" pitchFamily="18" charset="0"/>
              </a:rPr>
              <a:t>VictorOps</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Integration Capabilities:</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Integrate with monitoring tools like Prometheus, Grafana, and New Relic.</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Streamline alert routing and incident management.</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Communication Enhancements:</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Integrate with communication platforms like Slack and Microsoft Teams.</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Facilitate efficient collaboration and information sharing.</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587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1FA8-D9F4-7D89-A09D-A8601D9CABD8}"/>
              </a:ext>
            </a:extLst>
          </p:cNvPr>
          <p:cNvSpPr>
            <a:spLocks noGrp="1"/>
          </p:cNvSpPr>
          <p:nvPr>
            <p:ph type="title"/>
          </p:nvPr>
        </p:nvSpPr>
        <p:spPr/>
        <p:txBody>
          <a:bodyPr/>
          <a:lstStyle/>
          <a:p>
            <a:r>
              <a:rPr lang="en-US" dirty="0"/>
              <a:t>Cultural impact</a:t>
            </a:r>
          </a:p>
        </p:txBody>
      </p:sp>
      <p:sp>
        <p:nvSpPr>
          <p:cNvPr id="3" name="Content Placeholder 2">
            <a:extLst>
              <a:ext uri="{FF2B5EF4-FFF2-40B4-BE49-F238E27FC236}">
                <a16:creationId xmlns:a16="http://schemas.microsoft.com/office/drawing/2014/main" id="{2A85E451-04D7-F71E-0976-B436C0CD9FC9}"/>
              </a:ext>
            </a:extLst>
          </p:cNvPr>
          <p:cNvSpPr>
            <a:spLocks noGrp="1"/>
          </p:cNvSpPr>
          <p:nvPr>
            <p:ph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Supportive Culture:</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Foster a culture of shared responsibility and mutual support.</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Encourage open communication and feedback.</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Work-Life Balance:</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Implement strategies to minimize on-call burden.</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Provide adequate compensation and time off.</a:t>
            </a:r>
            <a:endParaRPr lang="en-US" sz="1800" kern="1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b="1" kern="0" dirty="0">
                <a:effectLst/>
                <a:ea typeface="Times New Roman" panose="02020603050405020304" pitchFamily="18" charset="0"/>
                <a:cs typeface="Times New Roman" panose="02020603050405020304" pitchFamily="18" charset="0"/>
              </a:rPr>
              <a:t>Recognition and Incentives:</a:t>
            </a:r>
            <a:r>
              <a:rPr lang="en-US" kern="0" dirty="0">
                <a:effectLst/>
                <a:ea typeface="Times New Roman" panose="02020603050405020304" pitchFamily="18" charset="0"/>
                <a:cs typeface="Times New Roman" panose="02020603050405020304" pitchFamily="18" charset="0"/>
              </a:rPr>
              <a:t> </a:t>
            </a:r>
            <a:endParaRPr lang="en-US"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Recognize and reward on-call efforts.</a:t>
            </a:r>
            <a:endParaRPr lang="en-US" sz="1800" kern="1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kern="0" dirty="0">
                <a:effectLst/>
                <a:ea typeface="Times New Roman" panose="02020603050405020304" pitchFamily="18" charset="0"/>
                <a:cs typeface="Times New Roman" panose="02020603050405020304" pitchFamily="18" charset="0"/>
              </a:rPr>
              <a:t>Offer incentives to motivate team members.</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198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8F07-97B4-E3DC-E1A7-954AD0B873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A63CF7-4D24-C00A-7339-93165F1D2F1A}"/>
              </a:ext>
            </a:extLst>
          </p:cNvPr>
          <p:cNvSpPr>
            <a:spLocks noGrp="1"/>
          </p:cNvSpPr>
          <p:nvPr>
            <p:ph idx="1"/>
          </p:nvPr>
        </p:nvSpPr>
        <p:spPr>
          <a:xfrm>
            <a:off x="2231136" y="2412956"/>
            <a:ext cx="7729728" cy="4100381"/>
          </a:xfrm>
        </p:spPr>
        <p:txBody>
          <a:bodyPr>
            <a:normAutofit fontScale="70000" lnSpcReduction="20000"/>
          </a:bodyPr>
          <a:lstStyle/>
          <a:p>
            <a:pPr marL="0" marR="0" indent="0">
              <a:buNone/>
            </a:pPr>
            <a:r>
              <a:rPr lang="en-US" sz="2600" dirty="0">
                <a:effectLst/>
                <a:ea typeface="Times New Roman" panose="02020603050405020304" pitchFamily="18" charset="0"/>
              </a:rPr>
              <a:t>In conclusion, pager rotation is a critical aspect of DevOps that ensures system reliability and rapid incident response. By implementing structured schedules, leveraging automation, and providing comprehensive training, organizations can optimize their pager rotation practices. </a:t>
            </a:r>
          </a:p>
          <a:p>
            <a:pPr marL="0" marR="0" indent="0">
              <a:buNone/>
            </a:pPr>
            <a:r>
              <a:rPr lang="en-US" sz="2600" dirty="0">
                <a:effectLst/>
                <a:ea typeface="Times New Roman" panose="02020603050405020304" pitchFamily="18" charset="0"/>
              </a:rPr>
              <a:t>Key tools like PagerDuty, </a:t>
            </a:r>
            <a:r>
              <a:rPr lang="en-US" sz="2600" dirty="0" err="1">
                <a:effectLst/>
                <a:ea typeface="Times New Roman" panose="02020603050405020304" pitchFamily="18" charset="0"/>
              </a:rPr>
              <a:t>OpsGenie</a:t>
            </a:r>
            <a:r>
              <a:rPr lang="en-US" sz="2600" dirty="0">
                <a:effectLst/>
                <a:ea typeface="Times New Roman" panose="02020603050405020304" pitchFamily="18" charset="0"/>
              </a:rPr>
              <a:t>, and </a:t>
            </a:r>
            <a:r>
              <a:rPr lang="en-US" sz="2600" dirty="0" err="1">
                <a:effectLst/>
                <a:ea typeface="Times New Roman" panose="02020603050405020304" pitchFamily="18" charset="0"/>
              </a:rPr>
              <a:t>VictorOps</a:t>
            </a:r>
            <a:r>
              <a:rPr lang="en-US" sz="2600" dirty="0">
                <a:effectLst/>
                <a:ea typeface="Times New Roman" panose="02020603050405020304" pitchFamily="18" charset="0"/>
              </a:rPr>
              <a:t> can streamline on-call management and facilitate seamless communication. It's essential to foster a supportive culture, maintain work-life balance, and recognize the efforts of on-call team members. </a:t>
            </a:r>
          </a:p>
          <a:p>
            <a:pPr marL="0" marR="0" indent="0">
              <a:buNone/>
            </a:pPr>
            <a:r>
              <a:rPr lang="en-US" sz="2600" dirty="0">
                <a:effectLst/>
                <a:ea typeface="Times New Roman" panose="02020603050405020304" pitchFamily="18" charset="0"/>
              </a:rPr>
              <a:t>By addressing challenges like resistance to change and complexity management, organizations can successfully implement and maintain effective pager rotation duties.</a:t>
            </a:r>
          </a:p>
          <a:p>
            <a:pPr marL="0" marR="0" indent="0">
              <a:buNone/>
            </a:pPr>
            <a:r>
              <a:rPr lang="en-US" sz="2600" dirty="0">
                <a:effectLst/>
                <a:ea typeface="Times New Roman" panose="02020603050405020304" pitchFamily="18" charset="0"/>
              </a:rPr>
              <a:t>As we move forward, embracing emerging technologies like AI and machine learning can further enhance incident response and reduce on-call burdens. By continuously adapting and learning from real-world experiences, we can strive for a more efficient and resilient on-call system.</a:t>
            </a:r>
          </a:p>
          <a:p>
            <a:endParaRPr lang="en-US" dirty="0"/>
          </a:p>
        </p:txBody>
      </p:sp>
    </p:spTree>
    <p:extLst>
      <p:ext uri="{BB962C8B-B14F-4D97-AF65-F5344CB8AC3E}">
        <p14:creationId xmlns:p14="http://schemas.microsoft.com/office/powerpoint/2010/main" val="34043381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24</TotalTime>
  <Words>675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Gill Sans MT</vt:lpstr>
      <vt:lpstr>Symbol</vt:lpstr>
      <vt:lpstr>Times New Roman</vt:lpstr>
      <vt:lpstr>Parcel</vt:lpstr>
      <vt:lpstr>Pager rotationS</vt:lpstr>
      <vt:lpstr>What is a pager rotation</vt:lpstr>
      <vt:lpstr>How does pager rotation work</vt:lpstr>
      <vt:lpstr>Benefits of pager rotation</vt:lpstr>
      <vt:lpstr>Challenges of pager rotation</vt:lpstr>
      <vt:lpstr>Best practices for pager rotation</vt:lpstr>
      <vt:lpstr>Tools and technology</vt:lpstr>
      <vt:lpstr>Cultural impact</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rotationS</dc:title>
  <dc:creator>Leah Donnelly</dc:creator>
  <cp:lastModifiedBy>Julio Cruz</cp:lastModifiedBy>
  <cp:revision>2</cp:revision>
  <dcterms:created xsi:type="dcterms:W3CDTF">2024-11-29T20:41:41Z</dcterms:created>
  <dcterms:modified xsi:type="dcterms:W3CDTF">2024-12-01T15:01:38Z</dcterms:modified>
</cp:coreProperties>
</file>