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4" r:id="rId11"/>
    <p:sldId id="265" r:id="rId12"/>
    <p:sldId id="266"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DA05DF-D545-48CC-B6BF-FA8693C78881}">
          <p14:sldIdLst>
            <p14:sldId id="257"/>
            <p14:sldId id="258"/>
            <p14:sldId id="259"/>
            <p14:sldId id="260"/>
            <p14:sldId id="261"/>
            <p14:sldId id="262"/>
            <p14:sldId id="264"/>
            <p14:sldId id="265"/>
            <p14:sldId id="266"/>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1" d="100"/>
          <a:sy n="121" d="100"/>
        </p:scale>
        <p:origin x="231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ops.com/a-brief-history-of-devops-and-the-link-to-cloud-development-environments/" TargetMode="External"/><Relationship Id="rId2" Type="http://schemas.openxmlformats.org/officeDocument/2006/relationships/hyperlink" Target="https://everythingdevops.dev/a-brief-history-of-devops-and-its-impact-on-software-development/" TargetMode="External"/><Relationship Id="rId1" Type="http://schemas.openxmlformats.org/officeDocument/2006/relationships/slideLayout" Target="../slideLayouts/slideLayout2.xml"/><Relationship Id="rId4" Type="http://schemas.openxmlformats.org/officeDocument/2006/relationships/hyperlink" Target="https://blogs.vmware.com/cloud/2020/05/27/devops-where-are-we-and-how-did-we-get-he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The Technology Value Stream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Understanding lead time, and deployment speed in </a:t>
            </a:r>
            <a:r>
              <a:rPr lang="en-US" dirty="0" err="1">
                <a:solidFill>
                  <a:schemeClr val="tx1">
                    <a:lumMod val="85000"/>
                    <a:lumOff val="15000"/>
                  </a:schemeClr>
                </a:solidFill>
              </a:rPr>
              <a:t>devops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5518A8-2B02-DF25-5B05-97E64837B328}"/>
              </a:ext>
            </a:extLst>
          </p:cNvPr>
          <p:cNvSpPr>
            <a:spLocks noGrp="1"/>
          </p:cNvSpPr>
          <p:nvPr>
            <p:ph type="title"/>
          </p:nvPr>
        </p:nvSpPr>
        <p:spPr/>
        <p:txBody>
          <a:bodyPr/>
          <a:lstStyle/>
          <a:p>
            <a:r>
              <a:rPr lang="en-US" b="1" dirty="0"/>
              <a:t>Resources</a:t>
            </a:r>
            <a:br>
              <a:rPr lang="en-US" b="1" dirty="0"/>
            </a:br>
            <a:endParaRPr lang="en-US" dirty="0"/>
          </a:p>
        </p:txBody>
      </p:sp>
      <p:sp>
        <p:nvSpPr>
          <p:cNvPr id="6" name="Content Placeholder 5">
            <a:extLst>
              <a:ext uri="{FF2B5EF4-FFF2-40B4-BE49-F238E27FC236}">
                <a16:creationId xmlns:a16="http://schemas.microsoft.com/office/drawing/2014/main" id="{84DE1FBC-4CEA-9CAA-CA1C-C2E7078FC3D8}"/>
              </a:ext>
            </a:extLst>
          </p:cNvPr>
          <p:cNvSpPr>
            <a:spLocks noGrp="1"/>
          </p:cNvSpPr>
          <p:nvPr>
            <p:ph idx="1"/>
          </p:nvPr>
        </p:nvSpPr>
        <p:spPr/>
        <p:txBody>
          <a:bodyPr/>
          <a:lstStyle/>
          <a:p>
            <a:r>
              <a:rPr lang="en-US" dirty="0"/>
              <a:t>VMware Cloud Blog on Lean and Agile in DevOps​ </a:t>
            </a:r>
            <a:r>
              <a:rPr lang="en-US" dirty="0">
                <a:hlinkClick r:id="rId2"/>
              </a:rPr>
              <a:t>https://everythingdevops.dev/a-brief-history-of-devops-and-its-impact-on-software-development/</a:t>
            </a:r>
            <a:r>
              <a:rPr lang="en-US" dirty="0"/>
              <a:t> </a:t>
            </a:r>
          </a:p>
          <a:p>
            <a:pPr>
              <a:buFont typeface="Arial" panose="020B0604020202020204" pitchFamily="34" charset="0"/>
              <a:buChar char="•"/>
            </a:pPr>
            <a:r>
              <a:rPr lang="en-US" dirty="0"/>
              <a:t>DevOps.com article on The History of DevOps​ </a:t>
            </a:r>
            <a:r>
              <a:rPr lang="en-US" dirty="0">
                <a:hlinkClick r:id="rId3"/>
              </a:rPr>
              <a:t>https://devops.com/a-brief-history-of-devops-and-the-link-to-cloud-development-environments/</a:t>
            </a:r>
            <a:r>
              <a:rPr lang="en-US" dirty="0"/>
              <a:t> </a:t>
            </a:r>
          </a:p>
          <a:p>
            <a:pPr>
              <a:buFont typeface="Arial" panose="020B0604020202020204" pitchFamily="34" charset="0"/>
              <a:buChar char="•"/>
            </a:pPr>
            <a:r>
              <a:rPr lang="en-US" dirty="0" err="1"/>
              <a:t>ThoughtWorks</a:t>
            </a:r>
            <a:r>
              <a:rPr lang="en-US" dirty="0"/>
              <a:t> on Continuous Delivery and DevOps​ </a:t>
            </a:r>
            <a:r>
              <a:rPr lang="en-US" dirty="0">
                <a:hlinkClick r:id="rId4"/>
              </a:rPr>
              <a:t>https://blogs.vmware.com/cloud/2020/05/27/devops-where-are-we-and-how-did-we-get-here/</a:t>
            </a:r>
            <a:r>
              <a:rPr lang="en-US" dirty="0"/>
              <a:t> </a:t>
            </a:r>
          </a:p>
          <a:p>
            <a:endParaRPr lang="en-US" dirty="0"/>
          </a:p>
        </p:txBody>
      </p:sp>
    </p:spTree>
    <p:extLst>
      <p:ext uri="{BB962C8B-B14F-4D97-AF65-F5344CB8AC3E}">
        <p14:creationId xmlns:p14="http://schemas.microsoft.com/office/powerpoint/2010/main" val="376862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264-3FEA-1C5E-F7A7-7CB7DBB91DC9}"/>
              </a:ext>
            </a:extLst>
          </p:cNvPr>
          <p:cNvSpPr>
            <a:spLocks noGrp="1"/>
          </p:cNvSpPr>
          <p:nvPr>
            <p:ph type="title"/>
          </p:nvPr>
        </p:nvSpPr>
        <p:spPr/>
        <p:txBody>
          <a:bodyPr/>
          <a:lstStyle/>
          <a:p>
            <a:r>
              <a:rPr lang="en-US" dirty="0"/>
              <a:t>What is the Technology Value Stream?</a:t>
            </a:r>
          </a:p>
        </p:txBody>
      </p:sp>
      <p:sp>
        <p:nvSpPr>
          <p:cNvPr id="3" name="Content Placeholder 2">
            <a:extLst>
              <a:ext uri="{FF2B5EF4-FFF2-40B4-BE49-F238E27FC236}">
                <a16:creationId xmlns:a16="http://schemas.microsoft.com/office/drawing/2014/main" id="{F1D7644C-2614-C8D6-3505-9CBA97491021}"/>
              </a:ext>
            </a:extLst>
          </p:cNvPr>
          <p:cNvSpPr>
            <a:spLocks noGrp="1"/>
          </p:cNvSpPr>
          <p:nvPr>
            <p:ph idx="1"/>
          </p:nvPr>
        </p:nvSpPr>
        <p:spPr/>
        <p:txBody>
          <a:bodyPr>
            <a:normAutofit fontScale="92500"/>
          </a:bodyPr>
          <a:lstStyle/>
          <a:p>
            <a:r>
              <a:rPr lang="en-US" dirty="0"/>
              <a:t>The technology value stream represents the sequence of activities required to transform a business need or idea into a deliverable product or service. In the context of software development, it encompasses everything from the initial idea to deployment, focusing on the process that deliver value to customers. It involves both technical and non-technical steps, including planning, development, testing, and operations.</a:t>
            </a:r>
          </a:p>
          <a:p>
            <a:r>
              <a:rPr lang="en-US" dirty="0"/>
              <a:t>Definition: The flow of work that transforms an idea into a customer-facing product through technology.</a:t>
            </a:r>
          </a:p>
          <a:p>
            <a:r>
              <a:rPr lang="en-US" dirty="0"/>
              <a:t>Purpose: Ensures that every step in the process adds value and eliminates unnecessary waste or inefficiencies.</a:t>
            </a:r>
          </a:p>
          <a:p>
            <a:r>
              <a:rPr lang="en-US" dirty="0"/>
              <a:t>Focus: It aims to optimize the overall process to deliver faster, more reliable outcomes to customers.</a:t>
            </a:r>
          </a:p>
        </p:txBody>
      </p:sp>
    </p:spTree>
    <p:extLst>
      <p:ext uri="{BB962C8B-B14F-4D97-AF65-F5344CB8AC3E}">
        <p14:creationId xmlns:p14="http://schemas.microsoft.com/office/powerpoint/2010/main" val="338905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68DE-6B30-1237-2E6F-45DD4B3A235A}"/>
              </a:ext>
            </a:extLst>
          </p:cNvPr>
          <p:cNvSpPr>
            <a:spLocks noGrp="1"/>
          </p:cNvSpPr>
          <p:nvPr>
            <p:ph type="title"/>
          </p:nvPr>
        </p:nvSpPr>
        <p:spPr/>
        <p:txBody>
          <a:bodyPr/>
          <a:lstStyle/>
          <a:p>
            <a:r>
              <a:rPr lang="en-US" dirty="0"/>
              <a:t>Defining Lead Time vs. Processing Time</a:t>
            </a:r>
          </a:p>
        </p:txBody>
      </p:sp>
      <p:sp>
        <p:nvSpPr>
          <p:cNvPr id="4" name="Content Placeholder 3">
            <a:extLst>
              <a:ext uri="{FF2B5EF4-FFF2-40B4-BE49-F238E27FC236}">
                <a16:creationId xmlns:a16="http://schemas.microsoft.com/office/drawing/2014/main" id="{AAB2ECEE-FBB0-2013-C300-331DC6B175A6}"/>
              </a:ext>
            </a:extLst>
          </p:cNvPr>
          <p:cNvSpPr>
            <a:spLocks noGrp="1"/>
          </p:cNvSpPr>
          <p:nvPr>
            <p:ph sz="half" idx="1"/>
          </p:nvPr>
        </p:nvSpPr>
        <p:spPr/>
        <p:txBody>
          <a:bodyPr>
            <a:normAutofit lnSpcReduction="10000"/>
          </a:bodyPr>
          <a:lstStyle/>
          <a:p>
            <a:r>
              <a:rPr lang="en-US" dirty="0"/>
              <a:t>Lead Time and Processing Time are key metrics in understanding and optimizing the technology value stream. These metrics help identify where delays occur and how efficiently work is being completed.</a:t>
            </a:r>
          </a:p>
          <a:p>
            <a:r>
              <a:rPr lang="en-US" b="1" dirty="0"/>
              <a:t>Lead Time</a:t>
            </a:r>
            <a:r>
              <a:rPr lang="en-US" dirty="0"/>
              <a:t>: The total time from when a customer requests a feature or fix until it is delivered. This includes both active work(coding, testing) and waiting time(handoffs, delays)</a:t>
            </a:r>
          </a:p>
        </p:txBody>
      </p:sp>
      <p:sp>
        <p:nvSpPr>
          <p:cNvPr id="5" name="Content Placeholder 4">
            <a:extLst>
              <a:ext uri="{FF2B5EF4-FFF2-40B4-BE49-F238E27FC236}">
                <a16:creationId xmlns:a16="http://schemas.microsoft.com/office/drawing/2014/main" id="{12D958A1-398B-3B5C-4835-8347DDFF1D30}"/>
              </a:ext>
            </a:extLst>
          </p:cNvPr>
          <p:cNvSpPr>
            <a:spLocks noGrp="1"/>
          </p:cNvSpPr>
          <p:nvPr>
            <p:ph sz="half" idx="2"/>
          </p:nvPr>
        </p:nvSpPr>
        <p:spPr/>
        <p:txBody>
          <a:bodyPr>
            <a:normAutofit lnSpcReduction="10000"/>
          </a:bodyPr>
          <a:lstStyle/>
          <a:p>
            <a:r>
              <a:rPr lang="en-US" b="1" dirty="0"/>
              <a:t>Processing Time</a:t>
            </a:r>
            <a:r>
              <a:rPr lang="en-US" dirty="0"/>
              <a:t>: The actual time spent working on the task (coding, testing, etc.), excluding waiting or idle time.</a:t>
            </a:r>
          </a:p>
          <a:p>
            <a:r>
              <a:rPr lang="en-US" dirty="0"/>
              <a:t>Lead time highlights inefficiencies in the overall process, including delays between handoffs, while processing time focuses purely on productive work. </a:t>
            </a:r>
          </a:p>
          <a:p>
            <a:r>
              <a:rPr lang="en-US" dirty="0"/>
              <a:t>Reducing lead time is critical for delivering value faster, while optimizing processing time ensures that actual work is done more efficiently.</a:t>
            </a:r>
          </a:p>
        </p:txBody>
      </p:sp>
    </p:spTree>
    <p:extLst>
      <p:ext uri="{BB962C8B-B14F-4D97-AF65-F5344CB8AC3E}">
        <p14:creationId xmlns:p14="http://schemas.microsoft.com/office/powerpoint/2010/main" val="104654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CFDE-45FE-BB7D-9E0A-6907D2F3C127}"/>
              </a:ext>
            </a:extLst>
          </p:cNvPr>
          <p:cNvSpPr>
            <a:spLocks noGrp="1"/>
          </p:cNvSpPr>
          <p:nvPr>
            <p:ph type="title"/>
          </p:nvPr>
        </p:nvSpPr>
        <p:spPr/>
        <p:txBody>
          <a:bodyPr>
            <a:normAutofit fontScale="90000"/>
          </a:bodyPr>
          <a:lstStyle/>
          <a:p>
            <a:r>
              <a:rPr lang="en-US" dirty="0"/>
              <a:t>The Common Scenario: Deployment Lead Times Requiring Months</a:t>
            </a:r>
          </a:p>
        </p:txBody>
      </p:sp>
      <p:sp>
        <p:nvSpPr>
          <p:cNvPr id="3" name="Content Placeholder 2">
            <a:extLst>
              <a:ext uri="{FF2B5EF4-FFF2-40B4-BE49-F238E27FC236}">
                <a16:creationId xmlns:a16="http://schemas.microsoft.com/office/drawing/2014/main" id="{7261E4C1-5FA7-AFE9-137F-EB2DE8E8DF82}"/>
              </a:ext>
            </a:extLst>
          </p:cNvPr>
          <p:cNvSpPr>
            <a:spLocks noGrp="1"/>
          </p:cNvSpPr>
          <p:nvPr>
            <p:ph sz="half" idx="1"/>
          </p:nvPr>
        </p:nvSpPr>
        <p:spPr/>
        <p:txBody>
          <a:bodyPr>
            <a:normAutofit fontScale="85000" lnSpcReduction="20000"/>
          </a:bodyPr>
          <a:lstStyle/>
          <a:p>
            <a:r>
              <a:rPr lang="en-US" b="1" dirty="0"/>
              <a:t>Key Causes of Long Lead Times</a:t>
            </a:r>
            <a:r>
              <a:rPr lang="en-US" dirty="0"/>
              <a:t>:</a:t>
            </a:r>
          </a:p>
          <a:p>
            <a:pPr>
              <a:buFont typeface="Arial" panose="020B0604020202020204" pitchFamily="34" charset="0"/>
              <a:buChar char="•"/>
            </a:pPr>
            <a:r>
              <a:rPr lang="en-US" b="1" dirty="0"/>
              <a:t>Silos Between Teams</a:t>
            </a:r>
            <a:r>
              <a:rPr lang="en-US" dirty="0"/>
              <a:t>: Development and operations often work independently, leading to delays during handoffs.</a:t>
            </a:r>
          </a:p>
          <a:p>
            <a:pPr>
              <a:buFont typeface="Arial" panose="020B0604020202020204" pitchFamily="34" charset="0"/>
              <a:buChar char="•"/>
            </a:pPr>
            <a:r>
              <a:rPr lang="en-US" b="1" dirty="0"/>
              <a:t>Manual Processes</a:t>
            </a:r>
            <a:r>
              <a:rPr lang="en-US" dirty="0"/>
              <a:t>: Lack of automation means manual code integration, testing, and deployment, resulting in slow releases.</a:t>
            </a:r>
          </a:p>
          <a:p>
            <a:pPr>
              <a:buFont typeface="Arial" panose="020B0604020202020204" pitchFamily="34" charset="0"/>
              <a:buChar char="•"/>
            </a:pPr>
            <a:r>
              <a:rPr lang="en-US" b="1" dirty="0"/>
              <a:t>Lengthy Approval Processes</a:t>
            </a:r>
            <a:r>
              <a:rPr lang="en-US" dirty="0"/>
              <a:t>: Organizations often have rigid change control processes that delay deployments.</a:t>
            </a:r>
          </a:p>
          <a:p>
            <a:pPr>
              <a:buFont typeface="Arial" panose="020B0604020202020204" pitchFamily="34" charset="0"/>
              <a:buChar char="•"/>
            </a:pPr>
            <a:r>
              <a:rPr lang="en-US" b="1" dirty="0"/>
              <a:t>Testing Bottlenecks</a:t>
            </a:r>
            <a:r>
              <a:rPr lang="en-US" dirty="0"/>
              <a:t>: Testing is typically performed late in the process, often revealing issues that require rework, further extending the timeline.</a:t>
            </a:r>
          </a:p>
          <a:p>
            <a:endParaRPr lang="en-US" dirty="0"/>
          </a:p>
        </p:txBody>
      </p:sp>
      <p:sp>
        <p:nvSpPr>
          <p:cNvPr id="4" name="Content Placeholder 3">
            <a:extLst>
              <a:ext uri="{FF2B5EF4-FFF2-40B4-BE49-F238E27FC236}">
                <a16:creationId xmlns:a16="http://schemas.microsoft.com/office/drawing/2014/main" id="{A0C7348A-237D-59CF-5F3E-F7C2D4BFE71F}"/>
              </a:ext>
            </a:extLst>
          </p:cNvPr>
          <p:cNvSpPr>
            <a:spLocks noGrp="1"/>
          </p:cNvSpPr>
          <p:nvPr>
            <p:ph sz="half" idx="2"/>
          </p:nvPr>
        </p:nvSpPr>
        <p:spPr/>
        <p:txBody>
          <a:bodyPr>
            <a:normAutofit fontScale="85000" lnSpcReduction="20000"/>
          </a:bodyPr>
          <a:lstStyle/>
          <a:p>
            <a:r>
              <a:rPr lang="en-US" b="1" dirty="0"/>
              <a:t>Impact of Long Lead Times</a:t>
            </a:r>
            <a:r>
              <a:rPr lang="en-US" dirty="0"/>
              <a:t>:</a:t>
            </a:r>
          </a:p>
          <a:p>
            <a:pPr>
              <a:buFont typeface="Arial" panose="020B0604020202020204" pitchFamily="34" charset="0"/>
              <a:buChar char="•"/>
            </a:pPr>
            <a:r>
              <a:rPr lang="en-US" b="1" dirty="0"/>
              <a:t>Delayed Feedback</a:t>
            </a:r>
            <a:r>
              <a:rPr lang="en-US" dirty="0"/>
              <a:t>: The longer it takes to deploy software, the slower the feedback loop from customers, making it harder to address issues quickly.</a:t>
            </a:r>
          </a:p>
          <a:p>
            <a:pPr>
              <a:buFont typeface="Arial" panose="020B0604020202020204" pitchFamily="34" charset="0"/>
              <a:buChar char="•"/>
            </a:pPr>
            <a:r>
              <a:rPr lang="en-US" b="1" dirty="0"/>
              <a:t>Higher Risk of Errors</a:t>
            </a:r>
            <a:r>
              <a:rPr lang="en-US" dirty="0"/>
              <a:t>: With fewer, larger releases, the risk of introducing errors or bugs into production increases, potentially leading to more costly rollbacks.</a:t>
            </a:r>
          </a:p>
          <a:p>
            <a:pPr>
              <a:buFont typeface="Arial" panose="020B0604020202020204" pitchFamily="34" charset="0"/>
              <a:buChar char="•"/>
            </a:pPr>
            <a:r>
              <a:rPr lang="en-US" b="1" dirty="0"/>
              <a:t>Lost Opportunities</a:t>
            </a:r>
            <a:r>
              <a:rPr lang="en-US" dirty="0"/>
              <a:t>: Slow deployments make it harder to respond to market changes or deliver new features, reducing competitiveness.</a:t>
            </a:r>
          </a:p>
          <a:p>
            <a:endParaRPr lang="en-US" dirty="0"/>
          </a:p>
        </p:txBody>
      </p:sp>
    </p:spTree>
    <p:extLst>
      <p:ext uri="{BB962C8B-B14F-4D97-AF65-F5344CB8AC3E}">
        <p14:creationId xmlns:p14="http://schemas.microsoft.com/office/powerpoint/2010/main" val="315982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BEE5-F677-200E-83E5-E4799BD65832}"/>
              </a:ext>
            </a:extLst>
          </p:cNvPr>
          <p:cNvSpPr>
            <a:spLocks noGrp="1"/>
          </p:cNvSpPr>
          <p:nvPr>
            <p:ph type="title"/>
          </p:nvPr>
        </p:nvSpPr>
        <p:spPr/>
        <p:txBody>
          <a:bodyPr/>
          <a:lstStyle/>
          <a:p>
            <a:r>
              <a:rPr lang="en-US" dirty="0"/>
              <a:t>The Consequences of Long Lead Times</a:t>
            </a:r>
          </a:p>
        </p:txBody>
      </p:sp>
      <p:sp>
        <p:nvSpPr>
          <p:cNvPr id="3" name="Content Placeholder 2">
            <a:extLst>
              <a:ext uri="{FF2B5EF4-FFF2-40B4-BE49-F238E27FC236}">
                <a16:creationId xmlns:a16="http://schemas.microsoft.com/office/drawing/2014/main" id="{9D21C9A6-C83A-534F-47BB-2601C805D5BA}"/>
              </a:ext>
            </a:extLst>
          </p:cNvPr>
          <p:cNvSpPr>
            <a:spLocks noGrp="1"/>
          </p:cNvSpPr>
          <p:nvPr>
            <p:ph sz="half" idx="1"/>
          </p:nvPr>
        </p:nvSpPr>
        <p:spPr/>
        <p:txBody>
          <a:bodyPr>
            <a:normAutofit fontScale="85000" lnSpcReduction="20000"/>
          </a:bodyPr>
          <a:lstStyle/>
          <a:p>
            <a:r>
              <a:rPr lang="en-US" b="1" dirty="0"/>
              <a:t>1. Delayed Market Responsiveness</a:t>
            </a:r>
            <a:endParaRPr lang="en-US" dirty="0"/>
          </a:p>
          <a:p>
            <a:pPr>
              <a:buFont typeface="Arial" panose="020B0604020202020204" pitchFamily="34" charset="0"/>
              <a:buChar char="•"/>
            </a:pPr>
            <a:r>
              <a:rPr lang="en-US" b="1" dirty="0"/>
              <a:t>Impact</a:t>
            </a:r>
            <a:r>
              <a:rPr lang="en-US" dirty="0"/>
              <a:t>: Long lead times slow the ability to release new features or respond to customer feedback.</a:t>
            </a:r>
          </a:p>
          <a:p>
            <a:pPr>
              <a:buFont typeface="Arial" panose="020B0604020202020204" pitchFamily="34" charset="0"/>
              <a:buChar char="•"/>
            </a:pPr>
            <a:r>
              <a:rPr lang="en-US" b="1" dirty="0"/>
              <a:t>Result</a:t>
            </a:r>
            <a:r>
              <a:rPr lang="en-US" dirty="0"/>
              <a:t>: The company risks falling behind competitors who can deliver changes faster and adapt quickly to market demands.</a:t>
            </a:r>
          </a:p>
          <a:p>
            <a:r>
              <a:rPr lang="en-US" b="1" dirty="0"/>
              <a:t>2. Increased Risk of Errors and Rollbacks</a:t>
            </a:r>
            <a:endParaRPr lang="en-US" dirty="0"/>
          </a:p>
          <a:p>
            <a:pPr>
              <a:buFont typeface="Arial" panose="020B0604020202020204" pitchFamily="34" charset="0"/>
              <a:buChar char="•"/>
            </a:pPr>
            <a:r>
              <a:rPr lang="en-US" b="1" dirty="0"/>
              <a:t>Impact</a:t>
            </a:r>
            <a:r>
              <a:rPr lang="en-US" dirty="0"/>
              <a:t>: Larger, less frequent releases increase the chance of introducing bugs or security vulnerabilities.</a:t>
            </a:r>
          </a:p>
          <a:p>
            <a:pPr>
              <a:buFont typeface="Arial" panose="020B0604020202020204" pitchFamily="34" charset="0"/>
              <a:buChar char="•"/>
            </a:pPr>
            <a:r>
              <a:rPr lang="en-US" b="1" dirty="0"/>
              <a:t>Result</a:t>
            </a:r>
            <a:r>
              <a:rPr lang="en-US" dirty="0"/>
              <a:t>: Errors are harder to identify and fix, leading to costly rollbacks or hotfixes, which further delay value delivery.</a:t>
            </a:r>
          </a:p>
          <a:p>
            <a:endParaRPr lang="en-US" dirty="0"/>
          </a:p>
        </p:txBody>
      </p:sp>
      <p:sp>
        <p:nvSpPr>
          <p:cNvPr id="4" name="Content Placeholder 3">
            <a:extLst>
              <a:ext uri="{FF2B5EF4-FFF2-40B4-BE49-F238E27FC236}">
                <a16:creationId xmlns:a16="http://schemas.microsoft.com/office/drawing/2014/main" id="{FBEF7CC5-9CA2-C7B2-F936-60257045E778}"/>
              </a:ext>
            </a:extLst>
          </p:cNvPr>
          <p:cNvSpPr>
            <a:spLocks noGrp="1"/>
          </p:cNvSpPr>
          <p:nvPr>
            <p:ph sz="half" idx="2"/>
          </p:nvPr>
        </p:nvSpPr>
        <p:spPr/>
        <p:txBody>
          <a:bodyPr>
            <a:normAutofit fontScale="85000" lnSpcReduction="20000"/>
          </a:bodyPr>
          <a:lstStyle/>
          <a:p>
            <a:r>
              <a:rPr lang="en-US" b="1" dirty="0"/>
              <a:t>3. Lower Customer Satisfaction</a:t>
            </a:r>
            <a:endParaRPr lang="en-US" dirty="0"/>
          </a:p>
          <a:p>
            <a:pPr>
              <a:buFont typeface="Arial" panose="020B0604020202020204" pitchFamily="34" charset="0"/>
              <a:buChar char="•"/>
            </a:pPr>
            <a:r>
              <a:rPr lang="en-US" b="1" dirty="0"/>
              <a:t>Impact</a:t>
            </a:r>
            <a:r>
              <a:rPr lang="en-US" dirty="0"/>
              <a:t>: The slower the response to customer needs, the less likely customers will feel valued.</a:t>
            </a:r>
          </a:p>
          <a:p>
            <a:pPr>
              <a:buFont typeface="Arial" panose="020B0604020202020204" pitchFamily="34" charset="0"/>
              <a:buChar char="•"/>
            </a:pPr>
            <a:r>
              <a:rPr lang="en-US" b="1" dirty="0"/>
              <a:t>Result</a:t>
            </a:r>
            <a:r>
              <a:rPr lang="en-US" dirty="0"/>
              <a:t>: Customer dissatisfaction grows as they wait longer for updates or new features, leading to potential churn.</a:t>
            </a:r>
          </a:p>
          <a:p>
            <a:r>
              <a:rPr lang="en-US" b="1" dirty="0"/>
              <a:t>4. Higher Costs</a:t>
            </a:r>
            <a:endParaRPr lang="en-US" dirty="0"/>
          </a:p>
          <a:p>
            <a:pPr>
              <a:buFont typeface="Arial" panose="020B0604020202020204" pitchFamily="34" charset="0"/>
              <a:buChar char="•"/>
            </a:pPr>
            <a:r>
              <a:rPr lang="en-US" b="1" dirty="0"/>
              <a:t>Impact</a:t>
            </a:r>
            <a:r>
              <a:rPr lang="en-US" dirty="0"/>
              <a:t>: Manual processes, testing bottlenecks, and rigid approval workflows waste resources.</a:t>
            </a:r>
          </a:p>
          <a:p>
            <a:pPr>
              <a:buFont typeface="Arial" panose="020B0604020202020204" pitchFamily="34" charset="0"/>
              <a:buChar char="•"/>
            </a:pPr>
            <a:r>
              <a:rPr lang="en-US" b="1" dirty="0"/>
              <a:t>Result</a:t>
            </a:r>
            <a:r>
              <a:rPr lang="en-US" dirty="0"/>
              <a:t>: Increased operational costs and lower efficiency hinder the organization’s ability to invest in innovation.</a:t>
            </a:r>
          </a:p>
          <a:p>
            <a:endParaRPr lang="en-US" dirty="0"/>
          </a:p>
        </p:txBody>
      </p:sp>
    </p:spTree>
    <p:extLst>
      <p:ext uri="{BB962C8B-B14F-4D97-AF65-F5344CB8AC3E}">
        <p14:creationId xmlns:p14="http://schemas.microsoft.com/office/powerpoint/2010/main" val="160164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BD-60BD-23E0-FA91-093EF774C640}"/>
              </a:ext>
            </a:extLst>
          </p:cNvPr>
          <p:cNvSpPr>
            <a:spLocks noGrp="1"/>
          </p:cNvSpPr>
          <p:nvPr>
            <p:ph type="title"/>
          </p:nvPr>
        </p:nvSpPr>
        <p:spPr/>
        <p:txBody>
          <a:bodyPr/>
          <a:lstStyle/>
          <a:p>
            <a:r>
              <a:rPr lang="en-US" dirty="0"/>
              <a:t>Our DevOps Ideal: Deployment Lead Times of Minutes</a:t>
            </a:r>
          </a:p>
        </p:txBody>
      </p:sp>
      <p:sp>
        <p:nvSpPr>
          <p:cNvPr id="3" name="Content Placeholder 2">
            <a:extLst>
              <a:ext uri="{FF2B5EF4-FFF2-40B4-BE49-F238E27FC236}">
                <a16:creationId xmlns:a16="http://schemas.microsoft.com/office/drawing/2014/main" id="{9CD161D8-1F4C-30E3-37D3-AF24024651FC}"/>
              </a:ext>
            </a:extLst>
          </p:cNvPr>
          <p:cNvSpPr>
            <a:spLocks noGrp="1"/>
          </p:cNvSpPr>
          <p:nvPr>
            <p:ph sz="half" idx="1"/>
          </p:nvPr>
        </p:nvSpPr>
        <p:spPr/>
        <p:txBody>
          <a:bodyPr>
            <a:normAutofit fontScale="70000" lnSpcReduction="20000"/>
          </a:bodyPr>
          <a:lstStyle/>
          <a:p>
            <a:r>
              <a:rPr lang="en-US" b="1" dirty="0"/>
              <a:t>1. Automation of Processes</a:t>
            </a:r>
            <a:endParaRPr lang="en-US" dirty="0"/>
          </a:p>
          <a:p>
            <a:pPr>
              <a:buFont typeface="Arial" panose="020B0604020202020204" pitchFamily="34" charset="0"/>
              <a:buChar char="•"/>
            </a:pPr>
            <a:r>
              <a:rPr lang="en-US" b="1" dirty="0"/>
              <a:t>Impact</a:t>
            </a:r>
            <a:r>
              <a:rPr lang="en-US" dirty="0"/>
              <a:t>: By automating testing, integration, and deployment (CI/CD), DevOps eliminates the need for manual interventions and reduces the chance of human error.</a:t>
            </a:r>
          </a:p>
          <a:p>
            <a:pPr>
              <a:buFont typeface="Arial" panose="020B0604020202020204" pitchFamily="34" charset="0"/>
              <a:buChar char="•"/>
            </a:pPr>
            <a:r>
              <a:rPr lang="en-US" b="1" dirty="0"/>
              <a:t>Result</a:t>
            </a:r>
            <a:r>
              <a:rPr lang="en-US" dirty="0"/>
              <a:t>: Software can be built, tested, and deployed in minutes, allowing for quicker feedback and faster time to market.</a:t>
            </a:r>
          </a:p>
          <a:p>
            <a:r>
              <a:rPr lang="en-US" b="1" dirty="0"/>
              <a:t>2. Cross-Functional Collaboration</a:t>
            </a:r>
            <a:endParaRPr lang="en-US" dirty="0"/>
          </a:p>
          <a:p>
            <a:pPr>
              <a:buFont typeface="Arial" panose="020B0604020202020204" pitchFamily="34" charset="0"/>
              <a:buChar char="•"/>
            </a:pPr>
            <a:r>
              <a:rPr lang="en-US" b="1" dirty="0"/>
              <a:t>Impact</a:t>
            </a:r>
            <a:r>
              <a:rPr lang="en-US" dirty="0"/>
              <a:t>: DevOps breaks down silos between development, operations, and testing teams. Collaborative efforts speed up workflows and ensure that changes move from development to production smoothly.</a:t>
            </a:r>
          </a:p>
          <a:p>
            <a:pPr>
              <a:buFont typeface="Arial" panose="020B0604020202020204" pitchFamily="34" charset="0"/>
              <a:buChar char="•"/>
            </a:pPr>
            <a:r>
              <a:rPr lang="en-US" b="1" dirty="0"/>
              <a:t>Result</a:t>
            </a:r>
            <a:r>
              <a:rPr lang="en-US" dirty="0"/>
              <a:t>: Teams can deploy changes in minutes, allowing for continuous feedback, innovation, and improvement.</a:t>
            </a:r>
          </a:p>
          <a:p>
            <a:endParaRPr lang="en-US" dirty="0"/>
          </a:p>
        </p:txBody>
      </p:sp>
      <p:sp>
        <p:nvSpPr>
          <p:cNvPr id="4" name="Content Placeholder 3">
            <a:extLst>
              <a:ext uri="{FF2B5EF4-FFF2-40B4-BE49-F238E27FC236}">
                <a16:creationId xmlns:a16="http://schemas.microsoft.com/office/drawing/2014/main" id="{3EFC3A7B-AFE5-81FD-B5B1-9666EE7CF8D1}"/>
              </a:ext>
            </a:extLst>
          </p:cNvPr>
          <p:cNvSpPr>
            <a:spLocks noGrp="1"/>
          </p:cNvSpPr>
          <p:nvPr>
            <p:ph sz="half" idx="2"/>
          </p:nvPr>
        </p:nvSpPr>
        <p:spPr/>
        <p:txBody>
          <a:bodyPr>
            <a:normAutofit fontScale="70000" lnSpcReduction="20000"/>
          </a:bodyPr>
          <a:lstStyle/>
          <a:p>
            <a:r>
              <a:rPr lang="en-US" b="1" dirty="0"/>
              <a:t>3. Continuous Integration and Continuous Delivery (CI/CD)</a:t>
            </a:r>
            <a:endParaRPr lang="en-US" dirty="0"/>
          </a:p>
          <a:p>
            <a:pPr>
              <a:buFont typeface="Arial" panose="020B0604020202020204" pitchFamily="34" charset="0"/>
              <a:buChar char="•"/>
            </a:pPr>
            <a:r>
              <a:rPr lang="en-US" b="1" dirty="0"/>
              <a:t>Impact</a:t>
            </a:r>
            <a:r>
              <a:rPr lang="en-US" dirty="0"/>
              <a:t>: Continuous integration ensures that code is integrated and tested regularly, while continuous delivery automates the release process. Together, these practices drastically shorten deployment times.</a:t>
            </a:r>
          </a:p>
          <a:p>
            <a:pPr>
              <a:buFont typeface="Arial" panose="020B0604020202020204" pitchFamily="34" charset="0"/>
              <a:buChar char="•"/>
            </a:pPr>
            <a:r>
              <a:rPr lang="en-US" b="1" dirty="0"/>
              <a:t>Result</a:t>
            </a:r>
            <a:r>
              <a:rPr lang="en-US" dirty="0"/>
              <a:t>: Code changes can be deployed to production as soon as they are validated, making rapid releases a reality.</a:t>
            </a:r>
          </a:p>
          <a:p>
            <a:endParaRPr lang="en-US" dirty="0"/>
          </a:p>
        </p:txBody>
      </p:sp>
    </p:spTree>
    <p:extLst>
      <p:ext uri="{BB962C8B-B14F-4D97-AF65-F5344CB8AC3E}">
        <p14:creationId xmlns:p14="http://schemas.microsoft.com/office/powerpoint/2010/main" val="105892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5939-F3CD-06F0-139E-A0452E323A3A}"/>
              </a:ext>
            </a:extLst>
          </p:cNvPr>
          <p:cNvSpPr>
            <a:spLocks noGrp="1"/>
          </p:cNvSpPr>
          <p:nvPr>
            <p:ph type="title"/>
          </p:nvPr>
        </p:nvSpPr>
        <p:spPr/>
        <p:txBody>
          <a:bodyPr/>
          <a:lstStyle/>
          <a:p>
            <a:r>
              <a:rPr lang="en-US" dirty="0"/>
              <a:t>DevOps Ideal – Deployment Lead Times of Minutes</a:t>
            </a:r>
          </a:p>
        </p:txBody>
      </p:sp>
      <p:sp>
        <p:nvSpPr>
          <p:cNvPr id="4" name="Rectangle 1">
            <a:extLst>
              <a:ext uri="{FF2B5EF4-FFF2-40B4-BE49-F238E27FC236}">
                <a16:creationId xmlns:a16="http://schemas.microsoft.com/office/drawing/2014/main" id="{EC208DFD-9E68-BAB8-7CF6-2B7FCC448AB5}"/>
              </a:ext>
            </a:extLst>
          </p:cNvPr>
          <p:cNvSpPr>
            <a:spLocks noGrp="1" noChangeArrowheads="1"/>
          </p:cNvSpPr>
          <p:nvPr>
            <p:ph idx="1"/>
          </p:nvPr>
        </p:nvSpPr>
        <p:spPr bwMode="auto">
          <a:xfrm>
            <a:off x="655846" y="1840707"/>
            <a:ext cx="1103586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reduce deployment lead times drastically, enabling changes to be delivered in minutes rather than months.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Benefits of Rapid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Increased Agility: Organizations can quickly respond to market changes and user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Higher Quality: Frequent releases mean bugs are caught and fixed faster, leading to a more reliable product.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Improved Collaboration: Developers and operations teams work together seamlessly to deploy changes continuously.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Customer Satisfaction: Rapid feature releases and fixes improve the customer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Achieving the Ideal: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Automation: Automated pipelines for testing, integration, and deployment speed up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Continuous Integration &amp; Continuous Deployment (CI/CD): Supports ongoing code changes and consistent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Monitoring &amp; Feedback Loops: </a:t>
            </a:r>
            <a:r>
              <a:rPr kumimoji="0" lang="en-US" altLang="en-US" sz="1800" b="0" i="0" u="none" strike="noStrike" cap="none" normalizeH="0" baseline="0" dirty="0">
                <a:ln>
                  <a:noFill/>
                </a:ln>
                <a:solidFill>
                  <a:schemeClr val="tx1"/>
                </a:solidFill>
                <a:effectLst/>
                <a:latin typeface="Arial" panose="020B0604020202020204" pitchFamily="34" charset="0"/>
              </a:rPr>
              <a:t>Real-time monitoring and feedback help teams maintain high performance and respond instantly to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918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CDCF-A9B1-5AE6-32DE-B32AD3C0DAD1}"/>
              </a:ext>
            </a:extLst>
          </p:cNvPr>
          <p:cNvSpPr>
            <a:spLocks noGrp="1"/>
          </p:cNvSpPr>
          <p:nvPr>
            <p:ph type="title"/>
          </p:nvPr>
        </p:nvSpPr>
        <p:spPr/>
        <p:txBody>
          <a:bodyPr/>
          <a:lstStyle/>
          <a:p>
            <a:r>
              <a:rPr lang="en-US" dirty="0"/>
              <a:t>Benefits of DevOps in the Technology Value Stream</a:t>
            </a:r>
          </a:p>
        </p:txBody>
      </p:sp>
      <p:sp>
        <p:nvSpPr>
          <p:cNvPr id="4" name="Rectangle 1">
            <a:extLst>
              <a:ext uri="{FF2B5EF4-FFF2-40B4-BE49-F238E27FC236}">
                <a16:creationId xmlns:a16="http://schemas.microsoft.com/office/drawing/2014/main" id="{0CFF1A45-22B5-711A-5406-6D47DE89ADB2}"/>
              </a:ext>
            </a:extLst>
          </p:cNvPr>
          <p:cNvSpPr>
            <a:spLocks noGrp="1" noChangeArrowheads="1"/>
          </p:cNvSpPr>
          <p:nvPr>
            <p:ph idx="1"/>
          </p:nvPr>
        </p:nvSpPr>
        <p:spPr bwMode="auto">
          <a:xfrm>
            <a:off x="1097280" y="2280486"/>
            <a:ext cx="1043046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Efficiency</a:t>
            </a:r>
            <a:r>
              <a:rPr kumimoji="0" lang="en-US" altLang="en-US" sz="1800" b="0" i="0" u="none" strike="noStrike" cap="none" normalizeH="0" baseline="0" dirty="0">
                <a:ln>
                  <a:noFill/>
                </a:ln>
                <a:solidFill>
                  <a:schemeClr val="tx1"/>
                </a:solidFill>
                <a:effectLst/>
                <a:latin typeface="Arial" panose="020B0604020202020204" pitchFamily="34" charset="0"/>
              </a:rPr>
              <a:t>: Reduces repetitive tasks with automation, allowing teams to focus on innovation.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Collaboration</a:t>
            </a:r>
            <a:r>
              <a:rPr kumimoji="0" lang="en-US" altLang="en-US" sz="1800" b="0" i="0" u="none" strike="noStrike" cap="none" normalizeH="0" baseline="0" dirty="0">
                <a:ln>
                  <a:noFill/>
                </a:ln>
                <a:solidFill>
                  <a:schemeClr val="tx1"/>
                </a:solidFill>
                <a:effectLst/>
                <a:latin typeface="Arial" panose="020B0604020202020204" pitchFamily="34" charset="0"/>
              </a:rPr>
              <a:t>: Brings development and operations together, eliminating silos and creating a shared sense of purpose.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Accelerated Delivery</a:t>
            </a:r>
            <a:r>
              <a:rPr kumimoji="0" lang="en-US" altLang="en-US" sz="1800" b="0" i="0" u="none" strike="noStrike" cap="none" normalizeH="0" baseline="0" dirty="0">
                <a:ln>
                  <a:noFill/>
                </a:ln>
                <a:solidFill>
                  <a:schemeClr val="tx1"/>
                </a:solidFill>
                <a:effectLst/>
                <a:latin typeface="Arial" panose="020B0604020202020204" pitchFamily="34" charset="0"/>
              </a:rPr>
              <a:t>: Shorter lead and processing times mean features and fixes reach users faster.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Higher Quality &amp; Reliability</a:t>
            </a:r>
            <a:r>
              <a:rPr kumimoji="0" lang="en-US" altLang="en-US" sz="1800" b="0" i="0" u="none" strike="noStrike" cap="none" normalizeH="0" baseline="0" dirty="0">
                <a:ln>
                  <a:noFill/>
                </a:ln>
                <a:solidFill>
                  <a:schemeClr val="tx1"/>
                </a:solidFill>
                <a:effectLst/>
                <a:latin typeface="Arial" panose="020B0604020202020204" pitchFamily="34" charset="0"/>
              </a:rPr>
              <a:t>: Continuous testing and monitoring identify and resolve issues early, resulting in more robust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Satisfaction</a:t>
            </a:r>
            <a:r>
              <a:rPr kumimoji="0" lang="en-US" altLang="en-US" sz="1800" b="0" i="0" u="none" strike="noStrike" cap="none" normalizeH="0" baseline="0" dirty="0">
                <a:ln>
                  <a:noFill/>
                </a:ln>
                <a:solidFill>
                  <a:schemeClr val="tx1"/>
                </a:solidFill>
                <a:effectLst/>
                <a:latin typeface="Arial" panose="020B0604020202020204" pitchFamily="34" charset="0"/>
              </a:rPr>
              <a:t>: Frequent updates, improved functionality, and rapid response to feedback enhance the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Conclusion</a:t>
            </a:r>
            <a:r>
              <a:rPr kumimoji="0" lang="en-US" altLang="en-US" sz="1800" b="0" i="0" u="none" strike="noStrike" cap="none" normalizeH="0" baseline="0" dirty="0">
                <a:ln>
                  <a:noFill/>
                </a:ln>
                <a:solidFill>
                  <a:schemeClr val="tx1"/>
                </a:solidFill>
                <a:effectLst/>
                <a:latin typeface="Arial" panose="020B0604020202020204" pitchFamily="34" charset="0"/>
              </a:rPr>
              <a:t>: DevOps transforms the technology value stream by aligning all processes towards delivering maximum value, efficiently and sustainably, to end-users.</a:t>
            </a:r>
          </a:p>
        </p:txBody>
      </p:sp>
    </p:spTree>
    <p:extLst>
      <p:ext uri="{BB962C8B-B14F-4D97-AF65-F5344CB8AC3E}">
        <p14:creationId xmlns:p14="http://schemas.microsoft.com/office/powerpoint/2010/main" val="360164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855C-1CE6-3F8D-756A-910A7D086B18}"/>
              </a:ext>
            </a:extLst>
          </p:cNvPr>
          <p:cNvSpPr>
            <a:spLocks noGrp="1"/>
          </p:cNvSpPr>
          <p:nvPr>
            <p:ph type="title"/>
          </p:nvPr>
        </p:nvSpPr>
        <p:spPr/>
        <p:txBody>
          <a:bodyPr/>
          <a:lstStyle/>
          <a:p>
            <a:r>
              <a:rPr lang="en-US" dirty="0"/>
              <a:t>Key Takeaways on the Technology Value Stream and DevOps</a:t>
            </a:r>
          </a:p>
        </p:txBody>
      </p:sp>
      <p:sp>
        <p:nvSpPr>
          <p:cNvPr id="4" name="Rectangle 1">
            <a:extLst>
              <a:ext uri="{FF2B5EF4-FFF2-40B4-BE49-F238E27FC236}">
                <a16:creationId xmlns:a16="http://schemas.microsoft.com/office/drawing/2014/main" id="{1A49CFBB-1156-7AE0-7E6E-BCA1B805B230}"/>
              </a:ext>
            </a:extLst>
          </p:cNvPr>
          <p:cNvSpPr>
            <a:spLocks noGrp="1" noChangeArrowheads="1"/>
          </p:cNvSpPr>
          <p:nvPr>
            <p:ph idx="1"/>
          </p:nvPr>
        </p:nvSpPr>
        <p:spPr bwMode="auto">
          <a:xfrm>
            <a:off x="1097280" y="2557486"/>
            <a:ext cx="10058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DevOps as a Catalyst</a:t>
            </a:r>
            <a:r>
              <a:rPr kumimoji="0" lang="en-US" altLang="en-US" sz="1800" b="0" i="0" u="none" strike="noStrike" cap="none" normalizeH="0" baseline="0" dirty="0">
                <a:ln>
                  <a:noFill/>
                </a:ln>
                <a:solidFill>
                  <a:schemeClr val="tx1"/>
                </a:solidFill>
                <a:effectLst/>
                <a:latin typeface="Arial" panose="020B0604020202020204" pitchFamily="34" charset="0"/>
              </a:rPr>
              <a:t>: It streamlines the technology value stream, bridging gaps between development and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Lead Time vs. Processing Time</a:t>
            </a:r>
            <a:r>
              <a:rPr kumimoji="0" lang="en-US" altLang="en-US" sz="1800" b="0" i="0" u="none" strike="noStrike" cap="none" normalizeH="0" baseline="0" dirty="0">
                <a:ln>
                  <a:noFill/>
                </a:ln>
                <a:solidFill>
                  <a:schemeClr val="tx1"/>
                </a:solidFill>
                <a:effectLst/>
                <a:latin typeface="Arial" panose="020B0604020202020204" pitchFamily="34" charset="0"/>
              </a:rPr>
              <a:t>: Understanding these metrics helps teams pinpoint delays and boost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DevOps Ideal</a:t>
            </a:r>
            <a:r>
              <a:rPr kumimoji="0" lang="en-US" altLang="en-US" sz="1800" b="0" i="0" u="none" strike="noStrike" cap="none" normalizeH="0" baseline="0" dirty="0">
                <a:ln>
                  <a:noFill/>
                </a:ln>
                <a:solidFill>
                  <a:schemeClr val="tx1"/>
                </a:solidFill>
                <a:effectLst/>
                <a:latin typeface="Arial" panose="020B0604020202020204" pitchFamily="34" charset="0"/>
              </a:rPr>
              <a:t>: Transitioning to deployment lead times of minutes ensures quicker delivery and enhanced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Continuous Improvement</a:t>
            </a:r>
            <a:r>
              <a:rPr kumimoji="0" lang="en-US" altLang="en-US" sz="1800" b="0" i="0" u="none" strike="noStrike" cap="none" normalizeH="0" baseline="0" dirty="0">
                <a:ln>
                  <a:noFill/>
                </a:ln>
                <a:solidFill>
                  <a:schemeClr val="tx1"/>
                </a:solidFill>
                <a:effectLst/>
                <a:latin typeface="Arial" panose="020B0604020202020204" pitchFamily="34" charset="0"/>
              </a:rPr>
              <a:t>: Lean, Agile, and Continuous Delivery principles lay the foundation for ongoing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Future of DevOps</a:t>
            </a:r>
            <a:r>
              <a:rPr kumimoji="0" lang="en-US" altLang="en-US" sz="1800" b="0" i="0" u="none" strike="noStrike" cap="none" normalizeH="0" baseline="0" dirty="0">
                <a:ln>
                  <a:noFill/>
                </a:ln>
                <a:solidFill>
                  <a:schemeClr val="tx1"/>
                </a:solidFill>
                <a:effectLst/>
                <a:latin typeface="Arial" panose="020B0604020202020204" pitchFamily="34" charset="0"/>
              </a:rPr>
              <a:t>: Embraces automation, collaboration, and rapid delivery, driving sustainable growth in technology-driven industries. </a:t>
            </a:r>
          </a:p>
        </p:txBody>
      </p:sp>
    </p:spTree>
    <p:extLst>
      <p:ext uri="{BB962C8B-B14F-4D97-AF65-F5344CB8AC3E}">
        <p14:creationId xmlns:p14="http://schemas.microsoft.com/office/powerpoint/2010/main" val="178933699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{745ADC9E-91A3-44B4-927D-CE3F2FF38E17}tf56160789_win32</Template>
  <TotalTime>479</TotalTime>
  <Words>1263</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Custom</vt:lpstr>
      <vt:lpstr>The Technology Value Stream</vt:lpstr>
      <vt:lpstr>What is the Technology Value Stream?</vt:lpstr>
      <vt:lpstr>Defining Lead Time vs. Processing Time</vt:lpstr>
      <vt:lpstr>The Common Scenario: Deployment Lead Times Requiring Months</vt:lpstr>
      <vt:lpstr>The Consequences of Long Lead Times</vt:lpstr>
      <vt:lpstr>Our DevOps Ideal: Deployment Lead Times of Minutes</vt:lpstr>
      <vt:lpstr>DevOps Ideal – Deployment Lead Times of Minutes</vt:lpstr>
      <vt:lpstr>Benefits of DevOps in the Technology Value Stream</vt:lpstr>
      <vt:lpstr>Key Takeaways on the Technology Value Stream and DevOps</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Julio Cruz</dc:creator>
  <cp:lastModifiedBy>Julio Cruz</cp:lastModifiedBy>
  <cp:revision>3</cp:revision>
  <dcterms:created xsi:type="dcterms:W3CDTF">2024-10-23T15:21:29Z</dcterms:created>
  <dcterms:modified xsi:type="dcterms:W3CDTF">2024-10-25T21:55:33Z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