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Bookerly" charset="1" panose="02020602040305020204"/>
      <p:regular r:id="rId18"/>
    </p:embeddedFont>
    <p:embeddedFont>
      <p:font typeface="Amazon Ember Display" charset="1" panose="020F0603020204020204"/>
      <p:regular r:id="rId19"/>
    </p:embeddedFont>
    <p:embeddedFont>
      <p:font typeface="Bookerly Display" charset="1" panose="02020602060705030203"/>
      <p:regular r:id="rId20"/>
    </p:embeddedFont>
    <p:embeddedFont>
      <p:font typeface="Amazon Ember Display Bold" charset="1" panose="020F0703020204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6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2.jpe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3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4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5.png" Type="http://schemas.openxmlformats.org/officeDocument/2006/relationships/image"/><Relationship Id="rId5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27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63" t="0" r="-196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94938" y="2826132"/>
            <a:ext cx="5793792" cy="1018142"/>
          </a:xfrm>
          <a:custGeom>
            <a:avLst/>
            <a:gdLst/>
            <a:ahLst/>
            <a:cxnLst/>
            <a:rect r="r" b="b" t="t" l="l"/>
            <a:pathLst>
              <a:path h="1018142" w="5793792">
                <a:moveTo>
                  <a:pt x="0" y="0"/>
                </a:moveTo>
                <a:lnTo>
                  <a:pt x="5793792" y="0"/>
                </a:lnTo>
                <a:lnTo>
                  <a:pt x="5793792" y="1018142"/>
                </a:lnTo>
                <a:lnTo>
                  <a:pt x="0" y="10181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71402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67014" y="804520"/>
            <a:ext cx="7649640" cy="2700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57"/>
              </a:lnSpc>
            </a:pPr>
            <a:r>
              <a:rPr lang="en-US" sz="5041">
                <a:solidFill>
                  <a:srgbClr val="1A98FF"/>
                </a:solidFill>
                <a:latin typeface="Bookerly"/>
                <a:ea typeface="Bookerly"/>
                <a:cs typeface="Bookerly"/>
                <a:sym typeface="Bookerly"/>
              </a:rPr>
              <a:t>Projeto de Análise de Dados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55898" y="6373119"/>
            <a:ext cx="7671872" cy="122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Exploração </a:t>
            </a:r>
            <a:r>
              <a:rPr lang="en-US" sz="3500">
                <a:solidFill>
                  <a:srgbClr val="FFFF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e tratamento de dados de filmes e séries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695227"/>
            <a:ext cx="4472157" cy="1078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6"/>
              </a:lnSpc>
            </a:pPr>
            <a:r>
              <a:rPr lang="en-US" sz="2040">
                <a:solidFill>
                  <a:srgbClr val="FFFF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Ana Clara Lomeu Rosa</a:t>
            </a:r>
          </a:p>
          <a:p>
            <a:pPr algn="l">
              <a:lnSpc>
                <a:spcPts val="2856"/>
              </a:lnSpc>
            </a:pPr>
            <a:r>
              <a:rPr lang="en-US" sz="2040">
                <a:solidFill>
                  <a:srgbClr val="FFFF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Isabel Azar de Holanda</a:t>
            </a:r>
          </a:p>
          <a:p>
            <a:pPr algn="l">
              <a:lnSpc>
                <a:spcPts val="2856"/>
              </a:lnSpc>
              <a:spcBef>
                <a:spcPct val="0"/>
              </a:spcBef>
            </a:pPr>
            <a:r>
              <a:rPr lang="en-US" sz="2040">
                <a:solidFill>
                  <a:srgbClr val="FFFF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Jú</a:t>
            </a:r>
            <a:r>
              <a:rPr lang="en-US" sz="2040">
                <a:solidFill>
                  <a:srgbClr val="FFFF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lio Césa</a:t>
            </a:r>
            <a:r>
              <a:rPr lang="en-US" sz="2040">
                <a:solidFill>
                  <a:srgbClr val="FFFF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r de Souza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90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08534"/>
            <a:ext cx="21065776" cy="10521595"/>
            <a:chOff x="0" y="0"/>
            <a:chExt cx="28087701" cy="140287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44712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612515" y="0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1" y="0"/>
                  </a:lnTo>
                  <a:lnTo>
                    <a:pt x="6844421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9666308" y="0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6704997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5347580" y="6704997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9666308" y="6294979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358319" y="6704997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1" y="0"/>
                  </a:lnTo>
                  <a:lnTo>
                    <a:pt x="6844421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2898213" y="0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7539580" y="144712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1243281" y="6294979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304375" y="3303213"/>
            <a:ext cx="4182370" cy="3324049"/>
            <a:chOff x="0" y="0"/>
            <a:chExt cx="1101530" cy="87547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01530" cy="875470"/>
            </a:xfrm>
            <a:custGeom>
              <a:avLst/>
              <a:gdLst/>
              <a:ahLst/>
              <a:cxnLst/>
              <a:rect r="r" b="b" t="t" l="l"/>
              <a:pathLst>
                <a:path h="875470" w="1101530">
                  <a:moveTo>
                    <a:pt x="94405" y="0"/>
                  </a:moveTo>
                  <a:lnTo>
                    <a:pt x="1007124" y="0"/>
                  </a:lnTo>
                  <a:cubicBezTo>
                    <a:pt x="1032162" y="0"/>
                    <a:pt x="1056174" y="9946"/>
                    <a:pt x="1073879" y="27651"/>
                  </a:cubicBezTo>
                  <a:cubicBezTo>
                    <a:pt x="1091583" y="45355"/>
                    <a:pt x="1101530" y="69367"/>
                    <a:pt x="1101530" y="94405"/>
                  </a:cubicBezTo>
                  <a:lnTo>
                    <a:pt x="1101530" y="781064"/>
                  </a:lnTo>
                  <a:cubicBezTo>
                    <a:pt x="1101530" y="806102"/>
                    <a:pt x="1091583" y="830115"/>
                    <a:pt x="1073879" y="847819"/>
                  </a:cubicBezTo>
                  <a:cubicBezTo>
                    <a:pt x="1056174" y="865523"/>
                    <a:pt x="1032162" y="875470"/>
                    <a:pt x="1007124" y="875470"/>
                  </a:cubicBezTo>
                  <a:lnTo>
                    <a:pt x="94405" y="875470"/>
                  </a:lnTo>
                  <a:cubicBezTo>
                    <a:pt x="69367" y="875470"/>
                    <a:pt x="45355" y="865523"/>
                    <a:pt x="27651" y="847819"/>
                  </a:cubicBezTo>
                  <a:cubicBezTo>
                    <a:pt x="9946" y="830115"/>
                    <a:pt x="0" y="806102"/>
                    <a:pt x="0" y="781064"/>
                  </a:cubicBezTo>
                  <a:lnTo>
                    <a:pt x="0" y="94405"/>
                  </a:lnTo>
                  <a:cubicBezTo>
                    <a:pt x="0" y="69367"/>
                    <a:pt x="9946" y="45355"/>
                    <a:pt x="27651" y="27651"/>
                  </a:cubicBezTo>
                  <a:cubicBezTo>
                    <a:pt x="45355" y="9946"/>
                    <a:pt x="69367" y="0"/>
                    <a:pt x="94405" y="0"/>
                  </a:cubicBezTo>
                  <a:close/>
                </a:path>
              </a:pathLst>
            </a:custGeom>
            <a:solidFill>
              <a:srgbClr val="191716">
                <a:alpha val="49804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101530" cy="923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6"/>
                </a:lnSpc>
              </a:pPr>
            </a:p>
          </p:txBody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4050372" y="625856"/>
            <a:ext cx="13870502" cy="9052814"/>
            <a:chOff x="0" y="0"/>
            <a:chExt cx="19050000" cy="124333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452880" y="587121"/>
              <a:ext cx="16166846" cy="10116185"/>
            </a:xfrm>
            <a:custGeom>
              <a:avLst/>
              <a:gdLst/>
              <a:ahLst/>
              <a:cxnLst/>
              <a:rect r="r" b="b" t="t" l="l"/>
              <a:pathLst>
                <a:path h="10116185" w="16166846">
                  <a:moveTo>
                    <a:pt x="16166846" y="0"/>
                  </a:moveTo>
                  <a:lnTo>
                    <a:pt x="16166846" y="10116185"/>
                  </a:lnTo>
                  <a:lnTo>
                    <a:pt x="0" y="10116185"/>
                  </a:lnTo>
                  <a:lnTo>
                    <a:pt x="0" y="0"/>
                  </a:lnTo>
                  <a:lnTo>
                    <a:pt x="16166846" y="0"/>
                  </a:lnTo>
                  <a:close/>
                </a:path>
              </a:pathLst>
            </a:custGeom>
            <a:blipFill>
              <a:blip r:embed="rId4"/>
              <a:stretch>
                <a:fillRect l="0" t="-4635" r="0" b="-4635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050000" cy="12433300"/>
            </a:xfrm>
            <a:custGeom>
              <a:avLst/>
              <a:gdLst/>
              <a:ahLst/>
              <a:cxnLst/>
              <a:rect r="r" b="b" t="t" l="l"/>
              <a:pathLst>
                <a:path h="12433300" w="19050000">
                  <a:moveTo>
                    <a:pt x="19050000" y="0"/>
                  </a:moveTo>
                  <a:lnTo>
                    <a:pt x="19050000" y="12433300"/>
                  </a:lnTo>
                  <a:lnTo>
                    <a:pt x="0" y="12433300"/>
                  </a:lnTo>
                  <a:lnTo>
                    <a:pt x="0" y="0"/>
                  </a:lnTo>
                  <a:lnTo>
                    <a:pt x="19050000" y="0"/>
                  </a:lnTo>
                  <a:close/>
                </a:path>
              </a:pathLst>
            </a:custGeom>
            <a:blipFill>
              <a:blip r:embed="rId5"/>
              <a:stretch>
                <a:fillRect l="-301" t="0" r="-301" b="0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505652" y="3637494"/>
            <a:ext cx="3779815" cy="2579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8"/>
              </a:lnSpc>
              <a:spcBef>
                <a:spcPct val="0"/>
              </a:spcBef>
            </a:pPr>
            <a:r>
              <a:rPr lang="en-US" sz="3663">
                <a:solidFill>
                  <a:srgbClr val="FFFF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O nosso dataset foi</a:t>
            </a:r>
            <a:r>
              <a:rPr lang="en-US" sz="3663">
                <a:solidFill>
                  <a:srgbClr val="FFFF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 dividido </a:t>
            </a:r>
            <a:r>
              <a:rPr lang="en-US" sz="3663">
                <a:solidFill>
                  <a:srgbClr val="FFFF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em </a:t>
            </a:r>
            <a:r>
              <a:rPr lang="en-US" sz="3663">
                <a:solidFill>
                  <a:srgbClr val="1A98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70%</a:t>
            </a:r>
            <a:r>
              <a:rPr lang="en-US" sz="3663">
                <a:solidFill>
                  <a:srgbClr val="FFFF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 treino e</a:t>
            </a:r>
            <a:r>
              <a:rPr lang="en-US" sz="3663">
                <a:solidFill>
                  <a:srgbClr val="1A98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 30%</a:t>
            </a:r>
            <a:r>
              <a:rPr lang="en-US" sz="3663">
                <a:solidFill>
                  <a:srgbClr val="FFFF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 t</a:t>
            </a:r>
            <a:r>
              <a:rPr lang="en-US" sz="3663">
                <a:solidFill>
                  <a:srgbClr val="FFFF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este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90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08534"/>
            <a:ext cx="21065776" cy="10521595"/>
            <a:chOff x="0" y="0"/>
            <a:chExt cx="28087701" cy="140287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44712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612515" y="0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1" y="0"/>
                  </a:lnTo>
                  <a:lnTo>
                    <a:pt x="6844421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9666308" y="0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6704997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5347580" y="6704997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9666308" y="6294979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358319" y="6704997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1" y="0"/>
                  </a:lnTo>
                  <a:lnTo>
                    <a:pt x="6844421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2898213" y="0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7539580" y="144712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1243281" y="6294979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963" t="0" r="-1963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875207" y="2434317"/>
            <a:ext cx="8506880" cy="6454709"/>
            <a:chOff x="0" y="0"/>
            <a:chExt cx="3057905" cy="232022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057905" cy="2320226"/>
            </a:xfrm>
            <a:custGeom>
              <a:avLst/>
              <a:gdLst/>
              <a:ahLst/>
              <a:cxnLst/>
              <a:rect r="r" b="b" t="t" l="l"/>
              <a:pathLst>
                <a:path h="2320226" w="3057905">
                  <a:moveTo>
                    <a:pt x="46414" y="0"/>
                  </a:moveTo>
                  <a:lnTo>
                    <a:pt x="3011491" y="0"/>
                  </a:lnTo>
                  <a:cubicBezTo>
                    <a:pt x="3023801" y="0"/>
                    <a:pt x="3035606" y="4890"/>
                    <a:pt x="3044311" y="13594"/>
                  </a:cubicBezTo>
                  <a:cubicBezTo>
                    <a:pt x="3053015" y="22299"/>
                    <a:pt x="3057905" y="34104"/>
                    <a:pt x="3057905" y="46414"/>
                  </a:cubicBezTo>
                  <a:lnTo>
                    <a:pt x="3057905" y="2273812"/>
                  </a:lnTo>
                  <a:cubicBezTo>
                    <a:pt x="3057905" y="2286122"/>
                    <a:pt x="3053015" y="2297928"/>
                    <a:pt x="3044311" y="2306632"/>
                  </a:cubicBezTo>
                  <a:cubicBezTo>
                    <a:pt x="3035606" y="2315336"/>
                    <a:pt x="3023801" y="2320226"/>
                    <a:pt x="3011491" y="2320226"/>
                  </a:cubicBezTo>
                  <a:lnTo>
                    <a:pt x="46414" y="2320226"/>
                  </a:lnTo>
                  <a:cubicBezTo>
                    <a:pt x="34104" y="2320226"/>
                    <a:pt x="22299" y="2315336"/>
                    <a:pt x="13594" y="2306632"/>
                  </a:cubicBezTo>
                  <a:cubicBezTo>
                    <a:pt x="4890" y="2297928"/>
                    <a:pt x="0" y="2286122"/>
                    <a:pt x="0" y="2273812"/>
                  </a:cubicBezTo>
                  <a:lnTo>
                    <a:pt x="0" y="46414"/>
                  </a:lnTo>
                  <a:cubicBezTo>
                    <a:pt x="0" y="34104"/>
                    <a:pt x="4890" y="22299"/>
                    <a:pt x="13594" y="13594"/>
                  </a:cubicBezTo>
                  <a:cubicBezTo>
                    <a:pt x="22299" y="4890"/>
                    <a:pt x="34104" y="0"/>
                    <a:pt x="46414" y="0"/>
                  </a:cubicBezTo>
                  <a:close/>
                </a:path>
              </a:pathLst>
            </a:custGeom>
            <a:solidFill>
              <a:srgbClr val="191716">
                <a:alpha val="49804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3057905" cy="23678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6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951954" y="2699396"/>
            <a:ext cx="8353387" cy="585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1A98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O dataset da Amazon Prime Video permite insights como:</a:t>
            </a:r>
          </a:p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Maior proporção de filmes em relação a series;</a:t>
            </a:r>
          </a:p>
          <a:p>
            <a:pPr algn="ctr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Gêneros mais </a:t>
            </a:r>
            <a:r>
              <a:rPr lang="en-US" sz="3000">
                <a:solidFill>
                  <a:srgbClr val="FFFF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populares na plataforma;</a:t>
            </a:r>
          </a:p>
          <a:p>
            <a:pPr algn="ctr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Classificaçõ</a:t>
            </a:r>
            <a:r>
              <a:rPr lang="en-US" sz="3000">
                <a:solidFill>
                  <a:srgbClr val="FFFF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es etárias predominantes;</a:t>
            </a:r>
          </a:p>
          <a:p>
            <a:pPr algn="ctr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Crescimento do catálogo nos últim</a:t>
            </a:r>
            <a:r>
              <a:rPr lang="en-US" sz="3000">
                <a:solidFill>
                  <a:srgbClr val="FFFF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os anos;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1A98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Futuras análises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avaliar </a:t>
            </a:r>
            <a:r>
              <a:rPr lang="en-US" sz="3000">
                <a:solidFill>
                  <a:srgbClr val="FFFF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sucesso dos títulos, analisar atores/diretores</a:t>
            </a:r>
            <a:r>
              <a:rPr lang="en-US" sz="3000">
                <a:solidFill>
                  <a:srgbClr val="FFFF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 mais frequent</a:t>
            </a:r>
            <a:r>
              <a:rPr lang="en-US" sz="3000">
                <a:solidFill>
                  <a:srgbClr val="FFFF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es.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90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08534"/>
            <a:ext cx="21065776" cy="10521595"/>
            <a:chOff x="0" y="0"/>
            <a:chExt cx="28087701" cy="140287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44712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612515" y="0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1" y="0"/>
                  </a:lnTo>
                  <a:lnTo>
                    <a:pt x="6844421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9666308" y="0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6704997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5347580" y="6704997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9666308" y="6294979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358319" y="6704997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1" y="0"/>
                  </a:lnTo>
                  <a:lnTo>
                    <a:pt x="6844421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2898213" y="0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7539580" y="144712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1243281" y="6294979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963" t="0" r="-1963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875207" y="2333494"/>
            <a:ext cx="8506880" cy="6454709"/>
            <a:chOff x="0" y="0"/>
            <a:chExt cx="3057905" cy="232022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057905" cy="2320226"/>
            </a:xfrm>
            <a:custGeom>
              <a:avLst/>
              <a:gdLst/>
              <a:ahLst/>
              <a:cxnLst/>
              <a:rect r="r" b="b" t="t" l="l"/>
              <a:pathLst>
                <a:path h="2320226" w="3057905">
                  <a:moveTo>
                    <a:pt x="46414" y="0"/>
                  </a:moveTo>
                  <a:lnTo>
                    <a:pt x="3011491" y="0"/>
                  </a:lnTo>
                  <a:cubicBezTo>
                    <a:pt x="3023801" y="0"/>
                    <a:pt x="3035606" y="4890"/>
                    <a:pt x="3044311" y="13594"/>
                  </a:cubicBezTo>
                  <a:cubicBezTo>
                    <a:pt x="3053015" y="22299"/>
                    <a:pt x="3057905" y="34104"/>
                    <a:pt x="3057905" y="46414"/>
                  </a:cubicBezTo>
                  <a:lnTo>
                    <a:pt x="3057905" y="2273812"/>
                  </a:lnTo>
                  <a:cubicBezTo>
                    <a:pt x="3057905" y="2286122"/>
                    <a:pt x="3053015" y="2297928"/>
                    <a:pt x="3044311" y="2306632"/>
                  </a:cubicBezTo>
                  <a:cubicBezTo>
                    <a:pt x="3035606" y="2315336"/>
                    <a:pt x="3023801" y="2320226"/>
                    <a:pt x="3011491" y="2320226"/>
                  </a:cubicBezTo>
                  <a:lnTo>
                    <a:pt x="46414" y="2320226"/>
                  </a:lnTo>
                  <a:cubicBezTo>
                    <a:pt x="34104" y="2320226"/>
                    <a:pt x="22299" y="2315336"/>
                    <a:pt x="13594" y="2306632"/>
                  </a:cubicBezTo>
                  <a:cubicBezTo>
                    <a:pt x="4890" y="2297928"/>
                    <a:pt x="0" y="2286122"/>
                    <a:pt x="0" y="2273812"/>
                  </a:cubicBezTo>
                  <a:lnTo>
                    <a:pt x="0" y="46414"/>
                  </a:lnTo>
                  <a:cubicBezTo>
                    <a:pt x="0" y="34104"/>
                    <a:pt x="4890" y="22299"/>
                    <a:pt x="13594" y="13594"/>
                  </a:cubicBezTo>
                  <a:cubicBezTo>
                    <a:pt x="22299" y="4890"/>
                    <a:pt x="34104" y="0"/>
                    <a:pt x="46414" y="0"/>
                  </a:cubicBezTo>
                  <a:close/>
                </a:path>
              </a:pathLst>
            </a:custGeom>
            <a:solidFill>
              <a:srgbClr val="191716">
                <a:alpha val="49804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3057905" cy="23678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6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415268" y="3008148"/>
            <a:ext cx="7038975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b="true" sz="9999">
                <a:solidFill>
                  <a:srgbClr val="FFFFFF"/>
                </a:solidFill>
                <a:latin typeface="Amazon Ember Display Bold"/>
                <a:ea typeface="Amazon Ember Display Bold"/>
                <a:cs typeface="Amazon Ember Display Bold"/>
                <a:sym typeface="Amazon Ember Display Bold"/>
              </a:rPr>
              <a:t>OBRIGADO!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875207" y="4716299"/>
            <a:ext cx="8119097" cy="3963081"/>
            <a:chOff x="0" y="0"/>
            <a:chExt cx="10825462" cy="528410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1357523"/>
              <a:ext cx="10825462" cy="3926585"/>
            </a:xfrm>
            <a:custGeom>
              <a:avLst/>
              <a:gdLst/>
              <a:ahLst/>
              <a:cxnLst/>
              <a:rect r="r" b="b" t="t" l="l"/>
              <a:pathLst>
                <a:path h="3926585" w="10825462">
                  <a:moveTo>
                    <a:pt x="0" y="0"/>
                  </a:moveTo>
                  <a:lnTo>
                    <a:pt x="10825462" y="0"/>
                  </a:lnTo>
                  <a:lnTo>
                    <a:pt x="10825462" y="3926585"/>
                  </a:lnTo>
                  <a:lnTo>
                    <a:pt x="0" y="39265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8758" t="-129433" r="-115331" b="-119877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550203" y="0"/>
              <a:ext cx="7725056" cy="1357523"/>
            </a:xfrm>
            <a:custGeom>
              <a:avLst/>
              <a:gdLst/>
              <a:ahLst/>
              <a:cxnLst/>
              <a:rect r="r" b="b" t="t" l="l"/>
              <a:pathLst>
                <a:path h="1357523" w="7725056">
                  <a:moveTo>
                    <a:pt x="0" y="0"/>
                  </a:moveTo>
                  <a:lnTo>
                    <a:pt x="7725056" y="0"/>
                  </a:lnTo>
                  <a:lnTo>
                    <a:pt x="7725056" y="1357523"/>
                  </a:lnTo>
                  <a:lnTo>
                    <a:pt x="0" y="13575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-71402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90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08534"/>
            <a:ext cx="21065776" cy="10521595"/>
            <a:chOff x="0" y="0"/>
            <a:chExt cx="28087701" cy="140287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44712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612515" y="0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1" y="0"/>
                  </a:lnTo>
                  <a:lnTo>
                    <a:pt x="6844421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9666308" y="0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6704997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5347580" y="6704997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9666308" y="6294979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358319" y="6704997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1" y="0"/>
                  </a:lnTo>
                  <a:lnTo>
                    <a:pt x="6844421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2898213" y="0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7539580" y="144712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1243281" y="6294979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028700" y="1384556"/>
            <a:ext cx="16230600" cy="7517889"/>
            <a:chOff x="0" y="0"/>
            <a:chExt cx="4274726" cy="198002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74726" cy="1980020"/>
            </a:xfrm>
            <a:custGeom>
              <a:avLst/>
              <a:gdLst/>
              <a:ahLst/>
              <a:cxnLst/>
              <a:rect r="r" b="b" t="t" l="l"/>
              <a:pathLst>
                <a:path h="1980020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955693"/>
                  </a:lnTo>
                  <a:cubicBezTo>
                    <a:pt x="4274726" y="1969129"/>
                    <a:pt x="4263834" y="1980020"/>
                    <a:pt x="4250399" y="1980020"/>
                  </a:cubicBezTo>
                  <a:lnTo>
                    <a:pt x="24327" y="1980020"/>
                  </a:lnTo>
                  <a:cubicBezTo>
                    <a:pt x="10891" y="1980020"/>
                    <a:pt x="0" y="1969129"/>
                    <a:pt x="0" y="195569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191716">
                <a:alpha val="49804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4274726" cy="20276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6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619386" y="6421408"/>
            <a:ext cx="3778744" cy="3476445"/>
          </a:xfrm>
          <a:custGeom>
            <a:avLst/>
            <a:gdLst/>
            <a:ahLst/>
            <a:cxnLst/>
            <a:rect r="r" b="b" t="t" l="l"/>
            <a:pathLst>
              <a:path h="3476445" w="3778744">
                <a:moveTo>
                  <a:pt x="0" y="0"/>
                </a:moveTo>
                <a:lnTo>
                  <a:pt x="3778745" y="0"/>
                </a:lnTo>
                <a:lnTo>
                  <a:pt x="3778745" y="3476444"/>
                </a:lnTo>
                <a:lnTo>
                  <a:pt x="0" y="34764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960154" y="1970295"/>
            <a:ext cx="10367692" cy="122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O dataset contém informações sobre filmes e séries da Amazon Prime Video.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416722" y="3543083"/>
            <a:ext cx="11454557" cy="494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As </a:t>
            </a:r>
            <a:r>
              <a:rPr lang="en-US" sz="3500">
                <a:solidFill>
                  <a:srgbClr val="FFFF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colunas principais que ultilizamos: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1A98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title </a:t>
            </a:r>
            <a:r>
              <a:rPr lang="en-US" sz="3500">
                <a:solidFill>
                  <a:srgbClr val="FFFF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→ título do filme/série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1A98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type </a:t>
            </a:r>
            <a:r>
              <a:rPr lang="en-US" sz="3500">
                <a:solidFill>
                  <a:srgbClr val="FFFF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→ Filme ou Série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1A98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release_year</a:t>
            </a:r>
            <a:r>
              <a:rPr lang="en-US" sz="3500">
                <a:solidFill>
                  <a:srgbClr val="FFFF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 → ano de lançamento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1A98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rating </a:t>
            </a:r>
            <a:r>
              <a:rPr lang="en-US" sz="3500">
                <a:solidFill>
                  <a:srgbClr val="FFFF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→ classificação indicativa (faixa etária)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1A98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listed_in</a:t>
            </a:r>
            <a:r>
              <a:rPr lang="en-US" sz="3500">
                <a:solidFill>
                  <a:srgbClr val="FFFF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 </a:t>
            </a:r>
            <a:r>
              <a:rPr lang="en-US" sz="3500">
                <a:solidFill>
                  <a:srgbClr val="FFFF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→ gêneros (ex: Drama, Comédia, Documentário)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1A98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duration</a:t>
            </a:r>
            <a:r>
              <a:rPr lang="en-US" sz="3500">
                <a:solidFill>
                  <a:srgbClr val="FFFF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 </a:t>
            </a:r>
            <a:r>
              <a:rPr lang="en-US" sz="3500">
                <a:solidFill>
                  <a:srgbClr val="FFFF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→ duração (minutos ou temporadas)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1A98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director / cast</a:t>
            </a:r>
            <a:r>
              <a:rPr lang="en-US" sz="3500">
                <a:solidFill>
                  <a:srgbClr val="FFFF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 → diretor(es) e elenco principal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90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08534"/>
            <a:ext cx="21065776" cy="10521595"/>
            <a:chOff x="0" y="0"/>
            <a:chExt cx="28087701" cy="140287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44712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612515" y="0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1" y="0"/>
                  </a:lnTo>
                  <a:lnTo>
                    <a:pt x="6844421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9666308" y="0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6704997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5347580" y="6704997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9666308" y="6294979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358319" y="6704997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1" y="0"/>
                  </a:lnTo>
                  <a:lnTo>
                    <a:pt x="6844421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2898213" y="0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7539580" y="144712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1243281" y="6294979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253210" y="617093"/>
            <a:ext cx="4182370" cy="2275183"/>
            <a:chOff x="0" y="0"/>
            <a:chExt cx="1101530" cy="5992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01530" cy="599225"/>
            </a:xfrm>
            <a:custGeom>
              <a:avLst/>
              <a:gdLst/>
              <a:ahLst/>
              <a:cxnLst/>
              <a:rect r="r" b="b" t="t" l="l"/>
              <a:pathLst>
                <a:path h="599225" w="1101530">
                  <a:moveTo>
                    <a:pt x="94405" y="0"/>
                  </a:moveTo>
                  <a:lnTo>
                    <a:pt x="1007124" y="0"/>
                  </a:lnTo>
                  <a:cubicBezTo>
                    <a:pt x="1032162" y="0"/>
                    <a:pt x="1056174" y="9946"/>
                    <a:pt x="1073879" y="27651"/>
                  </a:cubicBezTo>
                  <a:cubicBezTo>
                    <a:pt x="1091583" y="45355"/>
                    <a:pt x="1101530" y="69367"/>
                    <a:pt x="1101530" y="94405"/>
                  </a:cubicBezTo>
                  <a:lnTo>
                    <a:pt x="1101530" y="504820"/>
                  </a:lnTo>
                  <a:cubicBezTo>
                    <a:pt x="1101530" y="529858"/>
                    <a:pt x="1091583" y="553870"/>
                    <a:pt x="1073879" y="571574"/>
                  </a:cubicBezTo>
                  <a:cubicBezTo>
                    <a:pt x="1056174" y="589279"/>
                    <a:pt x="1032162" y="599225"/>
                    <a:pt x="1007124" y="599225"/>
                  </a:cubicBezTo>
                  <a:lnTo>
                    <a:pt x="94405" y="599225"/>
                  </a:lnTo>
                  <a:cubicBezTo>
                    <a:pt x="69367" y="599225"/>
                    <a:pt x="45355" y="589279"/>
                    <a:pt x="27651" y="571574"/>
                  </a:cubicBezTo>
                  <a:cubicBezTo>
                    <a:pt x="9946" y="553870"/>
                    <a:pt x="0" y="529858"/>
                    <a:pt x="0" y="504820"/>
                  </a:cubicBezTo>
                  <a:lnTo>
                    <a:pt x="0" y="94405"/>
                  </a:lnTo>
                  <a:cubicBezTo>
                    <a:pt x="0" y="69367"/>
                    <a:pt x="9946" y="45355"/>
                    <a:pt x="27651" y="27651"/>
                  </a:cubicBezTo>
                  <a:cubicBezTo>
                    <a:pt x="45355" y="9946"/>
                    <a:pt x="69367" y="0"/>
                    <a:pt x="94405" y="0"/>
                  </a:cubicBezTo>
                  <a:close/>
                </a:path>
              </a:pathLst>
            </a:custGeom>
            <a:solidFill>
              <a:srgbClr val="191716">
                <a:alpha val="49804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101530" cy="646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6"/>
                </a:lnSpc>
              </a:pPr>
            </a:p>
          </p:txBody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4050372" y="625856"/>
            <a:ext cx="13870502" cy="9052814"/>
            <a:chOff x="0" y="0"/>
            <a:chExt cx="19050000" cy="124333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452880" y="587121"/>
              <a:ext cx="16166846" cy="10116185"/>
            </a:xfrm>
            <a:custGeom>
              <a:avLst/>
              <a:gdLst/>
              <a:ahLst/>
              <a:cxnLst/>
              <a:rect r="r" b="b" t="t" l="l"/>
              <a:pathLst>
                <a:path h="10116185" w="16166846">
                  <a:moveTo>
                    <a:pt x="16166846" y="0"/>
                  </a:moveTo>
                  <a:lnTo>
                    <a:pt x="16166846" y="10116185"/>
                  </a:lnTo>
                  <a:lnTo>
                    <a:pt x="0" y="10116185"/>
                  </a:lnTo>
                  <a:lnTo>
                    <a:pt x="0" y="0"/>
                  </a:lnTo>
                  <a:lnTo>
                    <a:pt x="16166846" y="0"/>
                  </a:lnTo>
                  <a:close/>
                </a:path>
              </a:pathLst>
            </a:custGeom>
            <a:blipFill>
              <a:blip r:embed="rId4"/>
              <a:stretch>
                <a:fillRect l="0" t="-4335" r="0" b="-4335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050000" cy="12433300"/>
            </a:xfrm>
            <a:custGeom>
              <a:avLst/>
              <a:gdLst/>
              <a:ahLst/>
              <a:cxnLst/>
              <a:rect r="r" b="b" t="t" l="l"/>
              <a:pathLst>
                <a:path h="12433300" w="19050000">
                  <a:moveTo>
                    <a:pt x="19050000" y="0"/>
                  </a:moveTo>
                  <a:lnTo>
                    <a:pt x="19050000" y="12433300"/>
                  </a:lnTo>
                  <a:lnTo>
                    <a:pt x="0" y="12433300"/>
                  </a:lnTo>
                  <a:lnTo>
                    <a:pt x="0" y="0"/>
                  </a:lnTo>
                  <a:lnTo>
                    <a:pt x="19050000" y="0"/>
                  </a:lnTo>
                  <a:close/>
                </a:path>
              </a:pathLst>
            </a:custGeom>
            <a:blipFill>
              <a:blip r:embed="rId5"/>
              <a:stretch>
                <a:fillRect l="-301" t="0" r="-301" b="0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0" y="933450"/>
            <a:ext cx="4688791" cy="173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1A98FF"/>
                </a:solidFill>
                <a:latin typeface="Bookerly Display"/>
                <a:ea typeface="Bookerly Display"/>
                <a:cs typeface="Bookerly Display"/>
                <a:sym typeface="Bookerly Display"/>
              </a:rPr>
              <a:t>C</a:t>
            </a:r>
            <a:r>
              <a:rPr lang="en-US" sz="5000">
                <a:solidFill>
                  <a:srgbClr val="1A98FF"/>
                </a:solidFill>
                <a:latin typeface="Bookerly Display"/>
                <a:ea typeface="Bookerly Display"/>
                <a:cs typeface="Bookerly Display"/>
                <a:sym typeface="Bookerly Display"/>
              </a:rPr>
              <a:t>arregamento do Dataset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90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08534"/>
            <a:ext cx="21065776" cy="10521595"/>
            <a:chOff x="0" y="0"/>
            <a:chExt cx="28087701" cy="140287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44712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612515" y="0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1" y="0"/>
                  </a:lnTo>
                  <a:lnTo>
                    <a:pt x="6844421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9666308" y="0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6704997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5347580" y="6704997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9666308" y="6294979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358319" y="6704997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1" y="0"/>
                  </a:lnTo>
                  <a:lnTo>
                    <a:pt x="6844421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2898213" y="0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7539580" y="144712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1243281" y="6294979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253210" y="617093"/>
            <a:ext cx="4182370" cy="2275183"/>
            <a:chOff x="0" y="0"/>
            <a:chExt cx="1101530" cy="5992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01530" cy="599225"/>
            </a:xfrm>
            <a:custGeom>
              <a:avLst/>
              <a:gdLst/>
              <a:ahLst/>
              <a:cxnLst/>
              <a:rect r="r" b="b" t="t" l="l"/>
              <a:pathLst>
                <a:path h="599225" w="1101530">
                  <a:moveTo>
                    <a:pt x="94405" y="0"/>
                  </a:moveTo>
                  <a:lnTo>
                    <a:pt x="1007124" y="0"/>
                  </a:lnTo>
                  <a:cubicBezTo>
                    <a:pt x="1032162" y="0"/>
                    <a:pt x="1056174" y="9946"/>
                    <a:pt x="1073879" y="27651"/>
                  </a:cubicBezTo>
                  <a:cubicBezTo>
                    <a:pt x="1091583" y="45355"/>
                    <a:pt x="1101530" y="69367"/>
                    <a:pt x="1101530" y="94405"/>
                  </a:cubicBezTo>
                  <a:lnTo>
                    <a:pt x="1101530" y="504820"/>
                  </a:lnTo>
                  <a:cubicBezTo>
                    <a:pt x="1101530" y="529858"/>
                    <a:pt x="1091583" y="553870"/>
                    <a:pt x="1073879" y="571574"/>
                  </a:cubicBezTo>
                  <a:cubicBezTo>
                    <a:pt x="1056174" y="589279"/>
                    <a:pt x="1032162" y="599225"/>
                    <a:pt x="1007124" y="599225"/>
                  </a:cubicBezTo>
                  <a:lnTo>
                    <a:pt x="94405" y="599225"/>
                  </a:lnTo>
                  <a:cubicBezTo>
                    <a:pt x="69367" y="599225"/>
                    <a:pt x="45355" y="589279"/>
                    <a:pt x="27651" y="571574"/>
                  </a:cubicBezTo>
                  <a:cubicBezTo>
                    <a:pt x="9946" y="553870"/>
                    <a:pt x="0" y="529858"/>
                    <a:pt x="0" y="504820"/>
                  </a:cubicBezTo>
                  <a:lnTo>
                    <a:pt x="0" y="94405"/>
                  </a:lnTo>
                  <a:cubicBezTo>
                    <a:pt x="0" y="69367"/>
                    <a:pt x="9946" y="45355"/>
                    <a:pt x="27651" y="27651"/>
                  </a:cubicBezTo>
                  <a:cubicBezTo>
                    <a:pt x="45355" y="9946"/>
                    <a:pt x="69367" y="0"/>
                    <a:pt x="94405" y="0"/>
                  </a:cubicBezTo>
                  <a:close/>
                </a:path>
              </a:pathLst>
            </a:custGeom>
            <a:solidFill>
              <a:srgbClr val="191716">
                <a:alpha val="49804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101530" cy="646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6"/>
                </a:lnSpc>
              </a:pPr>
            </a:p>
          </p:txBody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4050372" y="625856"/>
            <a:ext cx="13870502" cy="9052814"/>
            <a:chOff x="0" y="0"/>
            <a:chExt cx="19050000" cy="124333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452880" y="587121"/>
              <a:ext cx="16166846" cy="10116185"/>
            </a:xfrm>
            <a:custGeom>
              <a:avLst/>
              <a:gdLst/>
              <a:ahLst/>
              <a:cxnLst/>
              <a:rect r="r" b="b" t="t" l="l"/>
              <a:pathLst>
                <a:path h="10116185" w="16166846">
                  <a:moveTo>
                    <a:pt x="16166846" y="0"/>
                  </a:moveTo>
                  <a:lnTo>
                    <a:pt x="16166846" y="10116185"/>
                  </a:lnTo>
                  <a:lnTo>
                    <a:pt x="0" y="10116185"/>
                  </a:lnTo>
                  <a:lnTo>
                    <a:pt x="0" y="0"/>
                  </a:lnTo>
                  <a:lnTo>
                    <a:pt x="16166846" y="0"/>
                  </a:lnTo>
                  <a:close/>
                </a:path>
              </a:pathLst>
            </a:custGeom>
            <a:blipFill>
              <a:blip r:embed="rId4"/>
              <a:stretch>
                <a:fillRect l="0" t="-4335" r="0" b="-4335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050000" cy="12433300"/>
            </a:xfrm>
            <a:custGeom>
              <a:avLst/>
              <a:gdLst/>
              <a:ahLst/>
              <a:cxnLst/>
              <a:rect r="r" b="b" t="t" l="l"/>
              <a:pathLst>
                <a:path h="12433300" w="19050000">
                  <a:moveTo>
                    <a:pt x="19050000" y="0"/>
                  </a:moveTo>
                  <a:lnTo>
                    <a:pt x="19050000" y="12433300"/>
                  </a:lnTo>
                  <a:lnTo>
                    <a:pt x="0" y="12433300"/>
                  </a:lnTo>
                  <a:lnTo>
                    <a:pt x="0" y="0"/>
                  </a:lnTo>
                  <a:lnTo>
                    <a:pt x="19050000" y="0"/>
                  </a:lnTo>
                  <a:close/>
                </a:path>
              </a:pathLst>
            </a:custGeom>
            <a:blipFill>
              <a:blip r:embed="rId5"/>
              <a:stretch>
                <a:fillRect l="-301" t="0" r="-301" b="0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385209" y="933450"/>
            <a:ext cx="4050372" cy="173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1A98FF"/>
                </a:solidFill>
                <a:latin typeface="Bookerly Display"/>
                <a:ea typeface="Bookerly Display"/>
                <a:cs typeface="Bookerly Display"/>
                <a:sym typeface="Bookerly Display"/>
              </a:rPr>
              <a:t>Tratamento dos Dados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85209" y="3673986"/>
            <a:ext cx="4050372" cy="392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Remoção de duplicados e colunas irrelevantes;</a:t>
            </a:r>
          </a:p>
          <a:p>
            <a:pPr algn="ctr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Tratamento de valores ausentes(nulos);</a:t>
            </a:r>
          </a:p>
          <a:p>
            <a:pPr algn="ctr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Padronização da classificação etária (All, teen, Adult, Unknown);</a:t>
            </a:r>
          </a:p>
          <a:p>
            <a:pPr algn="ctr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Amazon Ember Display"/>
                <a:ea typeface="Amazon Ember Display"/>
                <a:cs typeface="Amazon Ember Display"/>
                <a:sym typeface="Amazon Ember Display"/>
              </a:rPr>
              <a:t>Filtro de ano de lançamento.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90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08534"/>
            <a:ext cx="21065776" cy="10521595"/>
            <a:chOff x="0" y="0"/>
            <a:chExt cx="28087701" cy="140287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44712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612515" y="0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1" y="0"/>
                  </a:lnTo>
                  <a:lnTo>
                    <a:pt x="6844421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9666308" y="0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6704997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5347580" y="6704997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9666308" y="6294979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358319" y="6704997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1" y="0"/>
                  </a:lnTo>
                  <a:lnTo>
                    <a:pt x="6844421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2898213" y="0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7539580" y="144712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1243281" y="6294979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3397237" y="1727270"/>
            <a:ext cx="11493525" cy="8321312"/>
            <a:chOff x="0" y="0"/>
            <a:chExt cx="19050000" cy="137922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442468" y="443738"/>
              <a:ext cx="18189449" cy="12737719"/>
            </a:xfrm>
            <a:custGeom>
              <a:avLst/>
              <a:gdLst/>
              <a:ahLst/>
              <a:cxnLst/>
              <a:rect r="r" b="b" t="t" l="l"/>
              <a:pathLst>
                <a:path h="12737719" w="18189449">
                  <a:moveTo>
                    <a:pt x="17796383" y="12737211"/>
                  </a:moveTo>
                  <a:lnTo>
                    <a:pt x="280035" y="12689967"/>
                  </a:lnTo>
                  <a:cubicBezTo>
                    <a:pt x="125222" y="12689586"/>
                    <a:pt x="0" y="12563603"/>
                    <a:pt x="508" y="12408916"/>
                  </a:cubicBezTo>
                  <a:lnTo>
                    <a:pt x="32893" y="358902"/>
                  </a:lnTo>
                  <a:cubicBezTo>
                    <a:pt x="33401" y="160401"/>
                    <a:pt x="194818" y="0"/>
                    <a:pt x="393319" y="508"/>
                  </a:cubicBezTo>
                  <a:lnTo>
                    <a:pt x="17830547" y="47498"/>
                  </a:lnTo>
                  <a:cubicBezTo>
                    <a:pt x="18029048" y="48006"/>
                    <a:pt x="18189449" y="209423"/>
                    <a:pt x="18188940" y="407924"/>
                  </a:cubicBezTo>
                  <a:lnTo>
                    <a:pt x="18156555" y="12378690"/>
                  </a:lnTo>
                  <a:cubicBezTo>
                    <a:pt x="18156174" y="12577191"/>
                    <a:pt x="17994884" y="12737719"/>
                    <a:pt x="17796383" y="12737211"/>
                  </a:cubicBezTo>
                  <a:close/>
                </a:path>
              </a:pathLst>
            </a:custGeom>
            <a:blipFill>
              <a:blip r:embed="rId4"/>
              <a:stretch>
                <a:fillRect l="0" t="-3551" r="0" b="-3551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050000" cy="13792200"/>
            </a:xfrm>
            <a:custGeom>
              <a:avLst/>
              <a:gdLst/>
              <a:ahLst/>
              <a:cxnLst/>
              <a:rect r="r" b="b" t="t" l="l"/>
              <a:pathLst>
                <a:path h="13792200" w="19050000">
                  <a:moveTo>
                    <a:pt x="19050000" y="0"/>
                  </a:moveTo>
                  <a:lnTo>
                    <a:pt x="19050000" y="13792200"/>
                  </a:lnTo>
                  <a:lnTo>
                    <a:pt x="0" y="13792200"/>
                  </a:lnTo>
                  <a:lnTo>
                    <a:pt x="0" y="0"/>
                  </a:lnTo>
                  <a:lnTo>
                    <a:pt x="19050000" y="0"/>
                  </a:lnTo>
                  <a:close/>
                </a:path>
              </a:pathLst>
            </a:custGeom>
            <a:blipFill>
              <a:blip r:embed="rId5"/>
              <a:stretch>
                <a:fillRect l="-17" t="0" r="-17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4093364" y="235646"/>
            <a:ext cx="10101272" cy="1133475"/>
            <a:chOff x="0" y="0"/>
            <a:chExt cx="13468362" cy="1511300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404283"/>
              <a:ext cx="13468362" cy="11070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1A98FF"/>
                  </a:solidFill>
                  <a:latin typeface="Bookerly Display"/>
                  <a:ea typeface="Bookerly Display"/>
                  <a:cs typeface="Bookerly Display"/>
                  <a:sym typeface="Bookerly Display"/>
                </a:rPr>
                <a:t>Ano Lançamento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4776911" y="-57150"/>
              <a:ext cx="3914540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FFFFFF"/>
                  </a:solidFill>
                  <a:latin typeface="Amazon Ember Display"/>
                  <a:ea typeface="Amazon Ember Display"/>
                  <a:cs typeface="Amazon Ember Display"/>
                  <a:sym typeface="Amazon Ember Display"/>
                </a:rPr>
                <a:t>Gráfico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90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08534"/>
            <a:ext cx="21065776" cy="10521595"/>
            <a:chOff x="0" y="0"/>
            <a:chExt cx="28087701" cy="140287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44712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612515" y="0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1" y="0"/>
                  </a:lnTo>
                  <a:lnTo>
                    <a:pt x="6844421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9666308" y="0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6704997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5347580" y="6704997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9666308" y="6294979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358319" y="6704997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1" y="0"/>
                  </a:lnTo>
                  <a:lnTo>
                    <a:pt x="6844421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2898213" y="0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7539580" y="144712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1243281" y="6294979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3397237" y="1727270"/>
            <a:ext cx="11493525" cy="8321312"/>
            <a:chOff x="0" y="0"/>
            <a:chExt cx="19050000" cy="137922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442468" y="443738"/>
              <a:ext cx="18189449" cy="12737719"/>
            </a:xfrm>
            <a:custGeom>
              <a:avLst/>
              <a:gdLst/>
              <a:ahLst/>
              <a:cxnLst/>
              <a:rect r="r" b="b" t="t" l="l"/>
              <a:pathLst>
                <a:path h="12737719" w="18189449">
                  <a:moveTo>
                    <a:pt x="17796383" y="12737211"/>
                  </a:moveTo>
                  <a:lnTo>
                    <a:pt x="280035" y="12689967"/>
                  </a:lnTo>
                  <a:cubicBezTo>
                    <a:pt x="125222" y="12689586"/>
                    <a:pt x="0" y="12563603"/>
                    <a:pt x="508" y="12408916"/>
                  </a:cubicBezTo>
                  <a:lnTo>
                    <a:pt x="32893" y="358902"/>
                  </a:lnTo>
                  <a:cubicBezTo>
                    <a:pt x="33401" y="160401"/>
                    <a:pt x="194818" y="0"/>
                    <a:pt x="393319" y="508"/>
                  </a:cubicBezTo>
                  <a:lnTo>
                    <a:pt x="17830547" y="47498"/>
                  </a:lnTo>
                  <a:cubicBezTo>
                    <a:pt x="18029048" y="48006"/>
                    <a:pt x="18189449" y="209423"/>
                    <a:pt x="18188940" y="407924"/>
                  </a:cubicBezTo>
                  <a:lnTo>
                    <a:pt x="18156555" y="12378690"/>
                  </a:lnTo>
                  <a:cubicBezTo>
                    <a:pt x="18156174" y="12577191"/>
                    <a:pt x="17994884" y="12737719"/>
                    <a:pt x="17796383" y="12737211"/>
                  </a:cubicBezTo>
                  <a:close/>
                </a:path>
              </a:pathLst>
            </a:custGeom>
            <a:blipFill>
              <a:blip r:embed="rId4"/>
              <a:stretch>
                <a:fillRect l="0" t="-3551" r="0" b="-3551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050000" cy="13792200"/>
            </a:xfrm>
            <a:custGeom>
              <a:avLst/>
              <a:gdLst/>
              <a:ahLst/>
              <a:cxnLst/>
              <a:rect r="r" b="b" t="t" l="l"/>
              <a:pathLst>
                <a:path h="13792200" w="19050000">
                  <a:moveTo>
                    <a:pt x="19050000" y="0"/>
                  </a:moveTo>
                  <a:lnTo>
                    <a:pt x="19050000" y="13792200"/>
                  </a:lnTo>
                  <a:lnTo>
                    <a:pt x="0" y="13792200"/>
                  </a:lnTo>
                  <a:lnTo>
                    <a:pt x="0" y="0"/>
                  </a:lnTo>
                  <a:lnTo>
                    <a:pt x="19050000" y="0"/>
                  </a:lnTo>
                  <a:close/>
                </a:path>
              </a:pathLst>
            </a:custGeom>
            <a:blipFill>
              <a:blip r:embed="rId5"/>
              <a:stretch>
                <a:fillRect l="-17" t="0" r="-17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693350" y="7188640"/>
            <a:ext cx="6079384" cy="2381565"/>
            <a:chOff x="0" y="0"/>
            <a:chExt cx="8105845" cy="3175420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8105845" cy="3175420"/>
              <a:chOff x="0" y="0"/>
              <a:chExt cx="1601155" cy="627243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601155" cy="627243"/>
              </a:xfrm>
              <a:custGeom>
                <a:avLst/>
                <a:gdLst/>
                <a:ahLst/>
                <a:cxnLst/>
                <a:rect r="r" b="b" t="t" l="l"/>
                <a:pathLst>
                  <a:path h="627243" w="1601155">
                    <a:moveTo>
                      <a:pt x="39478" y="0"/>
                    </a:moveTo>
                    <a:lnTo>
                      <a:pt x="1561677" y="0"/>
                    </a:lnTo>
                    <a:cubicBezTo>
                      <a:pt x="1583480" y="0"/>
                      <a:pt x="1601155" y="17675"/>
                      <a:pt x="1601155" y="39478"/>
                    </a:cubicBezTo>
                    <a:lnTo>
                      <a:pt x="1601155" y="587766"/>
                    </a:lnTo>
                    <a:cubicBezTo>
                      <a:pt x="1601155" y="598236"/>
                      <a:pt x="1596995" y="608277"/>
                      <a:pt x="1589592" y="615681"/>
                    </a:cubicBezTo>
                    <a:cubicBezTo>
                      <a:pt x="1582189" y="623084"/>
                      <a:pt x="1572147" y="627243"/>
                      <a:pt x="1561677" y="627243"/>
                    </a:cubicBezTo>
                    <a:lnTo>
                      <a:pt x="39478" y="627243"/>
                    </a:lnTo>
                    <a:cubicBezTo>
                      <a:pt x="29007" y="627243"/>
                      <a:pt x="18966" y="623084"/>
                      <a:pt x="11563" y="615681"/>
                    </a:cubicBezTo>
                    <a:cubicBezTo>
                      <a:pt x="4159" y="608277"/>
                      <a:pt x="0" y="598236"/>
                      <a:pt x="0" y="587766"/>
                    </a:cubicBezTo>
                    <a:lnTo>
                      <a:pt x="0" y="39478"/>
                    </a:lnTo>
                    <a:cubicBezTo>
                      <a:pt x="0" y="29007"/>
                      <a:pt x="4159" y="18966"/>
                      <a:pt x="11563" y="11563"/>
                    </a:cubicBezTo>
                    <a:cubicBezTo>
                      <a:pt x="18966" y="4159"/>
                      <a:pt x="29007" y="0"/>
                      <a:pt x="39478" y="0"/>
                    </a:cubicBezTo>
                    <a:close/>
                  </a:path>
                </a:pathLst>
              </a:custGeom>
              <a:solidFill>
                <a:srgbClr val="1A98FF">
                  <a:alpha val="75686"/>
                </a:srgbClr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47625"/>
                <a:ext cx="1601155" cy="6748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856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312336" y="342051"/>
              <a:ext cx="7481173" cy="24246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Amazon Ember Display"/>
                  <a:ea typeface="Amazon Ember Display"/>
                  <a:cs typeface="Amazon Ember Display"/>
                  <a:sym typeface="Amazon Ember Display"/>
                </a:rPr>
                <a:t>A</a:t>
              </a:r>
              <a:r>
                <a:rPr lang="en-US" sz="3499">
                  <a:solidFill>
                    <a:srgbClr val="000000"/>
                  </a:solidFill>
                  <a:latin typeface="Amazon Ember Display"/>
                  <a:ea typeface="Amazon Ember Display"/>
                  <a:cs typeface="Amazon Ember Display"/>
                  <a:sym typeface="Amazon Ember Display"/>
                </a:rPr>
                <a:t> Amazon possui 80.2% de filmes e 19.8% de séries no seu catálogo.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4093364" y="235646"/>
            <a:ext cx="10101272" cy="1133475"/>
            <a:chOff x="0" y="0"/>
            <a:chExt cx="13468362" cy="1511300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404283"/>
              <a:ext cx="13468362" cy="11070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1A98FF"/>
                  </a:solidFill>
                  <a:latin typeface="Bookerly Display"/>
                  <a:ea typeface="Bookerly Display"/>
                  <a:cs typeface="Bookerly Display"/>
                  <a:sym typeface="Bookerly Display"/>
                </a:rPr>
                <a:t>Distribuição de Filmes vs Séries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4776911" y="-57150"/>
              <a:ext cx="3914540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FFFFFF"/>
                  </a:solidFill>
                  <a:latin typeface="Amazon Ember Display"/>
                  <a:ea typeface="Amazon Ember Display"/>
                  <a:cs typeface="Amazon Ember Display"/>
                  <a:sym typeface="Amazon Ember Display"/>
                </a:rPr>
                <a:t>Gráfico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90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08534"/>
            <a:ext cx="21065776" cy="10521595"/>
            <a:chOff x="0" y="0"/>
            <a:chExt cx="28087701" cy="140287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44712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612515" y="0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1" y="0"/>
                  </a:lnTo>
                  <a:lnTo>
                    <a:pt x="6844421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9666308" y="0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6704997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5347580" y="6704997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9666308" y="6294979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358319" y="6704997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1" y="0"/>
                  </a:lnTo>
                  <a:lnTo>
                    <a:pt x="6844421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2898213" y="0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7539580" y="144712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1243281" y="6294979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560195" y="617093"/>
            <a:ext cx="5439832" cy="9249889"/>
            <a:chOff x="0" y="0"/>
            <a:chExt cx="1432713" cy="243618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32713" cy="2436185"/>
            </a:xfrm>
            <a:custGeom>
              <a:avLst/>
              <a:gdLst/>
              <a:ahLst/>
              <a:cxnLst/>
              <a:rect r="r" b="b" t="t" l="l"/>
              <a:pathLst>
                <a:path h="2436185" w="1432713">
                  <a:moveTo>
                    <a:pt x="72583" y="0"/>
                  </a:moveTo>
                  <a:lnTo>
                    <a:pt x="1360130" y="0"/>
                  </a:lnTo>
                  <a:cubicBezTo>
                    <a:pt x="1379380" y="0"/>
                    <a:pt x="1397842" y="7647"/>
                    <a:pt x="1411454" y="21259"/>
                  </a:cubicBezTo>
                  <a:cubicBezTo>
                    <a:pt x="1425066" y="34871"/>
                    <a:pt x="1432713" y="53333"/>
                    <a:pt x="1432713" y="72583"/>
                  </a:cubicBezTo>
                  <a:lnTo>
                    <a:pt x="1432713" y="2363602"/>
                  </a:lnTo>
                  <a:cubicBezTo>
                    <a:pt x="1432713" y="2382852"/>
                    <a:pt x="1425066" y="2401314"/>
                    <a:pt x="1411454" y="2414926"/>
                  </a:cubicBezTo>
                  <a:cubicBezTo>
                    <a:pt x="1397842" y="2428538"/>
                    <a:pt x="1379380" y="2436185"/>
                    <a:pt x="1360130" y="2436185"/>
                  </a:cubicBezTo>
                  <a:lnTo>
                    <a:pt x="72583" y="2436185"/>
                  </a:lnTo>
                  <a:cubicBezTo>
                    <a:pt x="53333" y="2436185"/>
                    <a:pt x="34871" y="2428538"/>
                    <a:pt x="21259" y="2414926"/>
                  </a:cubicBezTo>
                  <a:cubicBezTo>
                    <a:pt x="7647" y="2401314"/>
                    <a:pt x="0" y="2382852"/>
                    <a:pt x="0" y="2363602"/>
                  </a:cubicBezTo>
                  <a:lnTo>
                    <a:pt x="0" y="72583"/>
                  </a:lnTo>
                  <a:cubicBezTo>
                    <a:pt x="0" y="53333"/>
                    <a:pt x="7647" y="34871"/>
                    <a:pt x="21259" y="21259"/>
                  </a:cubicBezTo>
                  <a:cubicBezTo>
                    <a:pt x="34871" y="7647"/>
                    <a:pt x="53333" y="0"/>
                    <a:pt x="72583" y="0"/>
                  </a:cubicBezTo>
                  <a:close/>
                </a:path>
              </a:pathLst>
            </a:custGeom>
            <a:solidFill>
              <a:srgbClr val="191716">
                <a:alpha val="49804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432713" cy="24838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6"/>
                </a:lnSpc>
              </a:pPr>
            </a:p>
          </p:txBody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3397237" y="1727270"/>
            <a:ext cx="11493525" cy="8321312"/>
            <a:chOff x="0" y="0"/>
            <a:chExt cx="19050000" cy="137922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442468" y="443738"/>
              <a:ext cx="18189449" cy="12737719"/>
            </a:xfrm>
            <a:custGeom>
              <a:avLst/>
              <a:gdLst/>
              <a:ahLst/>
              <a:cxnLst/>
              <a:rect r="r" b="b" t="t" l="l"/>
              <a:pathLst>
                <a:path h="12737719" w="18189449">
                  <a:moveTo>
                    <a:pt x="17796383" y="12737211"/>
                  </a:moveTo>
                  <a:lnTo>
                    <a:pt x="280035" y="12689967"/>
                  </a:lnTo>
                  <a:cubicBezTo>
                    <a:pt x="125222" y="12689586"/>
                    <a:pt x="0" y="12563603"/>
                    <a:pt x="508" y="12408916"/>
                  </a:cubicBezTo>
                  <a:lnTo>
                    <a:pt x="32893" y="358902"/>
                  </a:lnTo>
                  <a:cubicBezTo>
                    <a:pt x="33401" y="160401"/>
                    <a:pt x="194818" y="0"/>
                    <a:pt x="393319" y="508"/>
                  </a:cubicBezTo>
                  <a:lnTo>
                    <a:pt x="17830547" y="47498"/>
                  </a:lnTo>
                  <a:cubicBezTo>
                    <a:pt x="18029048" y="48006"/>
                    <a:pt x="18189449" y="209423"/>
                    <a:pt x="18188940" y="407924"/>
                  </a:cubicBezTo>
                  <a:lnTo>
                    <a:pt x="18156555" y="12378690"/>
                  </a:lnTo>
                  <a:cubicBezTo>
                    <a:pt x="18156174" y="12577191"/>
                    <a:pt x="17994884" y="12737719"/>
                    <a:pt x="17796383" y="12737211"/>
                  </a:cubicBezTo>
                  <a:close/>
                </a:path>
              </a:pathLst>
            </a:custGeom>
            <a:blipFill>
              <a:blip r:embed="rId4"/>
              <a:stretch>
                <a:fillRect l="-6182" t="0" r="-932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050000" cy="13792200"/>
            </a:xfrm>
            <a:custGeom>
              <a:avLst/>
              <a:gdLst/>
              <a:ahLst/>
              <a:cxnLst/>
              <a:rect r="r" b="b" t="t" l="l"/>
              <a:pathLst>
                <a:path h="13792200" w="19050000">
                  <a:moveTo>
                    <a:pt x="19050000" y="0"/>
                  </a:moveTo>
                  <a:lnTo>
                    <a:pt x="19050000" y="13792200"/>
                  </a:lnTo>
                  <a:lnTo>
                    <a:pt x="0" y="13792200"/>
                  </a:lnTo>
                  <a:lnTo>
                    <a:pt x="0" y="0"/>
                  </a:lnTo>
                  <a:lnTo>
                    <a:pt x="19050000" y="0"/>
                  </a:lnTo>
                  <a:close/>
                </a:path>
              </a:pathLst>
            </a:custGeom>
            <a:blipFill>
              <a:blip r:embed="rId5"/>
              <a:stretch>
                <a:fillRect l="-17" t="0" r="-17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028700" y="461962"/>
            <a:ext cx="5056100" cy="1997833"/>
            <a:chOff x="0" y="0"/>
            <a:chExt cx="6741467" cy="2663778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6741467" cy="2663778"/>
              <a:chOff x="0" y="0"/>
              <a:chExt cx="1331648" cy="526178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331648" cy="526178"/>
              </a:xfrm>
              <a:custGeom>
                <a:avLst/>
                <a:gdLst/>
                <a:ahLst/>
                <a:cxnLst/>
                <a:rect r="r" b="b" t="t" l="l"/>
                <a:pathLst>
                  <a:path h="526178" w="1331648">
                    <a:moveTo>
                      <a:pt x="47467" y="0"/>
                    </a:moveTo>
                    <a:lnTo>
                      <a:pt x="1284180" y="0"/>
                    </a:lnTo>
                    <a:cubicBezTo>
                      <a:pt x="1310396" y="0"/>
                      <a:pt x="1331648" y="21252"/>
                      <a:pt x="1331648" y="47467"/>
                    </a:cubicBezTo>
                    <a:lnTo>
                      <a:pt x="1331648" y="478711"/>
                    </a:lnTo>
                    <a:cubicBezTo>
                      <a:pt x="1331648" y="504926"/>
                      <a:pt x="1310396" y="526178"/>
                      <a:pt x="1284180" y="526178"/>
                    </a:cubicBezTo>
                    <a:lnTo>
                      <a:pt x="47467" y="526178"/>
                    </a:lnTo>
                    <a:cubicBezTo>
                      <a:pt x="21252" y="526178"/>
                      <a:pt x="0" y="504926"/>
                      <a:pt x="0" y="478711"/>
                    </a:cubicBezTo>
                    <a:lnTo>
                      <a:pt x="0" y="47467"/>
                    </a:lnTo>
                    <a:cubicBezTo>
                      <a:pt x="0" y="21252"/>
                      <a:pt x="21252" y="0"/>
                      <a:pt x="47467" y="0"/>
                    </a:cubicBezTo>
                    <a:close/>
                  </a:path>
                </a:pathLst>
              </a:custGeom>
              <a:solidFill>
                <a:srgbClr val="1A98FF">
                  <a:alpha val="75686"/>
                </a:srgbClr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47625"/>
                <a:ext cx="1331648" cy="57380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6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56515" y="498980"/>
              <a:ext cx="6628436" cy="15991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Amazon Ember Display"/>
                  <a:ea typeface="Amazon Ember Display"/>
                  <a:cs typeface="Amazon Ember Display"/>
                  <a:sym typeface="Amazon Ember Display"/>
                </a:rPr>
                <a:t>O gênero que mais se destaque é </a:t>
              </a:r>
              <a:r>
                <a:rPr lang="en-US" sz="3499">
                  <a:solidFill>
                    <a:srgbClr val="FFFFFF"/>
                  </a:solidFill>
                  <a:latin typeface="Amazon Ember Display"/>
                  <a:ea typeface="Amazon Ember Display"/>
                  <a:cs typeface="Amazon Ember Display"/>
                  <a:sym typeface="Amazon Ember Display"/>
                </a:rPr>
                <a:t>Drama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881812" y="461962"/>
            <a:ext cx="4524375" cy="1133475"/>
            <a:chOff x="0" y="0"/>
            <a:chExt cx="6032500" cy="1511300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0" y="404283"/>
              <a:ext cx="6032500" cy="11070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1A98FF"/>
                  </a:solidFill>
                  <a:latin typeface="Bookerly Display"/>
                  <a:ea typeface="Bookerly Display"/>
                  <a:cs typeface="Bookerly Display"/>
                  <a:sym typeface="Bookerly Display"/>
                </a:rPr>
                <a:t>Top 10 Gêneros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2139586" y="-57150"/>
              <a:ext cx="1753328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FFFFFF"/>
                  </a:solidFill>
                  <a:latin typeface="Amazon Ember Display"/>
                  <a:ea typeface="Amazon Ember Display"/>
                  <a:cs typeface="Amazon Ember Display"/>
                  <a:sym typeface="Amazon Ember Display"/>
                </a:rPr>
                <a:t>Gráfico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90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08534"/>
            <a:ext cx="21065776" cy="10521595"/>
            <a:chOff x="0" y="0"/>
            <a:chExt cx="28087701" cy="140287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44712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612515" y="0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1" y="0"/>
                  </a:lnTo>
                  <a:lnTo>
                    <a:pt x="6844421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9666308" y="0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6704997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5347580" y="6704997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9666308" y="6294979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358319" y="6704997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1" y="0"/>
                  </a:lnTo>
                  <a:lnTo>
                    <a:pt x="6844421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2898213" y="0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7539580" y="144712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1243281" y="6294979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560195" y="617093"/>
            <a:ext cx="5439832" cy="9249889"/>
            <a:chOff x="0" y="0"/>
            <a:chExt cx="1432713" cy="243618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32713" cy="2436185"/>
            </a:xfrm>
            <a:custGeom>
              <a:avLst/>
              <a:gdLst/>
              <a:ahLst/>
              <a:cxnLst/>
              <a:rect r="r" b="b" t="t" l="l"/>
              <a:pathLst>
                <a:path h="2436185" w="1432713">
                  <a:moveTo>
                    <a:pt x="72583" y="0"/>
                  </a:moveTo>
                  <a:lnTo>
                    <a:pt x="1360130" y="0"/>
                  </a:lnTo>
                  <a:cubicBezTo>
                    <a:pt x="1379380" y="0"/>
                    <a:pt x="1397842" y="7647"/>
                    <a:pt x="1411454" y="21259"/>
                  </a:cubicBezTo>
                  <a:cubicBezTo>
                    <a:pt x="1425066" y="34871"/>
                    <a:pt x="1432713" y="53333"/>
                    <a:pt x="1432713" y="72583"/>
                  </a:cubicBezTo>
                  <a:lnTo>
                    <a:pt x="1432713" y="2363602"/>
                  </a:lnTo>
                  <a:cubicBezTo>
                    <a:pt x="1432713" y="2382852"/>
                    <a:pt x="1425066" y="2401314"/>
                    <a:pt x="1411454" y="2414926"/>
                  </a:cubicBezTo>
                  <a:cubicBezTo>
                    <a:pt x="1397842" y="2428538"/>
                    <a:pt x="1379380" y="2436185"/>
                    <a:pt x="1360130" y="2436185"/>
                  </a:cubicBezTo>
                  <a:lnTo>
                    <a:pt x="72583" y="2436185"/>
                  </a:lnTo>
                  <a:cubicBezTo>
                    <a:pt x="53333" y="2436185"/>
                    <a:pt x="34871" y="2428538"/>
                    <a:pt x="21259" y="2414926"/>
                  </a:cubicBezTo>
                  <a:cubicBezTo>
                    <a:pt x="7647" y="2401314"/>
                    <a:pt x="0" y="2382852"/>
                    <a:pt x="0" y="2363602"/>
                  </a:cubicBezTo>
                  <a:lnTo>
                    <a:pt x="0" y="72583"/>
                  </a:lnTo>
                  <a:cubicBezTo>
                    <a:pt x="0" y="53333"/>
                    <a:pt x="7647" y="34871"/>
                    <a:pt x="21259" y="21259"/>
                  </a:cubicBezTo>
                  <a:cubicBezTo>
                    <a:pt x="34871" y="7647"/>
                    <a:pt x="53333" y="0"/>
                    <a:pt x="72583" y="0"/>
                  </a:cubicBezTo>
                  <a:close/>
                </a:path>
              </a:pathLst>
            </a:custGeom>
            <a:solidFill>
              <a:srgbClr val="191716">
                <a:alpha val="49804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432713" cy="24838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6"/>
                </a:lnSpc>
              </a:pPr>
            </a:p>
          </p:txBody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3397237" y="1727270"/>
            <a:ext cx="11493525" cy="8321312"/>
            <a:chOff x="0" y="0"/>
            <a:chExt cx="19050000" cy="137922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442468" y="443738"/>
              <a:ext cx="18189449" cy="12737719"/>
            </a:xfrm>
            <a:custGeom>
              <a:avLst/>
              <a:gdLst/>
              <a:ahLst/>
              <a:cxnLst/>
              <a:rect r="r" b="b" t="t" l="l"/>
              <a:pathLst>
                <a:path h="12737719" w="18189449">
                  <a:moveTo>
                    <a:pt x="17796383" y="12737211"/>
                  </a:moveTo>
                  <a:lnTo>
                    <a:pt x="280035" y="12689967"/>
                  </a:lnTo>
                  <a:cubicBezTo>
                    <a:pt x="125222" y="12689586"/>
                    <a:pt x="0" y="12563603"/>
                    <a:pt x="508" y="12408916"/>
                  </a:cubicBezTo>
                  <a:lnTo>
                    <a:pt x="32893" y="358902"/>
                  </a:lnTo>
                  <a:cubicBezTo>
                    <a:pt x="33401" y="160401"/>
                    <a:pt x="194818" y="0"/>
                    <a:pt x="393319" y="508"/>
                  </a:cubicBezTo>
                  <a:lnTo>
                    <a:pt x="17830547" y="47498"/>
                  </a:lnTo>
                  <a:cubicBezTo>
                    <a:pt x="18029048" y="48006"/>
                    <a:pt x="18189449" y="209423"/>
                    <a:pt x="18188940" y="407924"/>
                  </a:cubicBezTo>
                  <a:lnTo>
                    <a:pt x="18156555" y="12378690"/>
                  </a:lnTo>
                  <a:cubicBezTo>
                    <a:pt x="18156174" y="12577191"/>
                    <a:pt x="17994884" y="12737719"/>
                    <a:pt x="17796383" y="12737211"/>
                  </a:cubicBezTo>
                  <a:close/>
                </a:path>
              </a:pathLst>
            </a:custGeom>
            <a:blipFill>
              <a:blip r:embed="rId4"/>
              <a:stretch>
                <a:fillRect l="0" t="-9907" r="0" b="-586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050000" cy="13792200"/>
            </a:xfrm>
            <a:custGeom>
              <a:avLst/>
              <a:gdLst/>
              <a:ahLst/>
              <a:cxnLst/>
              <a:rect r="r" b="b" t="t" l="l"/>
              <a:pathLst>
                <a:path h="13792200" w="19050000">
                  <a:moveTo>
                    <a:pt x="19050000" y="0"/>
                  </a:moveTo>
                  <a:lnTo>
                    <a:pt x="19050000" y="13792200"/>
                  </a:lnTo>
                  <a:lnTo>
                    <a:pt x="0" y="13792200"/>
                  </a:lnTo>
                  <a:lnTo>
                    <a:pt x="0" y="0"/>
                  </a:lnTo>
                  <a:lnTo>
                    <a:pt x="19050000" y="0"/>
                  </a:lnTo>
                  <a:close/>
                </a:path>
              </a:pathLst>
            </a:custGeom>
            <a:blipFill>
              <a:blip r:embed="rId5"/>
              <a:stretch>
                <a:fillRect l="-17" t="0" r="-17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1901090" y="2687605"/>
            <a:ext cx="5056100" cy="1997833"/>
            <a:chOff x="0" y="0"/>
            <a:chExt cx="6741467" cy="2663778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6741467" cy="2663778"/>
              <a:chOff x="0" y="0"/>
              <a:chExt cx="1331648" cy="526178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331648" cy="526178"/>
              </a:xfrm>
              <a:custGeom>
                <a:avLst/>
                <a:gdLst/>
                <a:ahLst/>
                <a:cxnLst/>
                <a:rect r="r" b="b" t="t" l="l"/>
                <a:pathLst>
                  <a:path h="526178" w="1331648">
                    <a:moveTo>
                      <a:pt x="47467" y="0"/>
                    </a:moveTo>
                    <a:lnTo>
                      <a:pt x="1284180" y="0"/>
                    </a:lnTo>
                    <a:cubicBezTo>
                      <a:pt x="1310396" y="0"/>
                      <a:pt x="1331648" y="21252"/>
                      <a:pt x="1331648" y="47467"/>
                    </a:cubicBezTo>
                    <a:lnTo>
                      <a:pt x="1331648" y="478711"/>
                    </a:lnTo>
                    <a:cubicBezTo>
                      <a:pt x="1331648" y="504926"/>
                      <a:pt x="1310396" y="526178"/>
                      <a:pt x="1284180" y="526178"/>
                    </a:cubicBezTo>
                    <a:lnTo>
                      <a:pt x="47467" y="526178"/>
                    </a:lnTo>
                    <a:cubicBezTo>
                      <a:pt x="21252" y="526178"/>
                      <a:pt x="0" y="504926"/>
                      <a:pt x="0" y="478711"/>
                    </a:cubicBezTo>
                    <a:lnTo>
                      <a:pt x="0" y="47467"/>
                    </a:lnTo>
                    <a:cubicBezTo>
                      <a:pt x="0" y="21252"/>
                      <a:pt x="21252" y="0"/>
                      <a:pt x="47467" y="0"/>
                    </a:cubicBezTo>
                    <a:close/>
                  </a:path>
                </a:pathLst>
              </a:custGeom>
              <a:solidFill>
                <a:srgbClr val="1A98FF">
                  <a:alpha val="75686"/>
                </a:srgbClr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47625"/>
                <a:ext cx="1331648" cy="57380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6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56515" y="498980"/>
              <a:ext cx="6628436" cy="15991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Amazon Ember Display"/>
                  <a:ea typeface="Amazon Ember Display"/>
                  <a:cs typeface="Amazon Ember Display"/>
                  <a:sym typeface="Amazon Ember Display"/>
                </a:rPr>
                <a:t>P</a:t>
              </a:r>
              <a:r>
                <a:rPr lang="en-US" sz="3499">
                  <a:solidFill>
                    <a:srgbClr val="000000"/>
                  </a:solidFill>
                  <a:latin typeface="Amazon Ember Display"/>
                  <a:ea typeface="Amazon Ember Display"/>
                  <a:cs typeface="Amazon Ember Display"/>
                  <a:sym typeface="Amazon Ember Display"/>
                </a:rPr>
                <a:t>redomínio do público Teen/Adult/etc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3658469" y="461962"/>
            <a:ext cx="10971063" cy="1133475"/>
            <a:chOff x="0" y="0"/>
            <a:chExt cx="14628084" cy="1511300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0" y="404283"/>
              <a:ext cx="14628084" cy="11070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1A98FF"/>
                  </a:solidFill>
                  <a:latin typeface="Bookerly Display"/>
                  <a:ea typeface="Bookerly Display"/>
                  <a:cs typeface="Bookerly Display"/>
                  <a:sym typeface="Bookerly Display"/>
                </a:rPr>
                <a:t>Distribuição por Classificação Etária 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5188237" y="-57150"/>
              <a:ext cx="4251610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FFFFFF"/>
                  </a:solidFill>
                  <a:latin typeface="Amazon Ember Display"/>
                  <a:ea typeface="Amazon Ember Display"/>
                  <a:cs typeface="Amazon Ember Display"/>
                  <a:sym typeface="Amazon Ember Display"/>
                </a:rPr>
                <a:t>Gráfico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90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08534"/>
            <a:ext cx="21065776" cy="10521595"/>
            <a:chOff x="0" y="0"/>
            <a:chExt cx="28087701" cy="140287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44712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612515" y="0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1" y="0"/>
                  </a:lnTo>
                  <a:lnTo>
                    <a:pt x="6844421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9666308" y="0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6704997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5347580" y="6704997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9666308" y="6294979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358319" y="6704997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1" y="0"/>
                  </a:lnTo>
                  <a:lnTo>
                    <a:pt x="6844421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2898213" y="0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7539580" y="144712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1243281" y="6294979"/>
              <a:ext cx="6844420" cy="7323796"/>
            </a:xfrm>
            <a:custGeom>
              <a:avLst/>
              <a:gdLst/>
              <a:ahLst/>
              <a:cxnLst/>
              <a:rect r="r" b="b" t="t" l="l"/>
              <a:pathLst>
                <a:path h="7323796" w="6844420">
                  <a:moveTo>
                    <a:pt x="0" y="0"/>
                  </a:moveTo>
                  <a:lnTo>
                    <a:pt x="6844420" y="0"/>
                  </a:lnTo>
                  <a:lnTo>
                    <a:pt x="6844420" y="7323796"/>
                  </a:lnTo>
                  <a:lnTo>
                    <a:pt x="0" y="7323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560195" y="617093"/>
            <a:ext cx="5439832" cy="9249889"/>
            <a:chOff x="0" y="0"/>
            <a:chExt cx="1432713" cy="243618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32713" cy="2436185"/>
            </a:xfrm>
            <a:custGeom>
              <a:avLst/>
              <a:gdLst/>
              <a:ahLst/>
              <a:cxnLst/>
              <a:rect r="r" b="b" t="t" l="l"/>
              <a:pathLst>
                <a:path h="2436185" w="1432713">
                  <a:moveTo>
                    <a:pt x="72583" y="0"/>
                  </a:moveTo>
                  <a:lnTo>
                    <a:pt x="1360130" y="0"/>
                  </a:lnTo>
                  <a:cubicBezTo>
                    <a:pt x="1379380" y="0"/>
                    <a:pt x="1397842" y="7647"/>
                    <a:pt x="1411454" y="21259"/>
                  </a:cubicBezTo>
                  <a:cubicBezTo>
                    <a:pt x="1425066" y="34871"/>
                    <a:pt x="1432713" y="53333"/>
                    <a:pt x="1432713" y="72583"/>
                  </a:cubicBezTo>
                  <a:lnTo>
                    <a:pt x="1432713" y="2363602"/>
                  </a:lnTo>
                  <a:cubicBezTo>
                    <a:pt x="1432713" y="2382852"/>
                    <a:pt x="1425066" y="2401314"/>
                    <a:pt x="1411454" y="2414926"/>
                  </a:cubicBezTo>
                  <a:cubicBezTo>
                    <a:pt x="1397842" y="2428538"/>
                    <a:pt x="1379380" y="2436185"/>
                    <a:pt x="1360130" y="2436185"/>
                  </a:cubicBezTo>
                  <a:lnTo>
                    <a:pt x="72583" y="2436185"/>
                  </a:lnTo>
                  <a:cubicBezTo>
                    <a:pt x="53333" y="2436185"/>
                    <a:pt x="34871" y="2428538"/>
                    <a:pt x="21259" y="2414926"/>
                  </a:cubicBezTo>
                  <a:cubicBezTo>
                    <a:pt x="7647" y="2401314"/>
                    <a:pt x="0" y="2382852"/>
                    <a:pt x="0" y="2363602"/>
                  </a:cubicBezTo>
                  <a:lnTo>
                    <a:pt x="0" y="72583"/>
                  </a:lnTo>
                  <a:cubicBezTo>
                    <a:pt x="0" y="53333"/>
                    <a:pt x="7647" y="34871"/>
                    <a:pt x="21259" y="21259"/>
                  </a:cubicBezTo>
                  <a:cubicBezTo>
                    <a:pt x="34871" y="7647"/>
                    <a:pt x="53333" y="0"/>
                    <a:pt x="72583" y="0"/>
                  </a:cubicBezTo>
                  <a:close/>
                </a:path>
              </a:pathLst>
            </a:custGeom>
            <a:solidFill>
              <a:srgbClr val="191716">
                <a:alpha val="49804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432713" cy="24838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6"/>
                </a:lnSpc>
              </a:pPr>
            </a:p>
          </p:txBody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3397237" y="1727270"/>
            <a:ext cx="11493525" cy="8321312"/>
            <a:chOff x="0" y="0"/>
            <a:chExt cx="19050000" cy="137922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442468" y="443738"/>
              <a:ext cx="18189449" cy="12737719"/>
            </a:xfrm>
            <a:custGeom>
              <a:avLst/>
              <a:gdLst/>
              <a:ahLst/>
              <a:cxnLst/>
              <a:rect r="r" b="b" t="t" l="l"/>
              <a:pathLst>
                <a:path h="12737719" w="18189449">
                  <a:moveTo>
                    <a:pt x="17796383" y="12737211"/>
                  </a:moveTo>
                  <a:lnTo>
                    <a:pt x="280035" y="12689967"/>
                  </a:lnTo>
                  <a:cubicBezTo>
                    <a:pt x="125222" y="12689586"/>
                    <a:pt x="0" y="12563603"/>
                    <a:pt x="508" y="12408916"/>
                  </a:cubicBezTo>
                  <a:lnTo>
                    <a:pt x="32893" y="358902"/>
                  </a:lnTo>
                  <a:cubicBezTo>
                    <a:pt x="33401" y="160401"/>
                    <a:pt x="194818" y="0"/>
                    <a:pt x="393319" y="508"/>
                  </a:cubicBezTo>
                  <a:lnTo>
                    <a:pt x="17830547" y="47498"/>
                  </a:lnTo>
                  <a:cubicBezTo>
                    <a:pt x="18029048" y="48006"/>
                    <a:pt x="18189449" y="209423"/>
                    <a:pt x="18188940" y="407924"/>
                  </a:cubicBezTo>
                  <a:lnTo>
                    <a:pt x="18156555" y="12378690"/>
                  </a:lnTo>
                  <a:cubicBezTo>
                    <a:pt x="18156174" y="12577191"/>
                    <a:pt x="17994884" y="12737719"/>
                    <a:pt x="17796383" y="12737211"/>
                  </a:cubicBezTo>
                  <a:close/>
                </a:path>
              </a:pathLst>
            </a:custGeom>
            <a:blipFill>
              <a:blip r:embed="rId4"/>
              <a:stretch>
                <a:fillRect l="-15039" t="0" r="-15039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050000" cy="13792200"/>
            </a:xfrm>
            <a:custGeom>
              <a:avLst/>
              <a:gdLst/>
              <a:ahLst/>
              <a:cxnLst/>
              <a:rect r="r" b="b" t="t" l="l"/>
              <a:pathLst>
                <a:path h="13792200" w="19050000">
                  <a:moveTo>
                    <a:pt x="19050000" y="0"/>
                  </a:moveTo>
                  <a:lnTo>
                    <a:pt x="19050000" y="13792200"/>
                  </a:lnTo>
                  <a:lnTo>
                    <a:pt x="0" y="13792200"/>
                  </a:lnTo>
                  <a:lnTo>
                    <a:pt x="0" y="0"/>
                  </a:lnTo>
                  <a:lnTo>
                    <a:pt x="19050000" y="0"/>
                  </a:lnTo>
                  <a:close/>
                </a:path>
              </a:pathLst>
            </a:custGeom>
            <a:blipFill>
              <a:blip r:embed="rId5"/>
              <a:stretch>
                <a:fillRect l="-17" t="0" r="-17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2898792" y="596521"/>
            <a:ext cx="5056100" cy="1997833"/>
            <a:chOff x="0" y="0"/>
            <a:chExt cx="6741467" cy="2663778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6741467" cy="2663778"/>
              <a:chOff x="0" y="0"/>
              <a:chExt cx="1331648" cy="526178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331648" cy="526178"/>
              </a:xfrm>
              <a:custGeom>
                <a:avLst/>
                <a:gdLst/>
                <a:ahLst/>
                <a:cxnLst/>
                <a:rect r="r" b="b" t="t" l="l"/>
                <a:pathLst>
                  <a:path h="526178" w="1331648">
                    <a:moveTo>
                      <a:pt x="47467" y="0"/>
                    </a:moveTo>
                    <a:lnTo>
                      <a:pt x="1284180" y="0"/>
                    </a:lnTo>
                    <a:cubicBezTo>
                      <a:pt x="1310396" y="0"/>
                      <a:pt x="1331648" y="21252"/>
                      <a:pt x="1331648" y="47467"/>
                    </a:cubicBezTo>
                    <a:lnTo>
                      <a:pt x="1331648" y="478711"/>
                    </a:lnTo>
                    <a:cubicBezTo>
                      <a:pt x="1331648" y="504926"/>
                      <a:pt x="1310396" y="526178"/>
                      <a:pt x="1284180" y="526178"/>
                    </a:cubicBezTo>
                    <a:lnTo>
                      <a:pt x="47467" y="526178"/>
                    </a:lnTo>
                    <a:cubicBezTo>
                      <a:pt x="21252" y="526178"/>
                      <a:pt x="0" y="504926"/>
                      <a:pt x="0" y="478711"/>
                    </a:cubicBezTo>
                    <a:lnTo>
                      <a:pt x="0" y="47467"/>
                    </a:lnTo>
                    <a:cubicBezTo>
                      <a:pt x="0" y="21252"/>
                      <a:pt x="21252" y="0"/>
                      <a:pt x="47467" y="0"/>
                    </a:cubicBezTo>
                    <a:close/>
                  </a:path>
                </a:pathLst>
              </a:custGeom>
              <a:solidFill>
                <a:srgbClr val="1A98FF">
                  <a:alpha val="75686"/>
                </a:srgbClr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47625"/>
                <a:ext cx="1331648" cy="57380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6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56515" y="498980"/>
              <a:ext cx="6628436" cy="15991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Amazon Ember Display"/>
                  <a:ea typeface="Amazon Ember Display"/>
                  <a:cs typeface="Amazon Ember Display"/>
                  <a:sym typeface="Amazon Ember Display"/>
                </a:rPr>
                <a:t>Maior</a:t>
              </a:r>
              <a:r>
                <a:rPr lang="en-US" sz="3499">
                  <a:solidFill>
                    <a:srgbClr val="000000"/>
                  </a:solidFill>
                  <a:latin typeface="Amazon Ember Display"/>
                  <a:ea typeface="Amazon Ember Display"/>
                  <a:cs typeface="Amazon Ember Display"/>
                  <a:sym typeface="Amazon Ember Display"/>
                </a:rPr>
                <a:t> concentração de títulos </a:t>
              </a:r>
              <a:r>
                <a:rPr lang="en-US" sz="3499">
                  <a:solidFill>
                    <a:srgbClr val="000000"/>
                  </a:solidFill>
                  <a:latin typeface="Amazon Ember Display"/>
                  <a:ea typeface="Amazon Ember Display"/>
                  <a:cs typeface="Amazon Ember Display"/>
                  <a:sym typeface="Amazon Ember Display"/>
                </a:rPr>
                <a:t>a</a:t>
              </a:r>
              <a:r>
                <a:rPr lang="en-US" sz="3499">
                  <a:solidFill>
                    <a:srgbClr val="000000"/>
                  </a:solidFill>
                  <a:latin typeface="Amazon Ember Display"/>
                  <a:ea typeface="Amazon Ember Display"/>
                  <a:cs typeface="Amazon Ember Display"/>
                  <a:sym typeface="Amazon Ember Display"/>
                </a:rPr>
                <a:t>pós 2000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135510" y="461962"/>
            <a:ext cx="6016979" cy="1133475"/>
            <a:chOff x="0" y="0"/>
            <a:chExt cx="8022639" cy="1511300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0" y="404283"/>
              <a:ext cx="8022639" cy="11070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1A98FF"/>
                  </a:solidFill>
                  <a:latin typeface="Bookerly Display"/>
                  <a:ea typeface="Bookerly Display"/>
                  <a:cs typeface="Bookerly Display"/>
                  <a:sym typeface="Bookerly Display"/>
                </a:rPr>
                <a:t>Tendência por Ano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2845441" y="-57150"/>
              <a:ext cx="2331757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FFFFFF"/>
                  </a:solidFill>
                  <a:latin typeface="Amazon Ember Display"/>
                  <a:ea typeface="Amazon Ember Display"/>
                  <a:cs typeface="Amazon Ember Display"/>
                  <a:sym typeface="Amazon Ember Display"/>
                </a:rPr>
                <a:t>Gráfico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DAG0LQ_LsJ8</dc:identifier>
  <dcterms:modified xsi:type="dcterms:W3CDTF">2011-08-01T06:04:30Z</dcterms:modified>
  <cp:revision>1</cp:revision>
  <dc:title>TRABALHO AMAZON PRIME</dc:title>
</cp:coreProperties>
</file>