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81" r:id="rId1"/>
  </p:sldMasterIdLst>
  <p:notesMasterIdLst>
    <p:notesMasterId r:id="rId10"/>
  </p:notesMasterIdLst>
  <p:sldIdLst>
    <p:sldId id="256" r:id="rId2"/>
    <p:sldId id="257" r:id="rId3"/>
    <p:sldId id="262" r:id="rId4"/>
    <p:sldId id="261" r:id="rId5"/>
    <p:sldId id="263" r:id="rId6"/>
    <p:sldId id="264" r:id="rId7"/>
    <p:sldId id="265" r:id="rId8"/>
    <p:sldId id="266"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8A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a8b3927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a8b3927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fa8b392704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fa8b392704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a8b392704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a8b392704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2649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EDDD-24ED-C150-D570-F0AD88B1F13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E9D17EF-4B2C-5E16-14AE-C0310425AB4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890216B-1073-9FB7-8CF3-02FCFBE0002A}"/>
              </a:ext>
            </a:extLst>
          </p:cNvPr>
          <p:cNvSpPr>
            <a:spLocks noGrp="1"/>
          </p:cNvSpPr>
          <p:nvPr>
            <p:ph type="dt" sz="half" idx="10"/>
          </p:nvPr>
        </p:nvSpPr>
        <p:spPr/>
        <p:txBody>
          <a:bodyPr/>
          <a:lstStyle/>
          <a:p>
            <a:fld id="{3B6835D2-3D7D-CC4A-B0A0-E3667D8C6C36}" type="datetimeFigureOut">
              <a:rPr lang="en-US" smtClean="0"/>
              <a:t>2/22/23</a:t>
            </a:fld>
            <a:endParaRPr lang="en-US"/>
          </a:p>
        </p:txBody>
      </p:sp>
      <p:sp>
        <p:nvSpPr>
          <p:cNvPr id="5" name="Footer Placeholder 4">
            <a:extLst>
              <a:ext uri="{FF2B5EF4-FFF2-40B4-BE49-F238E27FC236}">
                <a16:creationId xmlns:a16="http://schemas.microsoft.com/office/drawing/2014/main" id="{CD523079-E99D-8C3A-5B1A-414054BCA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59A49-ED21-623F-F7E4-94738063EF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19290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EB10-7DD0-22CC-59DD-44133A6822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73D37-1F2A-2048-FA43-82814E88F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1F6638-6FDB-5348-6D65-FDAA0C696DB1}"/>
              </a:ext>
            </a:extLst>
          </p:cNvPr>
          <p:cNvSpPr>
            <a:spLocks noGrp="1"/>
          </p:cNvSpPr>
          <p:nvPr>
            <p:ph type="dt" sz="half" idx="10"/>
          </p:nvPr>
        </p:nvSpPr>
        <p:spPr/>
        <p:txBody>
          <a:bodyPr/>
          <a:lstStyle/>
          <a:p>
            <a:fld id="{3B6835D2-3D7D-CC4A-B0A0-E3667D8C6C36}" type="datetimeFigureOut">
              <a:rPr lang="en-US" smtClean="0"/>
              <a:t>2/22/23</a:t>
            </a:fld>
            <a:endParaRPr lang="en-US"/>
          </a:p>
        </p:txBody>
      </p:sp>
      <p:sp>
        <p:nvSpPr>
          <p:cNvPr id="5" name="Footer Placeholder 4">
            <a:extLst>
              <a:ext uri="{FF2B5EF4-FFF2-40B4-BE49-F238E27FC236}">
                <a16:creationId xmlns:a16="http://schemas.microsoft.com/office/drawing/2014/main" id="{4915B973-3679-66D8-D017-2CF1B99F3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D3063-B535-6C83-EBE4-207B0CC0BF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71984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5B870-3F33-B63D-9EA7-BDB3DB38BFAF}"/>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5F1AF5-E98C-7243-CCB9-0711E204B8FA}"/>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1E3E4-E451-0B18-3798-0FD8C1F90D99}"/>
              </a:ext>
            </a:extLst>
          </p:cNvPr>
          <p:cNvSpPr>
            <a:spLocks noGrp="1"/>
          </p:cNvSpPr>
          <p:nvPr>
            <p:ph type="dt" sz="half" idx="10"/>
          </p:nvPr>
        </p:nvSpPr>
        <p:spPr/>
        <p:txBody>
          <a:bodyPr/>
          <a:lstStyle/>
          <a:p>
            <a:fld id="{3B6835D2-3D7D-CC4A-B0A0-E3667D8C6C36}" type="datetimeFigureOut">
              <a:rPr lang="en-US" smtClean="0"/>
              <a:t>2/22/23</a:t>
            </a:fld>
            <a:endParaRPr lang="en-US"/>
          </a:p>
        </p:txBody>
      </p:sp>
      <p:sp>
        <p:nvSpPr>
          <p:cNvPr id="5" name="Footer Placeholder 4">
            <a:extLst>
              <a:ext uri="{FF2B5EF4-FFF2-40B4-BE49-F238E27FC236}">
                <a16:creationId xmlns:a16="http://schemas.microsoft.com/office/drawing/2014/main" id="{B59F6EA5-0D6F-9480-BF63-A52B34B34D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BD925-9D5F-FC35-8B3D-EE033A70B9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691728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343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BDAC-5E70-D873-5250-621DD22B0C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CB5F45-1114-7127-EEC2-FBCFC335E4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F348B-1A76-02C0-063A-D396A1D0CAAA}"/>
              </a:ext>
            </a:extLst>
          </p:cNvPr>
          <p:cNvSpPr>
            <a:spLocks noGrp="1"/>
          </p:cNvSpPr>
          <p:nvPr>
            <p:ph type="dt" sz="half" idx="10"/>
          </p:nvPr>
        </p:nvSpPr>
        <p:spPr/>
        <p:txBody>
          <a:bodyPr/>
          <a:lstStyle/>
          <a:p>
            <a:fld id="{3B6835D2-3D7D-CC4A-B0A0-E3667D8C6C36}" type="datetimeFigureOut">
              <a:rPr lang="en-US" smtClean="0"/>
              <a:t>2/22/23</a:t>
            </a:fld>
            <a:endParaRPr lang="en-US"/>
          </a:p>
        </p:txBody>
      </p:sp>
      <p:sp>
        <p:nvSpPr>
          <p:cNvPr id="5" name="Footer Placeholder 4">
            <a:extLst>
              <a:ext uri="{FF2B5EF4-FFF2-40B4-BE49-F238E27FC236}">
                <a16:creationId xmlns:a16="http://schemas.microsoft.com/office/drawing/2014/main" id="{CAD0B393-A296-49F1-7F59-67BAC7A55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9C097-2A71-E71A-DDEE-8659572865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68176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8DAE-45F5-7022-A50A-7A23474D0B0C}"/>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24F9307-3927-56EE-EC4D-E914A74A9AF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594750-0E5A-2231-46FF-97C15B7C1730}"/>
              </a:ext>
            </a:extLst>
          </p:cNvPr>
          <p:cNvSpPr>
            <a:spLocks noGrp="1"/>
          </p:cNvSpPr>
          <p:nvPr>
            <p:ph type="dt" sz="half" idx="10"/>
          </p:nvPr>
        </p:nvSpPr>
        <p:spPr/>
        <p:txBody>
          <a:bodyPr/>
          <a:lstStyle/>
          <a:p>
            <a:fld id="{3B6835D2-3D7D-CC4A-B0A0-E3667D8C6C36}" type="datetimeFigureOut">
              <a:rPr lang="en-US" smtClean="0"/>
              <a:t>2/22/23</a:t>
            </a:fld>
            <a:endParaRPr lang="en-US"/>
          </a:p>
        </p:txBody>
      </p:sp>
      <p:sp>
        <p:nvSpPr>
          <p:cNvPr id="5" name="Footer Placeholder 4">
            <a:extLst>
              <a:ext uri="{FF2B5EF4-FFF2-40B4-BE49-F238E27FC236}">
                <a16:creationId xmlns:a16="http://schemas.microsoft.com/office/drawing/2014/main" id="{5DA90064-B561-24A5-8CFA-1A2DCCA2E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0EF34-0178-C85C-1C57-7F6A092186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01181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1607-1810-F4C8-923A-F891E5F1F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DBD25-B32C-D7D9-4945-659FBF8AE222}"/>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7FEE2-7669-1DA0-81E1-2B0771E813A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1F6364-F47E-2453-FF05-838F231DAFAC}"/>
              </a:ext>
            </a:extLst>
          </p:cNvPr>
          <p:cNvSpPr>
            <a:spLocks noGrp="1"/>
          </p:cNvSpPr>
          <p:nvPr>
            <p:ph type="dt" sz="half" idx="10"/>
          </p:nvPr>
        </p:nvSpPr>
        <p:spPr/>
        <p:txBody>
          <a:bodyPr/>
          <a:lstStyle/>
          <a:p>
            <a:fld id="{3B6835D2-3D7D-CC4A-B0A0-E3667D8C6C36}" type="datetimeFigureOut">
              <a:rPr lang="en-US" smtClean="0"/>
              <a:t>2/22/23</a:t>
            </a:fld>
            <a:endParaRPr lang="en-US"/>
          </a:p>
        </p:txBody>
      </p:sp>
      <p:sp>
        <p:nvSpPr>
          <p:cNvPr id="6" name="Footer Placeholder 5">
            <a:extLst>
              <a:ext uri="{FF2B5EF4-FFF2-40B4-BE49-F238E27FC236}">
                <a16:creationId xmlns:a16="http://schemas.microsoft.com/office/drawing/2014/main" id="{FD23EF97-01C4-655C-E050-87FE2368C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274A5-F6DC-CDD9-DEE4-CD88CBB0E17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58262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B50B-A207-1F8E-DA6F-4DBB160F7FA0}"/>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EC86F3-9A08-7853-08E9-9952874FB23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FAA2D-4A7A-3E0C-F0EB-4DF8D283A0F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630B54-7852-C452-FC0F-D0D0259C3B2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F33B8F6-2DDA-3F46-EF46-F11A9F6A0FA7}"/>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08398C-872E-4205-6218-37E34597BDAA}"/>
              </a:ext>
            </a:extLst>
          </p:cNvPr>
          <p:cNvSpPr>
            <a:spLocks noGrp="1"/>
          </p:cNvSpPr>
          <p:nvPr>
            <p:ph type="dt" sz="half" idx="10"/>
          </p:nvPr>
        </p:nvSpPr>
        <p:spPr/>
        <p:txBody>
          <a:bodyPr/>
          <a:lstStyle/>
          <a:p>
            <a:fld id="{3B6835D2-3D7D-CC4A-B0A0-E3667D8C6C36}" type="datetimeFigureOut">
              <a:rPr lang="en-US" smtClean="0"/>
              <a:t>2/22/23</a:t>
            </a:fld>
            <a:endParaRPr lang="en-US"/>
          </a:p>
        </p:txBody>
      </p:sp>
      <p:sp>
        <p:nvSpPr>
          <p:cNvPr id="8" name="Footer Placeholder 7">
            <a:extLst>
              <a:ext uri="{FF2B5EF4-FFF2-40B4-BE49-F238E27FC236}">
                <a16:creationId xmlns:a16="http://schemas.microsoft.com/office/drawing/2014/main" id="{74B053B5-68A0-5072-A918-62EF207253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68383-8164-FB73-8838-684EE13E27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91237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3147-C110-958F-B79F-876811970F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49AA1A-B6AE-5230-7893-947798045B7E}"/>
              </a:ext>
            </a:extLst>
          </p:cNvPr>
          <p:cNvSpPr>
            <a:spLocks noGrp="1"/>
          </p:cNvSpPr>
          <p:nvPr>
            <p:ph type="dt" sz="half" idx="10"/>
          </p:nvPr>
        </p:nvSpPr>
        <p:spPr/>
        <p:txBody>
          <a:bodyPr/>
          <a:lstStyle/>
          <a:p>
            <a:fld id="{3B6835D2-3D7D-CC4A-B0A0-E3667D8C6C36}" type="datetimeFigureOut">
              <a:rPr lang="en-US" smtClean="0"/>
              <a:t>2/22/23</a:t>
            </a:fld>
            <a:endParaRPr lang="en-US"/>
          </a:p>
        </p:txBody>
      </p:sp>
      <p:sp>
        <p:nvSpPr>
          <p:cNvPr id="4" name="Footer Placeholder 3">
            <a:extLst>
              <a:ext uri="{FF2B5EF4-FFF2-40B4-BE49-F238E27FC236}">
                <a16:creationId xmlns:a16="http://schemas.microsoft.com/office/drawing/2014/main" id="{A015DACD-162B-17E0-DD8F-E6EC503F08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4B2AC6-451D-CEFF-9DE3-5B61DB9CC1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75018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335D93-D59F-3870-EB03-070D841477DF}"/>
              </a:ext>
            </a:extLst>
          </p:cNvPr>
          <p:cNvSpPr>
            <a:spLocks noGrp="1"/>
          </p:cNvSpPr>
          <p:nvPr>
            <p:ph type="dt" sz="half" idx="10"/>
          </p:nvPr>
        </p:nvSpPr>
        <p:spPr/>
        <p:txBody>
          <a:bodyPr/>
          <a:lstStyle/>
          <a:p>
            <a:fld id="{3B6835D2-3D7D-CC4A-B0A0-E3667D8C6C36}" type="datetimeFigureOut">
              <a:rPr lang="en-US" smtClean="0"/>
              <a:t>2/22/23</a:t>
            </a:fld>
            <a:endParaRPr lang="en-US"/>
          </a:p>
        </p:txBody>
      </p:sp>
      <p:sp>
        <p:nvSpPr>
          <p:cNvPr id="3" name="Footer Placeholder 2">
            <a:extLst>
              <a:ext uri="{FF2B5EF4-FFF2-40B4-BE49-F238E27FC236}">
                <a16:creationId xmlns:a16="http://schemas.microsoft.com/office/drawing/2014/main" id="{DD8B3087-C6EA-6A66-AA6C-4EE2A97B72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626F38-31F6-4568-BC1A-3E72B23952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4018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967E0-1567-64A3-561D-953F705845F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2F15C07-D22C-7D10-2748-DAF575AFB1A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1AD5DD-A2DB-BDEA-0DF8-B3364E9DDEC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1B25C79-B5FA-7587-9595-9773BE4B3961}"/>
              </a:ext>
            </a:extLst>
          </p:cNvPr>
          <p:cNvSpPr>
            <a:spLocks noGrp="1"/>
          </p:cNvSpPr>
          <p:nvPr>
            <p:ph type="dt" sz="half" idx="10"/>
          </p:nvPr>
        </p:nvSpPr>
        <p:spPr/>
        <p:txBody>
          <a:bodyPr/>
          <a:lstStyle/>
          <a:p>
            <a:fld id="{3B6835D2-3D7D-CC4A-B0A0-E3667D8C6C36}" type="datetimeFigureOut">
              <a:rPr lang="en-US" smtClean="0"/>
              <a:t>2/22/23</a:t>
            </a:fld>
            <a:endParaRPr lang="en-US"/>
          </a:p>
        </p:txBody>
      </p:sp>
      <p:sp>
        <p:nvSpPr>
          <p:cNvPr id="6" name="Footer Placeholder 5">
            <a:extLst>
              <a:ext uri="{FF2B5EF4-FFF2-40B4-BE49-F238E27FC236}">
                <a16:creationId xmlns:a16="http://schemas.microsoft.com/office/drawing/2014/main" id="{1E06A934-2F75-5BA1-FE0A-A286E44FA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39515-4582-AB6F-0347-A283D1BF07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4684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49A0-A23C-4D8E-2CCD-2C2C4727160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B99B464-C59A-9753-02C8-E7C967E5AAD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A3CBA08-4FF1-212F-60D9-A2311447320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B662CD5-408D-99E1-700B-F33BFB0BA3EF}"/>
              </a:ext>
            </a:extLst>
          </p:cNvPr>
          <p:cNvSpPr>
            <a:spLocks noGrp="1"/>
          </p:cNvSpPr>
          <p:nvPr>
            <p:ph type="dt" sz="half" idx="10"/>
          </p:nvPr>
        </p:nvSpPr>
        <p:spPr/>
        <p:txBody>
          <a:bodyPr/>
          <a:lstStyle/>
          <a:p>
            <a:fld id="{3B6835D2-3D7D-CC4A-B0A0-E3667D8C6C36}" type="datetimeFigureOut">
              <a:rPr lang="en-US" smtClean="0"/>
              <a:t>2/22/23</a:t>
            </a:fld>
            <a:endParaRPr lang="en-US"/>
          </a:p>
        </p:txBody>
      </p:sp>
      <p:sp>
        <p:nvSpPr>
          <p:cNvPr id="6" name="Footer Placeholder 5">
            <a:extLst>
              <a:ext uri="{FF2B5EF4-FFF2-40B4-BE49-F238E27FC236}">
                <a16:creationId xmlns:a16="http://schemas.microsoft.com/office/drawing/2014/main" id="{8D29EDB2-CCAA-EC3E-D5CE-B18DA8B225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414EC-A5AD-C3CC-6A29-B4847ED8662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7186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CDA8B2-1892-7C01-CD92-D8BE4CCF1B0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0F1866-F510-4F05-6134-D9F9670F531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57573-406D-229F-A189-E162BF240C1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B6835D2-3D7D-CC4A-B0A0-E3667D8C6C36}" type="datetimeFigureOut">
              <a:rPr lang="en-US" smtClean="0"/>
              <a:t>2/22/23</a:t>
            </a:fld>
            <a:endParaRPr lang="en-US"/>
          </a:p>
        </p:txBody>
      </p:sp>
      <p:sp>
        <p:nvSpPr>
          <p:cNvPr id="5" name="Footer Placeholder 4">
            <a:extLst>
              <a:ext uri="{FF2B5EF4-FFF2-40B4-BE49-F238E27FC236}">
                <a16:creationId xmlns:a16="http://schemas.microsoft.com/office/drawing/2014/main" id="{F8DAA60F-418F-E90C-E69F-567C0F28EF1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0D363C-DD17-39C2-1C11-FA4445AE0BC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75917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2019.html" TargetMode="External"/><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hyperlink" Target="2009.html" TargetMode="External"/><Relationship Id="rId5" Type="http://schemas.openxmlformats.org/officeDocument/2006/relationships/hyperlink" Target="2000.html"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598460" y="1337969"/>
            <a:ext cx="3065480" cy="2166835"/>
          </a:xfrm>
          <a:prstGeom prst="rect">
            <a:avLst/>
          </a:prstGeom>
        </p:spPr>
        <p:txBody>
          <a:bodyPr spcFirstLastPara="1" lIns="91425" tIns="91425" rIns="91425" bIns="91425" anchor="b" anchorCtr="0">
            <a:normAutofit/>
          </a:bodyPr>
          <a:lstStyle/>
          <a:p>
            <a:pPr marL="0" lvl="0" indent="0" rtl="0">
              <a:spcBef>
                <a:spcPts val="0"/>
              </a:spcBef>
              <a:spcAft>
                <a:spcPts val="0"/>
              </a:spcAft>
              <a:buNone/>
            </a:pPr>
            <a:r>
              <a:rPr lang="en-US" sz="3500" dirty="0"/>
              <a:t>Mobile Cellular </a:t>
            </a:r>
            <a:br>
              <a:rPr lang="en-US" sz="3500" dirty="0"/>
            </a:br>
            <a:r>
              <a:rPr lang="en-US" sz="3500" dirty="0"/>
              <a:t>and </a:t>
            </a:r>
            <a:br>
              <a:rPr lang="en-US" sz="3500" dirty="0"/>
            </a:br>
            <a:r>
              <a:rPr lang="en-US" sz="3500" dirty="0"/>
              <a:t>Internet Usage</a:t>
            </a:r>
          </a:p>
        </p:txBody>
      </p:sp>
      <p:pic>
        <p:nvPicPr>
          <p:cNvPr id="56" name="Picture 55" descr="Mobile device with apps">
            <a:extLst>
              <a:ext uri="{FF2B5EF4-FFF2-40B4-BE49-F238E27FC236}">
                <a16:creationId xmlns:a16="http://schemas.microsoft.com/office/drawing/2014/main" id="{8ED1AC4E-A59C-727F-1A75-9BCF34BBAF4F}"/>
              </a:ext>
            </a:extLst>
          </p:cNvPr>
          <p:cNvPicPr>
            <a:picLocks noChangeAspect="1"/>
          </p:cNvPicPr>
          <p:nvPr/>
        </p:nvPicPr>
        <p:blipFill rotWithShape="1">
          <a:blip r:embed="rId3"/>
          <a:srcRect l="40961" r="1391"/>
          <a:stretch/>
        </p:blipFill>
        <p:spPr>
          <a:xfrm>
            <a:off x="20" y="10"/>
            <a:ext cx="5271352" cy="51434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sp>
        <p:nvSpPr>
          <p:cNvPr id="61" name="Google Shape;61;p14"/>
          <p:cNvSpPr txBox="1"/>
          <p:nvPr/>
        </p:nvSpPr>
        <p:spPr>
          <a:xfrm>
            <a:off x="482600" y="241300"/>
            <a:ext cx="8178799" cy="851803"/>
          </a:xfrm>
          <a:prstGeom prst="rect">
            <a:avLst/>
          </a:prstGeom>
        </p:spPr>
        <p:txBody>
          <a:bodyPr spcFirstLastPara="1" vert="horz" lIns="91440" tIns="45720" rIns="91440" bIns="45720" rtlCol="0" anchor="ctr" anchorCtr="0">
            <a:normAutofit/>
          </a:bodyPr>
          <a:lstStyle/>
          <a:p>
            <a:pPr marL="0" lvl="0" indent="0">
              <a:lnSpc>
                <a:spcPct val="90000"/>
              </a:lnSpc>
              <a:spcBef>
                <a:spcPct val="0"/>
              </a:spcBef>
              <a:spcAft>
                <a:spcPts val="600"/>
              </a:spcAft>
            </a:pPr>
            <a:r>
              <a:rPr lang="en-US" sz="2700" b="1" kern="1200">
                <a:solidFill>
                  <a:schemeClr val="tx1"/>
                </a:solidFill>
                <a:latin typeface="+mj-lt"/>
                <a:ea typeface="+mj-ea"/>
                <a:cs typeface="+mj-cs"/>
              </a:rPr>
              <a:t>Introduction</a:t>
            </a:r>
          </a:p>
        </p:txBody>
      </p:sp>
      <p:sp>
        <p:nvSpPr>
          <p:cNvPr id="62" name="Google Shape;62;p14"/>
          <p:cNvSpPr txBox="1"/>
          <p:nvPr/>
        </p:nvSpPr>
        <p:spPr>
          <a:xfrm>
            <a:off x="482600" y="1337235"/>
            <a:ext cx="8178799" cy="3295487"/>
          </a:xfrm>
          <a:prstGeom prst="rect">
            <a:avLst/>
          </a:prstGeom>
        </p:spPr>
        <p:txBody>
          <a:bodyPr spcFirstLastPara="1" vert="horz" lIns="91440" tIns="45720" rIns="91440" bIns="45720" rtlCol="0" anchorCtr="0">
            <a:normAutofit/>
          </a:bodyPr>
          <a:lstStyle/>
          <a:p>
            <a:pPr algn="l">
              <a:spcBef>
                <a:spcPts val="120"/>
              </a:spcBef>
            </a:pPr>
            <a:r>
              <a:rPr lang="en-US" sz="1600" b="0" i="0" dirty="0">
                <a:effectLst/>
                <a:latin typeface="+mj-lt"/>
              </a:rPr>
              <a:t>The world is becoming increasingly connected, and this connectivity can profoundly affect the populations of countries worldwide. I examined a dataset that contains four distinct metrics capturing how connectivity is distributed globally. The dataset provides information about countries worldwide from 1965 to 2019. Most of my analysis focused on the period from the beginning of the 21st century to just short of the present. </a:t>
            </a:r>
          </a:p>
          <a:p>
            <a:pPr algn="l">
              <a:spcBef>
                <a:spcPts val="120"/>
              </a:spcBef>
              <a:spcAft>
                <a:spcPts val="150"/>
              </a:spcAft>
            </a:pPr>
            <a:r>
              <a:rPr lang="en-US" sz="1600" b="0" i="0" dirty="0">
                <a:effectLst/>
                <a:latin typeface="+mj-lt"/>
              </a:rPr>
              <a:t>The areas of focus were as follows:</a:t>
            </a:r>
          </a:p>
          <a:p>
            <a:pPr lvl="1">
              <a:buFont typeface="+mj-lt"/>
              <a:buAutoNum type="arabicPeriod"/>
            </a:pPr>
            <a:r>
              <a:rPr lang="en-US" sz="1600" b="0" i="0" dirty="0">
                <a:effectLst/>
                <a:latin typeface="+mj-lt"/>
              </a:rPr>
              <a:t> Broadband penetration (broadband users per 100 people)</a:t>
            </a:r>
          </a:p>
          <a:p>
            <a:pPr lvl="1">
              <a:buFont typeface="+mj-lt"/>
              <a:buAutoNum type="arabicPeriod"/>
            </a:pPr>
            <a:r>
              <a:rPr lang="en-US" sz="1600" b="0" i="0" dirty="0">
                <a:effectLst/>
                <a:latin typeface="+mj-lt"/>
              </a:rPr>
              <a:t> Mobile cellular subscriptions per 100 people</a:t>
            </a:r>
          </a:p>
          <a:p>
            <a:pPr lvl="1">
              <a:buFont typeface="+mj-lt"/>
              <a:buAutoNum type="arabicPeriod"/>
            </a:pPr>
            <a:r>
              <a:rPr lang="en-US" sz="1600" b="0" i="0" dirty="0">
                <a:effectLst/>
                <a:latin typeface="+mj-lt"/>
              </a:rPr>
              <a:t> Total number of internet users in a country</a:t>
            </a:r>
          </a:p>
          <a:p>
            <a:pPr lvl="1">
              <a:buFont typeface="+mj-lt"/>
              <a:buAutoNum type="arabicPeriod"/>
            </a:pPr>
            <a:r>
              <a:rPr lang="en-US" sz="1600" b="0" i="0" dirty="0">
                <a:effectLst/>
                <a:latin typeface="+mj-lt"/>
              </a:rPr>
              <a:t> Share of individuals in a country using the internet (as a percentage)</a:t>
            </a:r>
          </a:p>
          <a:p>
            <a:pPr marL="457200" lvl="0" indent="-228600">
              <a:lnSpc>
                <a:spcPct val="90000"/>
              </a:lnSpc>
              <a:spcBef>
                <a:spcPts val="0"/>
              </a:spcBef>
              <a:spcAft>
                <a:spcPts val="600"/>
              </a:spcAft>
              <a:buSzPts val="1400"/>
              <a:buFont typeface="Arial" panose="020B0604020202020204" pitchFamily="34" charset="0"/>
              <a:buChar char="•"/>
            </a:pP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Chart, bar chart&#10;&#10;Description automatically generated">
            <a:extLst>
              <a:ext uri="{FF2B5EF4-FFF2-40B4-BE49-F238E27FC236}">
                <a16:creationId xmlns:a16="http://schemas.microsoft.com/office/drawing/2014/main" id="{D8EAF5BD-A47C-7D65-4DE8-3B7738E12F6B}"/>
              </a:ext>
            </a:extLst>
          </p:cNvPr>
          <p:cNvPicPr>
            <a:picLocks noChangeAspect="1"/>
          </p:cNvPicPr>
          <p:nvPr/>
        </p:nvPicPr>
        <p:blipFill>
          <a:blip r:embed="rId2"/>
          <a:stretch>
            <a:fillRect/>
          </a:stretch>
        </p:blipFill>
        <p:spPr>
          <a:xfrm>
            <a:off x="240122" y="308344"/>
            <a:ext cx="8648495" cy="4518837"/>
          </a:xfrm>
          <a:prstGeom prst="rect">
            <a:avLst/>
          </a:prstGeom>
        </p:spPr>
      </p:pic>
    </p:spTree>
    <p:extLst>
      <p:ext uri="{BB962C8B-B14F-4D97-AF65-F5344CB8AC3E}">
        <p14:creationId xmlns:p14="http://schemas.microsoft.com/office/powerpoint/2010/main" val="282469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3" name="Picture 2" descr="Map&#10;&#10;Description automatically generat">
            <a:extLst>
              <a:ext uri="{FF2B5EF4-FFF2-40B4-BE49-F238E27FC236}">
                <a16:creationId xmlns:a16="http://schemas.microsoft.com/office/drawing/2014/main" id="{6C4628FB-AB03-6749-A03C-36C33A09C2A5}"/>
              </a:ext>
            </a:extLst>
          </p:cNvPr>
          <p:cNvPicPr>
            <a:picLocks noChangeAspect="1"/>
          </p:cNvPicPr>
          <p:nvPr/>
        </p:nvPicPr>
        <p:blipFill rotWithShape="1">
          <a:blip r:embed="rId3"/>
          <a:srcRect b="9279"/>
          <a:stretch/>
        </p:blipFill>
        <p:spPr>
          <a:xfrm>
            <a:off x="0" y="349934"/>
            <a:ext cx="9144731" cy="4031599"/>
          </a:xfrm>
          <a:prstGeom prst="rect">
            <a:avLst/>
          </a:prstGeom>
        </p:spPr>
      </p:pic>
      <p:sp>
        <p:nvSpPr>
          <p:cNvPr id="2" name="TextBox 1">
            <a:extLst>
              <a:ext uri="{FF2B5EF4-FFF2-40B4-BE49-F238E27FC236}">
                <a16:creationId xmlns:a16="http://schemas.microsoft.com/office/drawing/2014/main" id="{46833C47-D509-6E36-245B-34BBF6D2D555}"/>
              </a:ext>
            </a:extLst>
          </p:cNvPr>
          <p:cNvSpPr txBox="1"/>
          <p:nvPr/>
        </p:nvSpPr>
        <p:spPr>
          <a:xfrm>
            <a:off x="57150" y="4362516"/>
            <a:ext cx="8907236" cy="323165"/>
          </a:xfrm>
          <a:prstGeom prst="rect">
            <a:avLst/>
          </a:prstGeom>
          <a:noFill/>
        </p:spPr>
        <p:txBody>
          <a:bodyPr wrap="square" rtlCol="0">
            <a:spAutoFit/>
          </a:bodyPr>
          <a:lstStyle/>
          <a:p>
            <a:r>
              <a:rPr lang="en-US" sz="720" dirty="0">
                <a:solidFill>
                  <a:schemeClr val="tx1">
                    <a:lumMod val="50000"/>
                    <a:lumOff val="50000"/>
                  </a:schemeClr>
                </a:solidFill>
                <a:latin typeface="+mn-lt"/>
                <a:cs typeface="Times New Roman" panose="02020603050405020304" pitchFamily="18" charset="0"/>
              </a:rPr>
              <a:t>Map based on Longitude and Latitude. Color shows sum of Mobile cellular subscriptions (per 100 people). Details are shown for Entity. The data is filters on exact Year (2000-2019). The Entity filter keeps multiple members. The sum of Mobile cellular subscriptions  filter ranges from 20.0 to 200.0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0A68BE2D-86B8-27E2-4FC6-E3EDE840E5D1}"/>
              </a:ext>
            </a:extLst>
          </p:cNvPr>
          <p:cNvPicPr>
            <a:picLocks noChangeAspect="1"/>
          </p:cNvPicPr>
          <p:nvPr/>
        </p:nvPicPr>
        <p:blipFill>
          <a:blip r:embed="rId3"/>
          <a:stretch>
            <a:fillRect/>
          </a:stretch>
        </p:blipFill>
        <p:spPr>
          <a:xfrm>
            <a:off x="122974" y="329920"/>
            <a:ext cx="8898051" cy="4483660"/>
          </a:xfrm>
          <a:prstGeom prst="rect">
            <a:avLst/>
          </a:prstGeom>
        </p:spPr>
      </p:pic>
    </p:spTree>
    <p:extLst>
      <p:ext uri="{BB962C8B-B14F-4D97-AF65-F5344CB8AC3E}">
        <p14:creationId xmlns:p14="http://schemas.microsoft.com/office/powerpoint/2010/main" val="138976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 application, website, map&#10;&#10;Description automatically generated">
            <a:extLst>
              <a:ext uri="{FF2B5EF4-FFF2-40B4-BE49-F238E27FC236}">
                <a16:creationId xmlns:a16="http://schemas.microsoft.com/office/drawing/2014/main" id="{7FBBD672-FFF0-70D7-AE95-781ACB37A4B1}"/>
              </a:ext>
            </a:extLst>
          </p:cNvPr>
          <p:cNvPicPr>
            <a:picLocks noChangeAspect="1"/>
          </p:cNvPicPr>
          <p:nvPr/>
        </p:nvPicPr>
        <p:blipFill>
          <a:blip r:embed="rId2"/>
          <a:stretch>
            <a:fillRect/>
          </a:stretch>
        </p:blipFill>
        <p:spPr>
          <a:xfrm>
            <a:off x="0" y="67032"/>
            <a:ext cx="8968306" cy="4913181"/>
          </a:xfrm>
          <a:prstGeom prst="rect">
            <a:avLst/>
          </a:prstGeom>
        </p:spPr>
      </p:pic>
    </p:spTree>
    <p:extLst>
      <p:ext uri="{BB962C8B-B14F-4D97-AF65-F5344CB8AC3E}">
        <p14:creationId xmlns:p14="http://schemas.microsoft.com/office/powerpoint/2010/main" val="369255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Chart, pie chart&#10;&#10;Description automatically generated">
            <a:extLst>
              <a:ext uri="{FF2B5EF4-FFF2-40B4-BE49-F238E27FC236}">
                <a16:creationId xmlns:a16="http://schemas.microsoft.com/office/drawing/2014/main" id="{597FAA67-D2F2-8C9D-0B60-3BA7779C6200}"/>
              </a:ext>
            </a:extLst>
          </p:cNvPr>
          <p:cNvPicPr>
            <a:picLocks noChangeAspect="1"/>
          </p:cNvPicPr>
          <p:nvPr/>
        </p:nvPicPr>
        <p:blipFill>
          <a:blip r:embed="rId2"/>
          <a:stretch>
            <a:fillRect/>
          </a:stretch>
        </p:blipFill>
        <p:spPr>
          <a:xfrm>
            <a:off x="482600" y="805657"/>
            <a:ext cx="3968749" cy="3532185"/>
          </a:xfrm>
          <a:prstGeom prst="rect">
            <a:avLst/>
          </a:prstGeom>
        </p:spPr>
      </p:pic>
      <p:pic>
        <p:nvPicPr>
          <p:cNvPr id="3" name="Picture 2" descr="Chart, histogram&#10;&#10;Description automatically generated">
            <a:extLst>
              <a:ext uri="{FF2B5EF4-FFF2-40B4-BE49-F238E27FC236}">
                <a16:creationId xmlns:a16="http://schemas.microsoft.com/office/drawing/2014/main" id="{FAB705FA-BFD8-A973-931E-C801B5D1657F}"/>
              </a:ext>
            </a:extLst>
          </p:cNvPr>
          <p:cNvPicPr>
            <a:picLocks noChangeAspect="1"/>
          </p:cNvPicPr>
          <p:nvPr/>
        </p:nvPicPr>
        <p:blipFill>
          <a:blip r:embed="rId3"/>
          <a:stretch>
            <a:fillRect/>
          </a:stretch>
        </p:blipFill>
        <p:spPr>
          <a:xfrm>
            <a:off x="4572000" y="1051293"/>
            <a:ext cx="4561369" cy="3040912"/>
          </a:xfrm>
          <a:prstGeom prst="rect">
            <a:avLst/>
          </a:prstGeom>
        </p:spPr>
      </p:pic>
    </p:spTree>
    <p:extLst>
      <p:ext uri="{BB962C8B-B14F-4D97-AF65-F5344CB8AC3E}">
        <p14:creationId xmlns:p14="http://schemas.microsoft.com/office/powerpoint/2010/main" val="351501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F23EF37-19EC-4973-A7AF-4BBF68646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7" name="Picture 16" descr="Chart, bubble chart&#10;&#10;Description automatically generated">
            <a:extLst>
              <a:ext uri="{FF2B5EF4-FFF2-40B4-BE49-F238E27FC236}">
                <a16:creationId xmlns:a16="http://schemas.microsoft.com/office/drawing/2014/main" id="{1B323374-1F11-A567-D81A-423978B0C0E0}"/>
              </a:ext>
            </a:extLst>
          </p:cNvPr>
          <p:cNvPicPr>
            <a:picLocks noChangeAspect="1"/>
          </p:cNvPicPr>
          <p:nvPr/>
        </p:nvPicPr>
        <p:blipFill rotWithShape="1">
          <a:blip r:embed="rId2"/>
          <a:srcRect t="1476" r="-4" b="8666"/>
          <a:stretch/>
        </p:blipFill>
        <p:spPr>
          <a:xfrm>
            <a:off x="480957" y="340242"/>
            <a:ext cx="3121612" cy="2167098"/>
          </a:xfrm>
          <a:prstGeom prst="rect">
            <a:avLst/>
          </a:prstGeom>
        </p:spPr>
      </p:pic>
      <p:pic>
        <p:nvPicPr>
          <p:cNvPr id="15" name="Picture 14" descr="Chart, bubble chart&#10;&#10;Description automatically generated">
            <a:extLst>
              <a:ext uri="{FF2B5EF4-FFF2-40B4-BE49-F238E27FC236}">
                <a16:creationId xmlns:a16="http://schemas.microsoft.com/office/drawing/2014/main" id="{35142088-B27F-A7B0-0E76-215AA50D817C}"/>
              </a:ext>
            </a:extLst>
          </p:cNvPr>
          <p:cNvPicPr>
            <a:picLocks noChangeAspect="1"/>
          </p:cNvPicPr>
          <p:nvPr/>
        </p:nvPicPr>
        <p:blipFill rotWithShape="1">
          <a:blip r:embed="rId3"/>
          <a:srcRect r="13020"/>
          <a:stretch/>
        </p:blipFill>
        <p:spPr>
          <a:xfrm>
            <a:off x="480957" y="2571744"/>
            <a:ext cx="3008122" cy="2507352"/>
          </a:xfrm>
          <a:prstGeom prst="rect">
            <a:avLst/>
          </a:prstGeom>
        </p:spPr>
      </p:pic>
      <p:pic>
        <p:nvPicPr>
          <p:cNvPr id="13" name="Picture 12" descr="Chart, bubble chart&#10;&#10;Description automatically generated">
            <a:extLst>
              <a:ext uri="{FF2B5EF4-FFF2-40B4-BE49-F238E27FC236}">
                <a16:creationId xmlns:a16="http://schemas.microsoft.com/office/drawing/2014/main" id="{85CEE09E-39D8-CFD5-FFE6-9CE2EF706E5A}"/>
              </a:ext>
            </a:extLst>
          </p:cNvPr>
          <p:cNvPicPr>
            <a:picLocks noChangeAspect="1"/>
          </p:cNvPicPr>
          <p:nvPr/>
        </p:nvPicPr>
        <p:blipFill rotWithShape="1">
          <a:blip r:embed="rId4"/>
          <a:srcRect r="15405" b="-1"/>
          <a:stretch/>
        </p:blipFill>
        <p:spPr>
          <a:xfrm>
            <a:off x="3635117" y="417891"/>
            <a:ext cx="5026282" cy="4307707"/>
          </a:xfrm>
          <a:prstGeom prst="rect">
            <a:avLst/>
          </a:prstGeom>
        </p:spPr>
      </p:pic>
      <p:sp>
        <p:nvSpPr>
          <p:cNvPr id="23" name="TextBox 22">
            <a:extLst>
              <a:ext uri="{FF2B5EF4-FFF2-40B4-BE49-F238E27FC236}">
                <a16:creationId xmlns:a16="http://schemas.microsoft.com/office/drawing/2014/main" id="{E7F2A15D-27A9-DE43-4E90-03AC91D85FE2}"/>
              </a:ext>
            </a:extLst>
          </p:cNvPr>
          <p:cNvSpPr txBox="1"/>
          <p:nvPr/>
        </p:nvSpPr>
        <p:spPr>
          <a:xfrm>
            <a:off x="3698421" y="4709764"/>
            <a:ext cx="1144352" cy="307777"/>
          </a:xfrm>
          <a:prstGeom prst="rect">
            <a:avLst/>
          </a:prstGeom>
          <a:noFill/>
        </p:spPr>
        <p:txBody>
          <a:bodyPr wrap="square" rtlCol="0">
            <a:spAutoFit/>
          </a:bodyPr>
          <a:lstStyle/>
          <a:p>
            <a:r>
              <a:rPr lang="en-US" sz="1400" dirty="0">
                <a:hlinkClick r:id="rId5"/>
              </a:rPr>
              <a:t>2000.html</a:t>
            </a:r>
            <a:endParaRPr lang="en-US" sz="1400" dirty="0"/>
          </a:p>
        </p:txBody>
      </p:sp>
      <p:sp>
        <p:nvSpPr>
          <p:cNvPr id="41" name="TextBox 40">
            <a:extLst>
              <a:ext uri="{FF2B5EF4-FFF2-40B4-BE49-F238E27FC236}">
                <a16:creationId xmlns:a16="http://schemas.microsoft.com/office/drawing/2014/main" id="{2594F97E-2E3B-71FA-BA87-C1F5C1EFF5AC}"/>
              </a:ext>
            </a:extLst>
          </p:cNvPr>
          <p:cNvSpPr txBox="1"/>
          <p:nvPr/>
        </p:nvSpPr>
        <p:spPr>
          <a:xfrm>
            <a:off x="4585513" y="4715672"/>
            <a:ext cx="933204" cy="307777"/>
          </a:xfrm>
          <a:prstGeom prst="rect">
            <a:avLst/>
          </a:prstGeom>
          <a:noFill/>
        </p:spPr>
        <p:txBody>
          <a:bodyPr wrap="none" rtlCol="0">
            <a:spAutoFit/>
          </a:bodyPr>
          <a:lstStyle/>
          <a:p>
            <a:r>
              <a:rPr lang="en-US" sz="1400" dirty="0">
                <a:hlinkClick r:id="rId6"/>
              </a:rPr>
              <a:t>2009.html</a:t>
            </a:r>
            <a:endParaRPr lang="en-US" sz="1400" dirty="0"/>
          </a:p>
        </p:txBody>
      </p:sp>
      <p:sp>
        <p:nvSpPr>
          <p:cNvPr id="42" name="TextBox 41">
            <a:extLst>
              <a:ext uri="{FF2B5EF4-FFF2-40B4-BE49-F238E27FC236}">
                <a16:creationId xmlns:a16="http://schemas.microsoft.com/office/drawing/2014/main" id="{4DFF646A-27B4-89C2-4D88-DD916685B4EF}"/>
              </a:ext>
            </a:extLst>
          </p:cNvPr>
          <p:cNvSpPr txBox="1"/>
          <p:nvPr/>
        </p:nvSpPr>
        <p:spPr>
          <a:xfrm>
            <a:off x="5472605" y="4717681"/>
            <a:ext cx="933204" cy="307777"/>
          </a:xfrm>
          <a:prstGeom prst="rect">
            <a:avLst/>
          </a:prstGeom>
          <a:noFill/>
        </p:spPr>
        <p:txBody>
          <a:bodyPr wrap="none" rtlCol="0">
            <a:spAutoFit/>
          </a:bodyPr>
          <a:lstStyle/>
          <a:p>
            <a:r>
              <a:rPr lang="en-US" sz="1400" dirty="0">
                <a:hlinkClick r:id="rId7"/>
              </a:rPr>
              <a:t>2019.html</a:t>
            </a:r>
            <a:endParaRPr lang="en-US" sz="1400" dirty="0"/>
          </a:p>
        </p:txBody>
      </p:sp>
    </p:spTree>
    <p:extLst>
      <p:ext uri="{BB962C8B-B14F-4D97-AF65-F5344CB8AC3E}">
        <p14:creationId xmlns:p14="http://schemas.microsoft.com/office/powerpoint/2010/main" val="1970805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2959</TotalTime>
  <Words>189</Words>
  <Application>Microsoft Macintosh PowerPoint</Application>
  <PresentationFormat>On-screen Show (16:9)</PresentationFormat>
  <Paragraphs>12</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Mobile Cellular  and  Internet Usage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Julisa Delfin</cp:lastModifiedBy>
  <cp:revision>6</cp:revision>
  <dcterms:modified xsi:type="dcterms:W3CDTF">2023-02-22T17:15:07Z</dcterms:modified>
</cp:coreProperties>
</file>