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7" r:id="rId3"/>
    <p:sldId id="259" r:id="rId4"/>
    <p:sldId id="260" r:id="rId5"/>
    <p:sldId id="261" r:id="rId6"/>
    <p:sldId id="262" r:id="rId7"/>
    <p:sldId id="263" r:id="rId8"/>
    <p:sldId id="265" r:id="rId9"/>
    <p:sldId id="264" r:id="rId10"/>
    <p:sldId id="266" r:id="rId11"/>
    <p:sldId id="268" r:id="rId12"/>
    <p:sldId id="267" r:id="rId13"/>
    <p:sldId id="269" r:id="rId14"/>
    <p:sldId id="270" r:id="rId15"/>
    <p:sldId id="271" r:id="rId16"/>
    <p:sldId id="273"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76937" autoAdjust="0"/>
  </p:normalViewPr>
  <p:slideViewPr>
    <p:cSldViewPr>
      <p:cViewPr varScale="1">
        <p:scale>
          <a:sx n="56" d="100"/>
          <a:sy n="56"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DFBB2D-4AF7-426D-B890-FC12535F12B3}" type="datetimeFigureOut">
              <a:rPr lang="en-US" smtClean="0"/>
              <a:t>4/28/2017</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DFDCA5-C470-49F6-9400-9F6990CC3765}"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dirty="0" smtClean="0"/>
              <a:t>They punished those</a:t>
            </a:r>
            <a:r>
              <a:rPr lang="en-PH" sz="1200" baseline="0" dirty="0" smtClean="0"/>
              <a:t> who</a:t>
            </a:r>
            <a:r>
              <a:rPr lang="en-PH" sz="1200" dirty="0" smtClean="0"/>
              <a:t> </a:t>
            </a:r>
            <a:r>
              <a:rPr lang="en-PH" sz="1200" dirty="0" err="1" smtClean="0"/>
              <a:t>spok</a:t>
            </a:r>
            <a:r>
              <a:rPr lang="en-PH" sz="1200" baseline="0" dirty="0" smtClean="0"/>
              <a:t> </a:t>
            </a:r>
            <a:r>
              <a:rPr lang="en-PH" sz="1200" baseline="0" dirty="0" err="1" smtClean="0"/>
              <a:t>e</a:t>
            </a:r>
            <a:r>
              <a:rPr lang="en-PH" sz="1200" dirty="0" err="1" smtClean="0"/>
              <a:t>foreign</a:t>
            </a:r>
            <a:r>
              <a:rPr lang="en-PH" sz="1200" dirty="0" smtClean="0"/>
              <a:t> language, wore glasses, and even those</a:t>
            </a:r>
            <a:r>
              <a:rPr lang="en-PH" sz="1200" baseline="0" dirty="0" smtClean="0"/>
              <a:t> who showed </a:t>
            </a:r>
            <a:r>
              <a:rPr lang="en-PH" sz="1200" dirty="0" smtClean="0"/>
              <a:t>emotions</a:t>
            </a:r>
            <a:endParaRPr lang="en-PH" dirty="0"/>
          </a:p>
        </p:txBody>
      </p:sp>
      <p:sp>
        <p:nvSpPr>
          <p:cNvPr id="4" name="Slide Number Placeholder 3"/>
          <p:cNvSpPr>
            <a:spLocks noGrp="1"/>
          </p:cNvSpPr>
          <p:nvPr>
            <p:ph type="sldNum" sz="quarter" idx="10"/>
          </p:nvPr>
        </p:nvSpPr>
        <p:spPr/>
        <p:txBody>
          <a:bodyPr/>
          <a:lstStyle/>
          <a:p>
            <a:fld id="{33DFDCA5-C470-49F6-9400-9F6990CC3765}" type="slidenum">
              <a:rPr lang="en-PH" smtClean="0"/>
              <a:t>9</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border, quickly gaining a foothold in Cambodia's northeast. The Vietnamese intended to create a secure buffer zone between Vietnam proper and Khmer Rouge forces. The military encroachment went so well, though, Vietnam quickly realized that they could even seize Phnom Penh and knock out the Khmer Rouge in a matter of weeks. </a:t>
            </a:r>
          </a:p>
          <a:p>
            <a:endParaRPr lang="en-P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PH" sz="1200" dirty="0" smtClean="0"/>
              <a:t>Jan 7, 1979 - less than two weeks after their initial attack, Vietnamese forces successfully occupied Phnom Penh, forcing the Khmer Rouge to flee into the wilderness. </a:t>
            </a:r>
            <a:r>
              <a:rPr lang="en-PH" sz="1200" dirty="0" err="1" smtClean="0"/>
              <a:t>Pol</a:t>
            </a:r>
            <a:r>
              <a:rPr lang="en-PH" sz="1200" dirty="0" smtClean="0"/>
              <a:t> Pot himself escaped by helicopter as the city fell, ironically mirroring the U.S. ambassador's departure in April 1975.</a:t>
            </a:r>
          </a:p>
          <a:p>
            <a:endParaRPr lang="en-PH" dirty="0"/>
          </a:p>
        </p:txBody>
      </p:sp>
      <p:sp>
        <p:nvSpPr>
          <p:cNvPr id="4" name="Slide Number Placeholder 3"/>
          <p:cNvSpPr>
            <a:spLocks noGrp="1"/>
          </p:cNvSpPr>
          <p:nvPr>
            <p:ph type="sldNum" sz="quarter" idx="10"/>
          </p:nvPr>
        </p:nvSpPr>
        <p:spPr/>
        <p:txBody>
          <a:bodyPr/>
          <a:lstStyle/>
          <a:p>
            <a:fld id="{33DFDCA5-C470-49F6-9400-9F6990CC3765}" type="slidenum">
              <a:rPr lang="en-PH" smtClean="0"/>
              <a:t>11</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33DFDCA5-C470-49F6-9400-9F6990CC3765}" type="slidenum">
              <a:rPr lang="en-PH" smtClean="0"/>
              <a:t>17</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17" name="Footer Placeholder 16"/>
          <p:cNvSpPr>
            <a:spLocks noGrp="1"/>
          </p:cNvSpPr>
          <p:nvPr>
            <p:ph type="ftr" sz="quarter" idx="11"/>
          </p:nvPr>
        </p:nvSpPr>
        <p:spPr/>
        <p:txBody>
          <a:bodyPr/>
          <a:lstStyle>
            <a:extLst/>
          </a:lstStyle>
          <a:p>
            <a:endParaRPr lang="en-PH"/>
          </a:p>
        </p:txBody>
      </p:sp>
      <p:sp>
        <p:nvSpPr>
          <p:cNvPr id="29" name="Slide Number Placeholder 28"/>
          <p:cNvSpPr>
            <a:spLocks noGrp="1"/>
          </p:cNvSpPr>
          <p:nvPr>
            <p:ph type="sldNum" sz="quarter" idx="12"/>
          </p:nvPr>
        </p:nvSpPr>
        <p:spPr/>
        <p:txBody>
          <a:bodyPr/>
          <a:lstStyle>
            <a:extLst/>
          </a:lstStyle>
          <a:p>
            <a:fld id="{673F7182-A591-4FAB-A0B1-A4799F0612A6}" type="slidenum">
              <a:rPr lang="en-PH" smtClean="0"/>
              <a:t>‹#›</a:t>
            </a:fld>
            <a:endParaRPr lang="en-PH"/>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673F7182-A591-4FAB-A0B1-A4799F0612A6}" type="slidenum">
              <a:rPr lang="en-PH" smtClean="0"/>
              <a:t>‹#›</a:t>
            </a:fld>
            <a:endParaRPr lang="en-PH"/>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8" name="Footer Placeholder 7"/>
          <p:cNvSpPr>
            <a:spLocks noGrp="1"/>
          </p:cNvSpPr>
          <p:nvPr>
            <p:ph type="ftr" sz="quarter" idx="11"/>
          </p:nvPr>
        </p:nvSpPr>
        <p:spPr/>
        <p:txBody>
          <a:bodyPr/>
          <a:lstStyle>
            <a:extLst/>
          </a:lstStyle>
          <a:p>
            <a:endParaRPr lang="en-PH"/>
          </a:p>
        </p:txBody>
      </p:sp>
      <p:sp>
        <p:nvSpPr>
          <p:cNvPr id="9" name="Slide Number Placeholder 8"/>
          <p:cNvSpPr>
            <a:spLocks noGrp="1"/>
          </p:cNvSpPr>
          <p:nvPr>
            <p:ph type="sldNum" sz="quarter" idx="12"/>
          </p:nvPr>
        </p:nvSpPr>
        <p:spPr/>
        <p:txBody>
          <a:bodyPr/>
          <a:lstStyle>
            <a:extLst/>
          </a:lstStyle>
          <a:p>
            <a:fld id="{673F7182-A591-4FAB-A0B1-A4799F0612A6}" type="slidenum">
              <a:rPr lang="en-PH" smtClean="0"/>
              <a:t>‹#›</a:t>
            </a:fld>
            <a:endParaRPr lang="en-PH"/>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8BD644-E706-4729-A830-A2F741471BCF}" type="datetimeFigureOut">
              <a:rPr lang="en-US" smtClean="0"/>
              <a:t>4/28/2017</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673F7182-A591-4FAB-A0B1-A4799F0612A6}"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98BD644-E706-4729-A830-A2F741471BCF}" type="datetimeFigureOut">
              <a:rPr lang="en-US" smtClean="0"/>
              <a:t>4/28/2017</a:t>
            </a:fld>
            <a:endParaRPr lang="en-PH"/>
          </a:p>
        </p:txBody>
      </p:sp>
      <p:sp>
        <p:nvSpPr>
          <p:cNvPr id="6" name="Footer Placeholder 5"/>
          <p:cNvSpPr>
            <a:spLocks noGrp="1"/>
          </p:cNvSpPr>
          <p:nvPr>
            <p:ph type="ftr" sz="quarter" idx="11"/>
          </p:nvPr>
        </p:nvSpPr>
        <p:spPr>
          <a:xfrm>
            <a:off x="914400" y="55499"/>
            <a:ext cx="5562600" cy="365125"/>
          </a:xfrm>
        </p:spPr>
        <p:txBody>
          <a:bodyPr/>
          <a:lstStyle>
            <a:extLst/>
          </a:lstStyle>
          <a:p>
            <a:endParaRPr lang="en-PH"/>
          </a:p>
        </p:txBody>
      </p:sp>
      <p:sp>
        <p:nvSpPr>
          <p:cNvPr id="7" name="Slide Number Placeholder 6"/>
          <p:cNvSpPr>
            <a:spLocks noGrp="1"/>
          </p:cNvSpPr>
          <p:nvPr>
            <p:ph type="sldNum" sz="quarter" idx="12"/>
          </p:nvPr>
        </p:nvSpPr>
        <p:spPr>
          <a:xfrm>
            <a:off x="8610600" y="55499"/>
            <a:ext cx="457200" cy="365125"/>
          </a:xfrm>
        </p:spPr>
        <p:txBody>
          <a:bodyPr/>
          <a:lstStyle>
            <a:extLst/>
          </a:lstStyle>
          <a:p>
            <a:fld id="{673F7182-A591-4FAB-A0B1-A4799F0612A6}"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98BD644-E706-4729-A830-A2F741471BCF}" type="datetimeFigureOut">
              <a:rPr lang="en-US" smtClean="0"/>
              <a:t>4/28/2017</a:t>
            </a:fld>
            <a:endParaRPr lang="en-PH"/>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PH"/>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73F7182-A591-4FAB-A0B1-A4799F0612A6}" type="slidenum">
              <a:rPr lang="en-PH" smtClean="0"/>
              <a:t>‹#›</a:t>
            </a:fld>
            <a:endParaRPr lang="en-PH"/>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ideo" Target="file:///D:\Files\Acads\3rd%20yr\2nd%20Sem\SOCSCI%201\A%20Short%20Animation%20About%20the%20Cambodian%20Genocide.mp4"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C74E9yrpmbA" TargetMode="External"/><Relationship Id="rId3" Type="http://schemas.openxmlformats.org/officeDocument/2006/relationships/hyperlink" Target="http://endgenocide.org/learn/past-genocides/the-cambodian-genocide/" TargetMode="External"/><Relationship Id="rId7" Type="http://schemas.openxmlformats.org/officeDocument/2006/relationships/hyperlink" Target="https://www.youtube.com/watch?v=o9T5iGMjz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hmh.org/ed_Genocide_Cambodia.shtml" TargetMode="External"/><Relationship Id="rId5" Type="http://schemas.openxmlformats.org/officeDocument/2006/relationships/hyperlink" Target="https://www.ushmm.org/confront-genocide/cases/cambodia/violence/international-response" TargetMode="External"/><Relationship Id="rId4" Type="http://schemas.openxmlformats.org/officeDocument/2006/relationships/hyperlink" Target="http://worldwithoutgenocide.org/genocides-and-conflicts/cambodian-genocid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Cambodian Genocide</a:t>
            </a:r>
            <a:endParaRPr lang="en-PH" dirty="0"/>
          </a:p>
        </p:txBody>
      </p:sp>
      <p:sp>
        <p:nvSpPr>
          <p:cNvPr id="3" name="Subtitle 2"/>
          <p:cNvSpPr>
            <a:spLocks noGrp="1"/>
          </p:cNvSpPr>
          <p:nvPr>
            <p:ph type="subTitle" idx="1"/>
          </p:nvPr>
        </p:nvSpPr>
        <p:spPr/>
        <p:txBody>
          <a:bodyPr/>
          <a:lstStyle/>
          <a:p>
            <a:r>
              <a:rPr lang="en-PH" dirty="0" err="1" smtClean="0"/>
              <a:t>Baclado</a:t>
            </a:r>
            <a:r>
              <a:rPr lang="en-PH" dirty="0" smtClean="0"/>
              <a:t>, </a:t>
            </a:r>
            <a:r>
              <a:rPr lang="en-PH" dirty="0" err="1" smtClean="0"/>
              <a:t>Labrague</a:t>
            </a:r>
            <a:r>
              <a:rPr lang="en-PH" dirty="0" smtClean="0"/>
              <a:t>, </a:t>
            </a:r>
            <a:r>
              <a:rPr lang="en-PH" dirty="0" err="1" smtClean="0"/>
              <a:t>Pacilan,Piodos</a:t>
            </a:r>
            <a:r>
              <a:rPr lang="en-PH" dirty="0" smtClean="0"/>
              <a:t>, </a:t>
            </a:r>
            <a:r>
              <a:rPr lang="en-PH" dirty="0" err="1" smtClean="0"/>
              <a:t>Umacob</a:t>
            </a:r>
            <a:endParaRPr lang="en-PH"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Khmer Rouge Rule</a:t>
            </a:r>
            <a:endParaRPr lang="en-PH" dirty="0"/>
          </a:p>
        </p:txBody>
      </p:sp>
      <p:sp>
        <p:nvSpPr>
          <p:cNvPr id="3" name="Content Placeholder 2"/>
          <p:cNvSpPr>
            <a:spLocks noGrp="1"/>
          </p:cNvSpPr>
          <p:nvPr>
            <p:ph idx="1"/>
          </p:nvPr>
        </p:nvSpPr>
        <p:spPr>
          <a:xfrm>
            <a:off x="5791200" y="1752600"/>
            <a:ext cx="2895600" cy="2971800"/>
          </a:xfrm>
        </p:spPr>
        <p:txBody>
          <a:bodyPr>
            <a:normAutofit/>
          </a:bodyPr>
          <a:lstStyle/>
          <a:p>
            <a:r>
              <a:rPr lang="en-PH" sz="2000" dirty="0"/>
              <a:t>Money, free markets, schools, private property, foreign styles of clothing, religious practices, and other aspects of traditional Khmer culture were </a:t>
            </a:r>
            <a:r>
              <a:rPr lang="en-PH" sz="2000" dirty="0" smtClean="0"/>
              <a:t>abolished</a:t>
            </a:r>
          </a:p>
          <a:p>
            <a:endParaRPr lang="en-PH" sz="2000" dirty="0" smtClean="0"/>
          </a:p>
        </p:txBody>
      </p:sp>
      <p:sp>
        <p:nvSpPr>
          <p:cNvPr id="5" name="Rectangle 4"/>
          <p:cNvSpPr/>
          <p:nvPr/>
        </p:nvSpPr>
        <p:spPr>
          <a:xfrm>
            <a:off x="2362200" y="4953000"/>
            <a:ext cx="4800600" cy="923330"/>
          </a:xfrm>
          <a:prstGeom prst="rect">
            <a:avLst/>
          </a:prstGeom>
        </p:spPr>
        <p:txBody>
          <a:bodyPr wrap="square">
            <a:spAutoFit/>
          </a:bodyPr>
          <a:lstStyle/>
          <a:p>
            <a:r>
              <a:rPr lang="en-PH" dirty="0" smtClean="0"/>
              <a:t>buildings such as schools, pagodas, and government properties were turned into prisons, stables, camps, and granaries.</a:t>
            </a:r>
            <a:endParaRPr lang="en-PH" dirty="0"/>
          </a:p>
        </p:txBody>
      </p:sp>
      <p:pic>
        <p:nvPicPr>
          <p:cNvPr id="30721" name="Picture 1"/>
          <p:cNvPicPr>
            <a:picLocks noChangeAspect="1" noChangeArrowheads="1"/>
          </p:cNvPicPr>
          <p:nvPr/>
        </p:nvPicPr>
        <p:blipFill>
          <a:blip r:embed="rId2"/>
          <a:srcRect/>
          <a:stretch>
            <a:fillRect/>
          </a:stretch>
        </p:blipFill>
        <p:spPr bwMode="auto">
          <a:xfrm>
            <a:off x="990600" y="1981200"/>
            <a:ext cx="4883845" cy="2514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Fall of Khmer Rouge</a:t>
            </a:r>
            <a:endParaRPr lang="en-PH" dirty="0"/>
          </a:p>
        </p:txBody>
      </p:sp>
      <p:sp>
        <p:nvSpPr>
          <p:cNvPr id="3" name="Content Placeholder 2"/>
          <p:cNvSpPr>
            <a:spLocks noGrp="1"/>
          </p:cNvSpPr>
          <p:nvPr>
            <p:ph idx="1"/>
          </p:nvPr>
        </p:nvSpPr>
        <p:spPr>
          <a:xfrm>
            <a:off x="1524000" y="1600200"/>
            <a:ext cx="6629400" cy="4191000"/>
          </a:xfrm>
        </p:spPr>
        <p:txBody>
          <a:bodyPr>
            <a:normAutofit fontScale="92500" lnSpcReduction="10000"/>
          </a:bodyPr>
          <a:lstStyle/>
          <a:p>
            <a:r>
              <a:rPr lang="en-PH" sz="2400" dirty="0" smtClean="0"/>
              <a:t>Dec 25</a:t>
            </a:r>
            <a:r>
              <a:rPr lang="en-PH" sz="2400" dirty="0"/>
              <a:t>, 1978 </a:t>
            </a:r>
            <a:r>
              <a:rPr lang="en-PH" sz="2400" dirty="0" smtClean="0"/>
              <a:t>- 100,000 </a:t>
            </a:r>
            <a:r>
              <a:rPr lang="en-PH" sz="2400" dirty="0"/>
              <a:t>Vietnamese troops poured across the Cambodian </a:t>
            </a:r>
            <a:r>
              <a:rPr lang="en-PH" sz="2400" dirty="0" smtClean="0"/>
              <a:t>border. </a:t>
            </a:r>
          </a:p>
          <a:p>
            <a:pPr>
              <a:buNone/>
            </a:pPr>
            <a:endParaRPr lang="en-PH" sz="2400" dirty="0" smtClean="0"/>
          </a:p>
          <a:p>
            <a:r>
              <a:rPr lang="en-PH" sz="2400" dirty="0" smtClean="0"/>
              <a:t>Buffer zone</a:t>
            </a:r>
          </a:p>
          <a:p>
            <a:pPr>
              <a:buNone/>
            </a:pPr>
            <a:endParaRPr lang="en-PH" sz="2400" dirty="0" smtClean="0"/>
          </a:p>
          <a:p>
            <a:r>
              <a:rPr lang="en-PH" sz="2400" dirty="0" smtClean="0"/>
              <a:t>Seized Phnom Penh</a:t>
            </a:r>
          </a:p>
          <a:p>
            <a:pPr>
              <a:buNone/>
            </a:pPr>
            <a:endParaRPr lang="en-PH" sz="2400" dirty="0" smtClean="0"/>
          </a:p>
          <a:p>
            <a:r>
              <a:rPr lang="en-PH" sz="2400" dirty="0" smtClean="0"/>
              <a:t>Jan 7, 1979 - Vietnamese forces successfully occupied Phnom Penh</a:t>
            </a:r>
          </a:p>
          <a:p>
            <a:endParaRPr lang="en-PH" sz="2400" dirty="0" smtClean="0"/>
          </a:p>
          <a:p>
            <a:r>
              <a:rPr lang="en-PH" sz="2400" dirty="0" smtClean="0"/>
              <a:t> </a:t>
            </a:r>
            <a:r>
              <a:rPr lang="en-PH" sz="2400" dirty="0" err="1"/>
              <a:t>Pol</a:t>
            </a:r>
            <a:r>
              <a:rPr lang="en-PH" sz="2400" dirty="0"/>
              <a:t> Pot himself escaped by helicopter as the city </a:t>
            </a:r>
            <a:r>
              <a:rPr lang="en-PH" sz="2400" dirty="0" smtClean="0"/>
              <a:t>fell</a:t>
            </a:r>
            <a:endParaRPr lang="en-PH"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International </a:t>
            </a:r>
            <a:r>
              <a:rPr lang="en-PH" dirty="0" smtClean="0"/>
              <a:t>Response</a:t>
            </a:r>
            <a:endParaRPr lang="en-PH" dirty="0"/>
          </a:p>
        </p:txBody>
      </p:sp>
      <p:sp>
        <p:nvSpPr>
          <p:cNvPr id="3" name="Content Placeholder 2"/>
          <p:cNvSpPr>
            <a:spLocks noGrp="1"/>
          </p:cNvSpPr>
          <p:nvPr>
            <p:ph idx="1"/>
          </p:nvPr>
        </p:nvSpPr>
        <p:spPr>
          <a:xfrm>
            <a:off x="1828800" y="1828800"/>
            <a:ext cx="5257800" cy="3124200"/>
          </a:xfrm>
        </p:spPr>
        <p:txBody>
          <a:bodyPr>
            <a:noAutofit/>
          </a:bodyPr>
          <a:lstStyle/>
          <a:p>
            <a:r>
              <a:rPr lang="en-PH" sz="2400" dirty="0" smtClean="0"/>
              <a:t>Largely silent</a:t>
            </a:r>
          </a:p>
          <a:p>
            <a:r>
              <a:rPr lang="en-PH" sz="2400" dirty="0" smtClean="0"/>
              <a:t>Neither U.S. nor Europe called attention to the genocides</a:t>
            </a:r>
          </a:p>
          <a:p>
            <a:r>
              <a:rPr lang="en-PH" sz="2400" dirty="0" smtClean="0"/>
              <a:t>International media paid attention only after the regime was overthrown</a:t>
            </a:r>
          </a:p>
          <a:p>
            <a:r>
              <a:rPr lang="en-PH" sz="2400" dirty="0" smtClean="0"/>
              <a:t>Still did not lead to an international investigation</a:t>
            </a:r>
          </a:p>
          <a:p>
            <a:endParaRPr lang="en-PH"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Life after the Khmer Rouge</a:t>
            </a:r>
            <a:endParaRPr lang="en-PH" dirty="0"/>
          </a:p>
        </p:txBody>
      </p:sp>
      <p:sp>
        <p:nvSpPr>
          <p:cNvPr id="3" name="Content Placeholder 2"/>
          <p:cNvSpPr>
            <a:spLocks noGrp="1"/>
          </p:cNvSpPr>
          <p:nvPr>
            <p:ph idx="1"/>
          </p:nvPr>
        </p:nvSpPr>
        <p:spPr>
          <a:xfrm>
            <a:off x="1219200" y="2057400"/>
            <a:ext cx="7162800" cy="2636040"/>
          </a:xfrm>
        </p:spPr>
        <p:txBody>
          <a:bodyPr>
            <a:normAutofit/>
          </a:bodyPr>
          <a:lstStyle/>
          <a:p>
            <a:pPr algn="just"/>
            <a:r>
              <a:rPr lang="en-PH" sz="2400" dirty="0" smtClean="0"/>
              <a:t>“Rebuilding </a:t>
            </a:r>
            <a:r>
              <a:rPr lang="en-PH" sz="2400" dirty="0"/>
              <a:t>the country was extremely difficult as there was little foreign aid and all existing infrastructure had been destroyed by </a:t>
            </a:r>
            <a:r>
              <a:rPr lang="en-PH" sz="2400" dirty="0" err="1"/>
              <a:t>Pol</a:t>
            </a:r>
            <a:r>
              <a:rPr lang="en-PH" sz="2400" dirty="0"/>
              <a:t> Pot’s regime. For a long time, the country did not have any doctors, teachers, engineers, or other professionals because they had all been executed</a:t>
            </a:r>
            <a:r>
              <a:rPr lang="en-PH" sz="2400" dirty="0" smtClean="0"/>
              <a:t>.”</a:t>
            </a:r>
            <a:endParaRPr lang="en-PH"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Cambodia Today</a:t>
            </a:r>
            <a:endParaRPr lang="en-PH" dirty="0"/>
          </a:p>
        </p:txBody>
      </p:sp>
      <p:sp>
        <p:nvSpPr>
          <p:cNvPr id="3" name="Content Placeholder 2"/>
          <p:cNvSpPr>
            <a:spLocks noGrp="1"/>
          </p:cNvSpPr>
          <p:nvPr>
            <p:ph idx="1"/>
          </p:nvPr>
        </p:nvSpPr>
        <p:spPr>
          <a:xfrm>
            <a:off x="381000" y="1981200"/>
            <a:ext cx="3962400" cy="4343400"/>
          </a:xfrm>
        </p:spPr>
        <p:txBody>
          <a:bodyPr>
            <a:noAutofit/>
          </a:bodyPr>
          <a:lstStyle/>
          <a:p>
            <a:r>
              <a:rPr lang="en-PH" sz="2000" dirty="0" smtClean="0"/>
              <a:t>still </a:t>
            </a:r>
            <a:r>
              <a:rPr lang="en-PH" sz="2000" dirty="0"/>
              <a:t>in a state of recovery from the atrocities committed by the Khmer </a:t>
            </a:r>
            <a:r>
              <a:rPr lang="en-PH" sz="2000" dirty="0" smtClean="0"/>
              <a:t>Rouge.</a:t>
            </a:r>
          </a:p>
          <a:p>
            <a:endParaRPr lang="en-PH" sz="2000" dirty="0"/>
          </a:p>
          <a:p>
            <a:r>
              <a:rPr lang="en-PH" sz="2000" dirty="0" smtClean="0"/>
              <a:t>The </a:t>
            </a:r>
            <a:r>
              <a:rPr lang="en-PH" sz="2000" dirty="0"/>
              <a:t>country is laden with millions of landmines, which have contributed to more deaths and disabilities even up to the present</a:t>
            </a:r>
            <a:r>
              <a:rPr lang="en-PH" sz="2000" dirty="0" smtClean="0"/>
              <a:t>.</a:t>
            </a:r>
          </a:p>
          <a:p>
            <a:endParaRPr lang="en-PH" sz="2000" dirty="0"/>
          </a:p>
        </p:txBody>
      </p:sp>
      <p:sp>
        <p:nvSpPr>
          <p:cNvPr id="23554" name="AutoShape 2" descr="Image result for cambodia tod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PH"/>
          </a:p>
        </p:txBody>
      </p:sp>
      <p:pic>
        <p:nvPicPr>
          <p:cNvPr id="5" name="Picture 4" descr="1382544202001-PA230153.jpg"/>
          <p:cNvPicPr>
            <a:picLocks noChangeAspect="1"/>
          </p:cNvPicPr>
          <p:nvPr/>
        </p:nvPicPr>
        <p:blipFill>
          <a:blip r:embed="rId2"/>
          <a:stretch>
            <a:fillRect/>
          </a:stretch>
        </p:blipFill>
        <p:spPr>
          <a:xfrm>
            <a:off x="4495800" y="1752600"/>
            <a:ext cx="4267201" cy="38901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Cambodia Today</a:t>
            </a:r>
            <a:endParaRPr lang="en-PH" dirty="0"/>
          </a:p>
        </p:txBody>
      </p:sp>
      <p:sp>
        <p:nvSpPr>
          <p:cNvPr id="3" name="Content Placeholder 2"/>
          <p:cNvSpPr>
            <a:spLocks noGrp="1"/>
          </p:cNvSpPr>
          <p:nvPr>
            <p:ph idx="1"/>
          </p:nvPr>
        </p:nvSpPr>
        <p:spPr>
          <a:xfrm>
            <a:off x="304800" y="1752600"/>
            <a:ext cx="3505200" cy="3581400"/>
          </a:xfrm>
        </p:spPr>
        <p:txBody>
          <a:bodyPr>
            <a:normAutofit lnSpcReduction="10000"/>
          </a:bodyPr>
          <a:lstStyle/>
          <a:p>
            <a:r>
              <a:rPr lang="en-PH" sz="2400" dirty="0" smtClean="0"/>
              <a:t> It is estimated that roughly 40,000 people in Cambodia are amputees due to landmines. </a:t>
            </a:r>
          </a:p>
          <a:p>
            <a:endParaRPr lang="en-PH" sz="2400" dirty="0" smtClean="0"/>
          </a:p>
          <a:p>
            <a:r>
              <a:rPr lang="en-PH" sz="2400" dirty="0" smtClean="0"/>
              <a:t>Many families separated during the period of the regime still have not reunited.</a:t>
            </a:r>
          </a:p>
          <a:p>
            <a:endParaRPr lang="en-PH" sz="2400" dirty="0"/>
          </a:p>
        </p:txBody>
      </p:sp>
      <p:pic>
        <p:nvPicPr>
          <p:cNvPr id="4" name="Picture 3" descr="phnompenh.jpg"/>
          <p:cNvPicPr>
            <a:picLocks noChangeAspect="1"/>
          </p:cNvPicPr>
          <p:nvPr/>
        </p:nvPicPr>
        <p:blipFill>
          <a:blip r:embed="rId2"/>
          <a:stretch>
            <a:fillRect/>
          </a:stretch>
        </p:blipFill>
        <p:spPr>
          <a:xfrm>
            <a:off x="3810000" y="1676400"/>
            <a:ext cx="4975906" cy="373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Cambodian Genocide</a:t>
            </a:r>
            <a:endParaRPr lang="en-PH" dirty="0"/>
          </a:p>
        </p:txBody>
      </p:sp>
      <p:pic>
        <p:nvPicPr>
          <p:cNvPr id="4" name="A Short Animation About the Cambodian Genocide.mp4">
            <a:hlinkClick r:id="" action="ppaction://media"/>
          </p:cNvPr>
          <p:cNvPicPr>
            <a:picLocks noGrp="1" noRot="1" noChangeAspect="1"/>
          </p:cNvPicPr>
          <p:nvPr>
            <p:ph idx="1"/>
            <a:videoFile r:link="rId1"/>
          </p:nvPr>
        </p:nvPicPr>
        <p:blipFill>
          <a:blip r:embed="rId3"/>
          <a:stretch>
            <a:fillRect/>
          </a:stretch>
        </p:blipFill>
        <p:spPr>
          <a:xfrm>
            <a:off x="228600" y="1447800"/>
            <a:ext cx="8661400" cy="48720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551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Sources</a:t>
            </a:r>
            <a:endParaRPr lang="en-PH" dirty="0"/>
          </a:p>
        </p:txBody>
      </p:sp>
      <p:sp>
        <p:nvSpPr>
          <p:cNvPr id="3" name="Content Placeholder 2"/>
          <p:cNvSpPr>
            <a:spLocks noGrp="1"/>
          </p:cNvSpPr>
          <p:nvPr>
            <p:ph idx="1"/>
          </p:nvPr>
        </p:nvSpPr>
        <p:spPr>
          <a:xfrm>
            <a:off x="914400" y="1524000"/>
            <a:ext cx="7848600" cy="3398040"/>
          </a:xfrm>
        </p:spPr>
        <p:txBody>
          <a:bodyPr>
            <a:noAutofit/>
          </a:bodyPr>
          <a:lstStyle/>
          <a:p>
            <a:r>
              <a:rPr lang="en-PH" sz="2400" dirty="0" smtClean="0">
                <a:hlinkClick r:id="rId3"/>
              </a:rPr>
              <a:t>http://endgenocide.org/learn/past-genocides/the-cambodian-genocide</a:t>
            </a:r>
            <a:r>
              <a:rPr lang="en-PH" sz="2400" dirty="0" smtClean="0">
                <a:hlinkClick r:id="rId3"/>
              </a:rPr>
              <a:t>/</a:t>
            </a:r>
            <a:endParaRPr lang="en-PH" sz="2400" dirty="0" smtClean="0"/>
          </a:p>
          <a:p>
            <a:r>
              <a:rPr lang="en-PH" sz="2400" dirty="0" smtClean="0">
                <a:hlinkClick r:id="rId4"/>
              </a:rPr>
              <a:t>http://</a:t>
            </a:r>
            <a:r>
              <a:rPr lang="en-PH" sz="2400" dirty="0" smtClean="0">
                <a:hlinkClick r:id="rId4"/>
              </a:rPr>
              <a:t>worldwithoutgenocide.org/genocides-and-conflicts/cambodian-genocide</a:t>
            </a:r>
            <a:endParaRPr lang="en-PH" sz="2400" dirty="0" smtClean="0"/>
          </a:p>
          <a:p>
            <a:r>
              <a:rPr lang="en-PH" sz="2400" dirty="0" smtClean="0">
                <a:hlinkClick r:id="rId5"/>
              </a:rPr>
              <a:t>https://</a:t>
            </a:r>
            <a:r>
              <a:rPr lang="en-PH" sz="2400" dirty="0" smtClean="0">
                <a:hlinkClick r:id="rId5"/>
              </a:rPr>
              <a:t>www.ushmm.org/confront-genocide/cases/cambodia/violence/international-response</a:t>
            </a:r>
            <a:endParaRPr lang="en-PH" sz="2400" dirty="0" smtClean="0"/>
          </a:p>
          <a:p>
            <a:r>
              <a:rPr lang="en-PH" sz="2400" dirty="0" smtClean="0">
                <a:hlinkClick r:id="rId6"/>
              </a:rPr>
              <a:t>https://</a:t>
            </a:r>
            <a:r>
              <a:rPr lang="en-PH" sz="2400" dirty="0" smtClean="0">
                <a:hlinkClick r:id="rId6"/>
              </a:rPr>
              <a:t>www.hmh.org/ed_Genocide_Cambodia.shtml</a:t>
            </a:r>
            <a:endParaRPr lang="en-PH" sz="2400" dirty="0" smtClean="0"/>
          </a:p>
          <a:p>
            <a:r>
              <a:rPr lang="en-PH" sz="2400" dirty="0" smtClean="0">
                <a:hlinkClick r:id="rId7"/>
              </a:rPr>
              <a:t>https://</a:t>
            </a:r>
            <a:r>
              <a:rPr lang="en-PH" sz="2400" dirty="0" smtClean="0">
                <a:hlinkClick r:id="rId7"/>
              </a:rPr>
              <a:t>www.youtube.com/watch?v=o9T5iGMjzok</a:t>
            </a:r>
            <a:endParaRPr lang="en-PH" sz="2400" dirty="0" smtClean="0"/>
          </a:p>
          <a:p>
            <a:r>
              <a:rPr lang="en-PH" sz="2400" dirty="0" smtClean="0">
                <a:hlinkClick r:id="rId8"/>
              </a:rPr>
              <a:t>https://</a:t>
            </a:r>
            <a:r>
              <a:rPr lang="en-PH" sz="2400" dirty="0" smtClean="0">
                <a:hlinkClick r:id="rId8"/>
              </a:rPr>
              <a:t>www.youtube.com/watch?v=C74E9yrpmbA</a:t>
            </a:r>
            <a:endParaRPr lang="en-PH" sz="2400" dirty="0" smtClean="0"/>
          </a:p>
          <a:p>
            <a:endParaRPr lang="en-PH"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Cambodian Genocide</a:t>
            </a:r>
            <a:endParaRPr lang="en-PH" dirty="0"/>
          </a:p>
        </p:txBody>
      </p:sp>
      <p:sp>
        <p:nvSpPr>
          <p:cNvPr id="3" name="Content Placeholder 2"/>
          <p:cNvSpPr>
            <a:spLocks noGrp="1"/>
          </p:cNvSpPr>
          <p:nvPr>
            <p:ph idx="1"/>
          </p:nvPr>
        </p:nvSpPr>
        <p:spPr>
          <a:xfrm>
            <a:off x="5715000" y="1981200"/>
            <a:ext cx="2971800" cy="2743200"/>
          </a:xfrm>
        </p:spPr>
        <p:txBody>
          <a:bodyPr>
            <a:normAutofit/>
          </a:bodyPr>
          <a:lstStyle/>
          <a:p>
            <a:r>
              <a:rPr lang="en-PH" sz="2000" dirty="0" smtClean="0"/>
              <a:t>1975 – 1979</a:t>
            </a:r>
          </a:p>
          <a:p>
            <a:r>
              <a:rPr lang="en-PH" sz="2000" dirty="0" smtClean="0"/>
              <a:t>Communist Party of Kampuchea</a:t>
            </a:r>
          </a:p>
          <a:p>
            <a:r>
              <a:rPr lang="en-PH" sz="2000" dirty="0" smtClean="0"/>
              <a:t>Khmer Rouge</a:t>
            </a:r>
          </a:p>
          <a:p>
            <a:r>
              <a:rPr lang="en-PH" sz="2000" dirty="0" smtClean="0"/>
              <a:t>Led by “</a:t>
            </a:r>
            <a:r>
              <a:rPr lang="en-PH" sz="2000" dirty="0" err="1" smtClean="0"/>
              <a:t>Pol</a:t>
            </a:r>
            <a:r>
              <a:rPr lang="en-PH" sz="2000" dirty="0" smtClean="0"/>
              <a:t> Pot”</a:t>
            </a:r>
          </a:p>
          <a:p>
            <a:r>
              <a:rPr lang="en-PH" sz="2000" dirty="0" smtClean="0"/>
              <a:t>1.7 – 2 million Cambodians killed</a:t>
            </a:r>
          </a:p>
          <a:p>
            <a:endParaRPr lang="en-PH" sz="2000" dirty="0"/>
          </a:p>
        </p:txBody>
      </p:sp>
      <p:pic>
        <p:nvPicPr>
          <p:cNvPr id="5" name="Picture 4" descr="download (1).png"/>
          <p:cNvPicPr>
            <a:picLocks noChangeAspect="1"/>
          </p:cNvPicPr>
          <p:nvPr/>
        </p:nvPicPr>
        <p:blipFill>
          <a:blip r:embed="rId2"/>
          <a:stretch>
            <a:fillRect/>
          </a:stretch>
        </p:blipFill>
        <p:spPr>
          <a:xfrm>
            <a:off x="609600" y="1752600"/>
            <a:ext cx="4923853" cy="3276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Cambodia</a:t>
            </a:r>
            <a:endParaRPr lang="en-PH" dirty="0"/>
          </a:p>
        </p:txBody>
      </p:sp>
      <p:sp>
        <p:nvSpPr>
          <p:cNvPr id="3" name="Content Placeholder 2"/>
          <p:cNvSpPr>
            <a:spLocks noGrp="1"/>
          </p:cNvSpPr>
          <p:nvPr>
            <p:ph idx="1"/>
          </p:nvPr>
        </p:nvSpPr>
        <p:spPr>
          <a:xfrm>
            <a:off x="533400" y="1676400"/>
            <a:ext cx="3962400" cy="1828800"/>
          </a:xfrm>
        </p:spPr>
        <p:txBody>
          <a:bodyPr>
            <a:normAutofit lnSpcReduction="10000"/>
          </a:bodyPr>
          <a:lstStyle/>
          <a:p>
            <a:r>
              <a:rPr lang="en-PH" sz="2400" dirty="0" smtClean="0"/>
              <a:t>Cambodia: 1953</a:t>
            </a:r>
          </a:p>
          <a:p>
            <a:pPr>
              <a:buNone/>
            </a:pPr>
            <a:endParaRPr lang="en-PH" sz="2400" dirty="0" smtClean="0"/>
          </a:p>
          <a:p>
            <a:pPr lvl="1"/>
            <a:r>
              <a:rPr lang="en-PH" sz="1800" dirty="0" smtClean="0"/>
              <a:t>gained independence from France</a:t>
            </a:r>
          </a:p>
          <a:p>
            <a:pPr lvl="1"/>
            <a:r>
              <a:rPr lang="en-PH" sz="1800" dirty="0" smtClean="0"/>
              <a:t>100 yrs of colonialism</a:t>
            </a:r>
          </a:p>
          <a:p>
            <a:pPr>
              <a:buNone/>
            </a:pPr>
            <a:endParaRPr lang="en-PH" sz="2000" dirty="0" smtClean="0"/>
          </a:p>
          <a:p>
            <a:endParaRPr lang="en-PH" sz="1800" dirty="0" smtClean="0"/>
          </a:p>
          <a:p>
            <a:endParaRPr lang="en-PH" sz="1800" dirty="0" smtClean="0"/>
          </a:p>
          <a:p>
            <a:pPr lvl="1"/>
            <a:endParaRPr lang="en-PH" sz="1600" dirty="0" smtClean="0"/>
          </a:p>
        </p:txBody>
      </p:sp>
      <p:pic>
        <p:nvPicPr>
          <p:cNvPr id="4" name="Picture 3" descr="map.jpg"/>
          <p:cNvPicPr>
            <a:picLocks noChangeAspect="1"/>
          </p:cNvPicPr>
          <p:nvPr/>
        </p:nvPicPr>
        <p:blipFill>
          <a:blip r:embed="rId2"/>
          <a:stretch>
            <a:fillRect/>
          </a:stretch>
        </p:blipFill>
        <p:spPr>
          <a:xfrm>
            <a:off x="4572000" y="1600200"/>
            <a:ext cx="4114800" cy="4191000"/>
          </a:xfrm>
          <a:prstGeom prst="rect">
            <a:avLst/>
          </a:prstGeom>
        </p:spPr>
      </p:pic>
      <p:pic>
        <p:nvPicPr>
          <p:cNvPr id="5" name="Picture 4" descr="1.png"/>
          <p:cNvPicPr>
            <a:picLocks noChangeAspect="1"/>
          </p:cNvPicPr>
          <p:nvPr/>
        </p:nvPicPr>
        <p:blipFill>
          <a:blip r:embed="rId3"/>
          <a:stretch>
            <a:fillRect/>
          </a:stretch>
        </p:blipFill>
        <p:spPr>
          <a:xfrm>
            <a:off x="685800" y="3505200"/>
            <a:ext cx="3586163" cy="229514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Khmer Rouge</a:t>
            </a:r>
            <a:endParaRPr lang="en-PH" dirty="0"/>
          </a:p>
        </p:txBody>
      </p:sp>
      <p:sp>
        <p:nvSpPr>
          <p:cNvPr id="3" name="Content Placeholder 2"/>
          <p:cNvSpPr>
            <a:spLocks noGrp="1"/>
          </p:cNvSpPr>
          <p:nvPr>
            <p:ph idx="1"/>
          </p:nvPr>
        </p:nvSpPr>
        <p:spPr>
          <a:xfrm>
            <a:off x="533400" y="1752600"/>
            <a:ext cx="4267200" cy="4724400"/>
          </a:xfrm>
        </p:spPr>
        <p:txBody>
          <a:bodyPr/>
          <a:lstStyle/>
          <a:p>
            <a:r>
              <a:rPr lang="en-PH" sz="2400" dirty="0" smtClean="0"/>
              <a:t>Khmer Rouge </a:t>
            </a:r>
          </a:p>
          <a:p>
            <a:pPr lvl="1"/>
            <a:r>
              <a:rPr lang="en-PH" sz="1800" dirty="0" smtClean="0"/>
              <a:t>Influenced by the Vietnamese</a:t>
            </a:r>
          </a:p>
          <a:p>
            <a:pPr lvl="1"/>
            <a:r>
              <a:rPr lang="en-PH" sz="1800" dirty="0" smtClean="0"/>
              <a:t>Agrarian socialism</a:t>
            </a:r>
          </a:p>
          <a:p>
            <a:pPr lvl="1"/>
            <a:r>
              <a:rPr lang="en-PH" sz="1800" dirty="0" smtClean="0"/>
              <a:t>Headed by </a:t>
            </a:r>
            <a:r>
              <a:rPr lang="en-PH" sz="1800" dirty="0" err="1" smtClean="0"/>
              <a:t>Pol</a:t>
            </a:r>
            <a:r>
              <a:rPr lang="en-PH" sz="1800" dirty="0" smtClean="0"/>
              <a:t> Pot: “Brother Number One”</a:t>
            </a:r>
          </a:p>
          <a:p>
            <a:pPr lvl="1"/>
            <a:r>
              <a:rPr lang="en-PH" sz="1800" dirty="0" smtClean="0"/>
              <a:t>1950: </a:t>
            </a:r>
            <a:r>
              <a:rPr lang="en-PH" sz="1800" dirty="0" err="1" smtClean="0"/>
              <a:t>Fueled</a:t>
            </a:r>
            <a:r>
              <a:rPr lang="en-PH" sz="1800" dirty="0" smtClean="0"/>
              <a:t> by the first Indochina War</a:t>
            </a:r>
          </a:p>
          <a:p>
            <a:pPr lvl="1"/>
            <a:r>
              <a:rPr lang="en-PH" sz="1800" dirty="0" smtClean="0"/>
              <a:t>1968: Became an official party </a:t>
            </a:r>
          </a:p>
          <a:p>
            <a:pPr lvl="1"/>
            <a:r>
              <a:rPr lang="en-PH" sz="1800" dirty="0" smtClean="0"/>
              <a:t>Vietnam War: Cambodia was used as a regrouping zone in addition to the bombing parts of the country</a:t>
            </a:r>
          </a:p>
          <a:p>
            <a:pPr lvl="1"/>
            <a:endParaRPr lang="en-PH" sz="1800" dirty="0" smtClean="0"/>
          </a:p>
          <a:p>
            <a:pPr lvl="1"/>
            <a:endParaRPr lang="en-PH" sz="1600" dirty="0" smtClean="0"/>
          </a:p>
          <a:p>
            <a:endParaRPr lang="en-PH" dirty="0"/>
          </a:p>
        </p:txBody>
      </p:sp>
      <p:pic>
        <p:nvPicPr>
          <p:cNvPr id="4" name="Picture 3" descr="Flag_of_the_Khmer_Republic.svg.png"/>
          <p:cNvPicPr>
            <a:picLocks noChangeAspect="1"/>
          </p:cNvPicPr>
          <p:nvPr/>
        </p:nvPicPr>
        <p:blipFill>
          <a:blip r:embed="rId2"/>
          <a:stretch>
            <a:fillRect/>
          </a:stretch>
        </p:blipFill>
        <p:spPr>
          <a:xfrm>
            <a:off x="5029200" y="1828800"/>
            <a:ext cx="3838575" cy="2590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Khmer Rouge</a:t>
            </a:r>
            <a:endParaRPr lang="en-PH" dirty="0"/>
          </a:p>
        </p:txBody>
      </p:sp>
      <p:sp>
        <p:nvSpPr>
          <p:cNvPr id="3" name="Content Placeholder 2"/>
          <p:cNvSpPr>
            <a:spLocks noGrp="1"/>
          </p:cNvSpPr>
          <p:nvPr>
            <p:ph idx="1"/>
          </p:nvPr>
        </p:nvSpPr>
        <p:spPr>
          <a:xfrm>
            <a:off x="1676400" y="4724400"/>
            <a:ext cx="6400800" cy="1905000"/>
          </a:xfrm>
        </p:spPr>
        <p:txBody>
          <a:bodyPr>
            <a:normAutofit/>
          </a:bodyPr>
          <a:lstStyle/>
          <a:p>
            <a:pPr lvl="1">
              <a:buNone/>
            </a:pPr>
            <a:endParaRPr lang="en-PH" sz="2000" b="1" dirty="0" smtClean="0"/>
          </a:p>
          <a:p>
            <a:pPr lvl="1"/>
            <a:r>
              <a:rPr lang="en-PH" sz="2400" dirty="0" err="1" smtClean="0"/>
              <a:t>Pol</a:t>
            </a:r>
            <a:r>
              <a:rPr lang="en-PH" sz="2400" dirty="0" smtClean="0"/>
              <a:t> Pot allied with Sihanouk (which contributed to the civil war)</a:t>
            </a:r>
          </a:p>
          <a:p>
            <a:pPr lvl="1"/>
            <a:endParaRPr lang="en-PH" sz="2000" dirty="0"/>
          </a:p>
        </p:txBody>
      </p:sp>
      <p:pic>
        <p:nvPicPr>
          <p:cNvPr id="5" name="Picture 4" descr="maxresdefault.jpg"/>
          <p:cNvPicPr>
            <a:picLocks noChangeAspect="1"/>
          </p:cNvPicPr>
          <p:nvPr/>
        </p:nvPicPr>
        <p:blipFill>
          <a:blip r:embed="rId2"/>
          <a:stretch>
            <a:fillRect/>
          </a:stretch>
        </p:blipFill>
        <p:spPr>
          <a:xfrm>
            <a:off x="4572000" y="1600200"/>
            <a:ext cx="4211410" cy="2897285"/>
          </a:xfrm>
          <a:prstGeom prst="rect">
            <a:avLst/>
          </a:prstGeom>
        </p:spPr>
      </p:pic>
      <p:sp>
        <p:nvSpPr>
          <p:cNvPr id="6" name="Rectangle 5"/>
          <p:cNvSpPr/>
          <p:nvPr/>
        </p:nvSpPr>
        <p:spPr>
          <a:xfrm>
            <a:off x="685800" y="1676400"/>
            <a:ext cx="3733800" cy="2985433"/>
          </a:xfrm>
          <a:prstGeom prst="rect">
            <a:avLst/>
          </a:prstGeom>
        </p:spPr>
        <p:txBody>
          <a:bodyPr wrap="square">
            <a:spAutoFit/>
          </a:bodyPr>
          <a:lstStyle/>
          <a:p>
            <a:r>
              <a:rPr lang="en-PH" sz="2400" dirty="0" smtClean="0"/>
              <a:t>March 1970:</a:t>
            </a:r>
          </a:p>
          <a:p>
            <a:pPr>
              <a:buNone/>
            </a:pPr>
            <a:endParaRPr lang="en-PH" sz="2400" dirty="0" smtClean="0"/>
          </a:p>
          <a:p>
            <a:pPr lvl="1"/>
            <a:r>
              <a:rPr lang="en-PH" sz="2000" dirty="0" smtClean="0"/>
              <a:t>Cambodia’s elected </a:t>
            </a:r>
            <a:r>
              <a:rPr lang="en-PH" sz="2000" b="1" dirty="0" smtClean="0"/>
              <a:t>Prime Minister </a:t>
            </a:r>
            <a:r>
              <a:rPr lang="en-PH" sz="2000" b="1" dirty="0" err="1" smtClean="0"/>
              <a:t>Norodom</a:t>
            </a:r>
            <a:r>
              <a:rPr lang="en-PH" sz="2000" b="1" dirty="0" smtClean="0"/>
              <a:t> Sihanouk </a:t>
            </a:r>
            <a:r>
              <a:rPr lang="en-PH" sz="2000" dirty="0" smtClean="0"/>
              <a:t>was ousted by a military coup led by Cambodian </a:t>
            </a:r>
            <a:r>
              <a:rPr lang="en-PH" sz="2000" b="1" dirty="0" smtClean="0"/>
              <a:t>General Lon </a:t>
            </a:r>
            <a:r>
              <a:rPr lang="en-PH" sz="2000" b="1" dirty="0" err="1" smtClean="0"/>
              <a:t>Nol</a:t>
            </a:r>
            <a:r>
              <a:rPr lang="en-PH" sz="2000" b="1" dirty="0" smtClean="0"/>
              <a:t> </a:t>
            </a:r>
            <a:r>
              <a:rPr lang="en-PH" sz="2000" dirty="0" smtClean="0"/>
              <a:t>(backed up by pro-American associates)</a:t>
            </a:r>
            <a:endParaRPr lang="en-PH"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Khmer Rouge</a:t>
            </a:r>
            <a:endParaRPr lang="en-PH" dirty="0"/>
          </a:p>
        </p:txBody>
      </p:sp>
      <p:sp>
        <p:nvSpPr>
          <p:cNvPr id="3" name="Content Placeholder 2"/>
          <p:cNvSpPr>
            <a:spLocks noGrp="1"/>
          </p:cNvSpPr>
          <p:nvPr>
            <p:ph idx="1"/>
          </p:nvPr>
        </p:nvSpPr>
        <p:spPr>
          <a:xfrm>
            <a:off x="381000" y="1981200"/>
            <a:ext cx="4114800" cy="4191000"/>
          </a:xfrm>
        </p:spPr>
        <p:txBody>
          <a:bodyPr>
            <a:normAutofit/>
          </a:bodyPr>
          <a:lstStyle/>
          <a:p>
            <a:r>
              <a:rPr lang="en-PH" sz="2400" dirty="0" smtClean="0"/>
              <a:t>Khmer Rouge began beating Lon </a:t>
            </a:r>
            <a:r>
              <a:rPr lang="en-PH" sz="2400" dirty="0" err="1" smtClean="0"/>
              <a:t>Nol’s</a:t>
            </a:r>
            <a:r>
              <a:rPr lang="en-PH" sz="2400" dirty="0" smtClean="0"/>
              <a:t> forces</a:t>
            </a:r>
          </a:p>
          <a:p>
            <a:r>
              <a:rPr lang="en-PH" sz="2400" dirty="0" smtClean="0"/>
              <a:t>Lon </a:t>
            </a:r>
            <a:r>
              <a:rPr lang="en-PH" sz="2400" dirty="0" err="1" smtClean="0"/>
              <a:t>Nol’s</a:t>
            </a:r>
            <a:r>
              <a:rPr lang="en-PH" sz="2400" dirty="0" smtClean="0"/>
              <a:t> Republic </a:t>
            </a:r>
            <a:r>
              <a:rPr lang="en-PH" sz="2400" dirty="0" err="1" smtClean="0"/>
              <a:t>gov’t</a:t>
            </a:r>
            <a:r>
              <a:rPr lang="en-PH" sz="2400" dirty="0" smtClean="0"/>
              <a:t> was aided by the U.S. And dropped about a half million tons of bombs</a:t>
            </a:r>
          </a:p>
          <a:p>
            <a:r>
              <a:rPr lang="en-PH" sz="2400" dirty="0" smtClean="0"/>
              <a:t>Jan – Aug 1973: 300, 000 people killed</a:t>
            </a:r>
            <a:endParaRPr lang="en-PH" sz="2400" dirty="0"/>
          </a:p>
        </p:txBody>
      </p:sp>
      <p:pic>
        <p:nvPicPr>
          <p:cNvPr id="5" name="Picture 4" descr="Cambodian-genocide.jpg"/>
          <p:cNvPicPr>
            <a:picLocks noChangeAspect="1"/>
          </p:cNvPicPr>
          <p:nvPr/>
        </p:nvPicPr>
        <p:blipFill>
          <a:blip r:embed="rId2"/>
          <a:stretch>
            <a:fillRect/>
          </a:stretch>
        </p:blipFill>
        <p:spPr>
          <a:xfrm>
            <a:off x="4572000" y="2209800"/>
            <a:ext cx="4267200" cy="320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Khmer Rouge</a:t>
            </a:r>
            <a:endParaRPr lang="en-PH" dirty="0"/>
          </a:p>
        </p:txBody>
      </p:sp>
      <p:sp>
        <p:nvSpPr>
          <p:cNvPr id="3" name="Content Placeholder 2"/>
          <p:cNvSpPr>
            <a:spLocks noGrp="1"/>
          </p:cNvSpPr>
          <p:nvPr>
            <p:ph idx="1"/>
          </p:nvPr>
        </p:nvSpPr>
        <p:spPr>
          <a:xfrm>
            <a:off x="152400" y="1524000"/>
            <a:ext cx="4267200" cy="4495800"/>
          </a:xfrm>
        </p:spPr>
        <p:txBody>
          <a:bodyPr>
            <a:normAutofit/>
          </a:bodyPr>
          <a:lstStyle/>
          <a:p>
            <a:r>
              <a:rPr lang="en-PH" sz="1800" dirty="0" smtClean="0"/>
              <a:t>April 17, 1975:</a:t>
            </a:r>
          </a:p>
          <a:p>
            <a:endParaRPr lang="en-PH" sz="1800" dirty="0" smtClean="0"/>
          </a:p>
          <a:p>
            <a:pPr lvl="1"/>
            <a:r>
              <a:rPr lang="en-PH" sz="1600" dirty="0" smtClean="0"/>
              <a:t>Khmer Rouge seized control of Phnom Penh (capital)</a:t>
            </a:r>
          </a:p>
          <a:p>
            <a:pPr lvl="1"/>
            <a:r>
              <a:rPr lang="en-PH" sz="1600" dirty="0" smtClean="0"/>
              <a:t>Ousted Lon </a:t>
            </a:r>
            <a:r>
              <a:rPr lang="en-PH" sz="1600" dirty="0" err="1" smtClean="0"/>
              <a:t>Nol</a:t>
            </a:r>
            <a:r>
              <a:rPr lang="en-PH" sz="1600" dirty="0" smtClean="0"/>
              <a:t> </a:t>
            </a:r>
            <a:r>
              <a:rPr lang="en-PH" sz="1600" dirty="0" err="1" smtClean="0"/>
              <a:t>gov’t</a:t>
            </a:r>
            <a:endParaRPr lang="en-PH" sz="1600" dirty="0" smtClean="0"/>
          </a:p>
          <a:p>
            <a:pPr lvl="1"/>
            <a:r>
              <a:rPr lang="en-PH" sz="1600" dirty="0" smtClean="0"/>
              <a:t>Emptied city’s population into </a:t>
            </a:r>
            <a:r>
              <a:rPr lang="en-PH" sz="1600" dirty="0" err="1" smtClean="0"/>
              <a:t>labor</a:t>
            </a:r>
            <a:r>
              <a:rPr lang="en-PH" sz="1600" dirty="0" smtClean="0"/>
              <a:t> camps in the countryside</a:t>
            </a:r>
          </a:p>
          <a:p>
            <a:pPr lvl="1"/>
            <a:r>
              <a:rPr lang="en-PH" sz="1600" dirty="0" smtClean="0"/>
              <a:t>Abuse, disease, exhaustion and starvation were prevalent</a:t>
            </a:r>
          </a:p>
          <a:p>
            <a:pPr lvl="1"/>
            <a:r>
              <a:rPr lang="en-PH" sz="1600" dirty="0" smtClean="0"/>
              <a:t>Policies transformed Cambodia into a rural, classless society comprised of collectivized farms.</a:t>
            </a:r>
          </a:p>
          <a:p>
            <a:pPr lvl="1"/>
            <a:r>
              <a:rPr lang="en-PH" sz="1600" dirty="0" smtClean="0"/>
              <a:t>Country’s name was changed into Democratic Kampuchea in 1976</a:t>
            </a:r>
          </a:p>
          <a:p>
            <a:pPr lvl="1"/>
            <a:r>
              <a:rPr lang="en-PH" sz="1600" dirty="0" err="1" smtClean="0"/>
              <a:t>Pol</a:t>
            </a:r>
            <a:r>
              <a:rPr lang="en-PH" sz="1600" dirty="0" smtClean="0"/>
              <a:t> Pot’s: “Year Zero” (beginning)</a:t>
            </a:r>
          </a:p>
          <a:p>
            <a:pPr lvl="1"/>
            <a:endParaRPr lang="en-PH" sz="1600" dirty="0"/>
          </a:p>
        </p:txBody>
      </p:sp>
      <p:pic>
        <p:nvPicPr>
          <p:cNvPr id="3074" name="Picture 2" descr="Image result for cambodian genocide victims"/>
          <p:cNvPicPr>
            <a:picLocks noChangeAspect="1" noChangeArrowheads="1"/>
          </p:cNvPicPr>
          <p:nvPr/>
        </p:nvPicPr>
        <p:blipFill>
          <a:blip r:embed="rId2"/>
          <a:srcRect/>
          <a:stretch>
            <a:fillRect/>
          </a:stretch>
        </p:blipFill>
        <p:spPr bwMode="auto">
          <a:xfrm>
            <a:off x="5105400" y="1524000"/>
            <a:ext cx="3666766" cy="2438400"/>
          </a:xfrm>
          <a:prstGeom prst="rect">
            <a:avLst/>
          </a:prstGeom>
          <a:noFill/>
        </p:spPr>
      </p:pic>
      <p:pic>
        <p:nvPicPr>
          <p:cNvPr id="6" name="Picture 5" descr="Cambodia.Body2_-470x260.jpg"/>
          <p:cNvPicPr>
            <a:picLocks noChangeAspect="1"/>
          </p:cNvPicPr>
          <p:nvPr/>
        </p:nvPicPr>
        <p:blipFill>
          <a:blip r:embed="rId3"/>
          <a:stretch>
            <a:fillRect/>
          </a:stretch>
        </p:blipFill>
        <p:spPr>
          <a:xfrm>
            <a:off x="4343400" y="3962400"/>
            <a:ext cx="4476750" cy="247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Cambodian Genocide</a:t>
            </a:r>
            <a:endParaRPr lang="en-PH" dirty="0"/>
          </a:p>
        </p:txBody>
      </p:sp>
      <p:sp>
        <p:nvSpPr>
          <p:cNvPr id="3" name="Content Placeholder 2"/>
          <p:cNvSpPr>
            <a:spLocks noGrp="1"/>
          </p:cNvSpPr>
          <p:nvPr>
            <p:ph idx="1"/>
          </p:nvPr>
        </p:nvSpPr>
        <p:spPr>
          <a:xfrm>
            <a:off x="1295400" y="1295400"/>
            <a:ext cx="6858000" cy="2438400"/>
          </a:xfrm>
        </p:spPr>
        <p:txBody>
          <a:bodyPr>
            <a:normAutofit/>
          </a:bodyPr>
          <a:lstStyle/>
          <a:p>
            <a:pPr algn="just">
              <a:buNone/>
            </a:pPr>
            <a:r>
              <a:rPr lang="en-PH" sz="2400" dirty="0" smtClean="0"/>
              <a:t>“Unlike </a:t>
            </a:r>
            <a:r>
              <a:rPr lang="en-PH" sz="2400" dirty="0"/>
              <a:t>in other genocides or conflicts, no one was immune from being branded an enemy of the state. Even if one was considered to be on the right side that could change the next day – many Khmer Rouge members were also killed during purges</a:t>
            </a:r>
            <a:r>
              <a:rPr lang="en-PH" sz="2400" dirty="0" smtClean="0"/>
              <a:t>.”</a:t>
            </a:r>
            <a:endParaRPr lang="en-PH" sz="2400" dirty="0"/>
          </a:p>
        </p:txBody>
      </p:sp>
      <p:pic>
        <p:nvPicPr>
          <p:cNvPr id="4" name="Picture 3" descr="35.jpg"/>
          <p:cNvPicPr>
            <a:picLocks noChangeAspect="1"/>
          </p:cNvPicPr>
          <p:nvPr/>
        </p:nvPicPr>
        <p:blipFill>
          <a:blip r:embed="rId2"/>
          <a:stretch>
            <a:fillRect/>
          </a:stretch>
        </p:blipFill>
        <p:spPr>
          <a:xfrm>
            <a:off x="3048000" y="3505200"/>
            <a:ext cx="4724400" cy="2661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Genocide Begins</a:t>
            </a:r>
            <a:endParaRPr lang="en-PH" dirty="0"/>
          </a:p>
        </p:txBody>
      </p:sp>
      <p:sp>
        <p:nvSpPr>
          <p:cNvPr id="3" name="Content Placeholder 2"/>
          <p:cNvSpPr>
            <a:spLocks noGrp="1"/>
          </p:cNvSpPr>
          <p:nvPr>
            <p:ph idx="1"/>
          </p:nvPr>
        </p:nvSpPr>
        <p:spPr>
          <a:xfrm>
            <a:off x="1676400" y="4343400"/>
            <a:ext cx="5867400" cy="2209800"/>
          </a:xfrm>
        </p:spPr>
        <p:txBody>
          <a:bodyPr>
            <a:normAutofit/>
          </a:bodyPr>
          <a:lstStyle/>
          <a:p>
            <a:pPr algn="just"/>
            <a:r>
              <a:rPr lang="en-PH" sz="2000" dirty="0" smtClean="0"/>
              <a:t>Victims: professionals, anyone </a:t>
            </a:r>
            <a:r>
              <a:rPr lang="en-PH" sz="2000" dirty="0"/>
              <a:t>with an education, and ethnic or religious </a:t>
            </a:r>
            <a:r>
              <a:rPr lang="en-PH" sz="2000" dirty="0" smtClean="0"/>
              <a:t>minorities</a:t>
            </a:r>
          </a:p>
          <a:p>
            <a:pPr algn="just"/>
            <a:r>
              <a:rPr lang="en-PH" sz="2000" dirty="0" smtClean="0"/>
              <a:t>people </a:t>
            </a:r>
            <a:r>
              <a:rPr lang="en-PH" sz="2000" dirty="0"/>
              <a:t>who could no longer work or make the journey to the </a:t>
            </a:r>
            <a:r>
              <a:rPr lang="en-PH" sz="2000" dirty="0" smtClean="0"/>
              <a:t>camps</a:t>
            </a:r>
          </a:p>
          <a:p>
            <a:pPr algn="just"/>
            <a:r>
              <a:rPr lang="en-PH" sz="2000" dirty="0" smtClean="0"/>
              <a:t>those </a:t>
            </a:r>
            <a:r>
              <a:rPr lang="en-PH" sz="2000" dirty="0"/>
              <a:t>perceived to be in opposition to the </a:t>
            </a:r>
            <a:r>
              <a:rPr lang="en-PH" sz="2000" dirty="0" smtClean="0"/>
              <a:t>party</a:t>
            </a:r>
          </a:p>
          <a:p>
            <a:pPr algn="just"/>
            <a:endParaRPr lang="en-PH" sz="2000" dirty="0"/>
          </a:p>
        </p:txBody>
      </p:sp>
      <p:pic>
        <p:nvPicPr>
          <p:cNvPr id="2050" name="Picture 2" descr="Image result for cambodian genocide victims"/>
          <p:cNvPicPr>
            <a:picLocks noChangeAspect="1" noChangeArrowheads="1"/>
          </p:cNvPicPr>
          <p:nvPr/>
        </p:nvPicPr>
        <p:blipFill>
          <a:blip r:embed="rId3"/>
          <a:srcRect/>
          <a:stretch>
            <a:fillRect/>
          </a:stretch>
        </p:blipFill>
        <p:spPr bwMode="auto">
          <a:xfrm>
            <a:off x="1905000" y="1295400"/>
            <a:ext cx="5334000" cy="27080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143</TotalTime>
  <Words>640</Words>
  <Application>Microsoft Office PowerPoint</Application>
  <PresentationFormat>On-screen Show (4:3)</PresentationFormat>
  <Paragraphs>93</Paragraphs>
  <Slides>17</Slides>
  <Notes>3</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Cambodian Genocide</vt:lpstr>
      <vt:lpstr>Cambodian Genocide</vt:lpstr>
      <vt:lpstr>Cambodia</vt:lpstr>
      <vt:lpstr>Khmer Rouge</vt:lpstr>
      <vt:lpstr>Khmer Rouge</vt:lpstr>
      <vt:lpstr>Khmer Rouge</vt:lpstr>
      <vt:lpstr>Khmer Rouge</vt:lpstr>
      <vt:lpstr>Cambodian Genocide</vt:lpstr>
      <vt:lpstr>Genocide Begins</vt:lpstr>
      <vt:lpstr>Khmer Rouge Rule</vt:lpstr>
      <vt:lpstr>The Fall of Khmer Rouge</vt:lpstr>
      <vt:lpstr>International Response</vt:lpstr>
      <vt:lpstr>Life after the Khmer Rouge</vt:lpstr>
      <vt:lpstr>Cambodia Today</vt:lpstr>
      <vt:lpstr>Cambodia Today</vt:lpstr>
      <vt:lpstr>Cambodian Genocide</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Cambodian Genocide</dc:title>
  <dc:creator>AnaMariePiodos</dc:creator>
  <cp:lastModifiedBy>AnaMariePiodos</cp:lastModifiedBy>
  <cp:revision>64</cp:revision>
  <dcterms:created xsi:type="dcterms:W3CDTF">2017-04-28T16:57:15Z</dcterms:created>
  <dcterms:modified xsi:type="dcterms:W3CDTF">2017-04-28T19:21:12Z</dcterms:modified>
</cp:coreProperties>
</file>