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378" autoAdjust="0"/>
  </p:normalViewPr>
  <p:slideViewPr>
    <p:cSldViewPr>
      <p:cViewPr varScale="1">
        <p:scale>
          <a:sx n="73" d="100"/>
          <a:sy n="73" d="100"/>
        </p:scale>
        <p:origin x="-128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6C3AEB-48D1-4785-8D90-63979EA4CE7D}"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AA838-9854-4B13-8425-87580B99B6B5}" type="slidenum">
              <a:rPr lang="en-US" smtClean="0"/>
              <a:t>‹#›</a:t>
            </a:fld>
            <a:endParaRPr lang="en-US"/>
          </a:p>
        </p:txBody>
      </p:sp>
    </p:spTree>
    <p:extLst>
      <p:ext uri="{BB962C8B-B14F-4D97-AF65-F5344CB8AC3E}">
        <p14:creationId xmlns:p14="http://schemas.microsoft.com/office/powerpoint/2010/main" val="39114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6C3AEB-48D1-4785-8D90-63979EA4CE7D}"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AA838-9854-4B13-8425-87580B99B6B5}" type="slidenum">
              <a:rPr lang="en-US" smtClean="0"/>
              <a:t>‹#›</a:t>
            </a:fld>
            <a:endParaRPr lang="en-US"/>
          </a:p>
        </p:txBody>
      </p:sp>
    </p:spTree>
    <p:extLst>
      <p:ext uri="{BB962C8B-B14F-4D97-AF65-F5344CB8AC3E}">
        <p14:creationId xmlns:p14="http://schemas.microsoft.com/office/powerpoint/2010/main" val="1784654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6C3AEB-48D1-4785-8D90-63979EA4CE7D}"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AA838-9854-4B13-8425-87580B99B6B5}" type="slidenum">
              <a:rPr lang="en-US" smtClean="0"/>
              <a:t>‹#›</a:t>
            </a:fld>
            <a:endParaRPr lang="en-US"/>
          </a:p>
        </p:txBody>
      </p:sp>
    </p:spTree>
    <p:extLst>
      <p:ext uri="{BB962C8B-B14F-4D97-AF65-F5344CB8AC3E}">
        <p14:creationId xmlns:p14="http://schemas.microsoft.com/office/powerpoint/2010/main" val="283250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6C3AEB-48D1-4785-8D90-63979EA4CE7D}"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AA838-9854-4B13-8425-87580B99B6B5}" type="slidenum">
              <a:rPr lang="en-US" smtClean="0"/>
              <a:t>‹#›</a:t>
            </a:fld>
            <a:endParaRPr lang="en-US"/>
          </a:p>
        </p:txBody>
      </p:sp>
    </p:spTree>
    <p:extLst>
      <p:ext uri="{BB962C8B-B14F-4D97-AF65-F5344CB8AC3E}">
        <p14:creationId xmlns:p14="http://schemas.microsoft.com/office/powerpoint/2010/main" val="3742877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6C3AEB-48D1-4785-8D90-63979EA4CE7D}"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AA838-9854-4B13-8425-87580B99B6B5}" type="slidenum">
              <a:rPr lang="en-US" smtClean="0"/>
              <a:t>‹#›</a:t>
            </a:fld>
            <a:endParaRPr lang="en-US"/>
          </a:p>
        </p:txBody>
      </p:sp>
    </p:spTree>
    <p:extLst>
      <p:ext uri="{BB962C8B-B14F-4D97-AF65-F5344CB8AC3E}">
        <p14:creationId xmlns:p14="http://schemas.microsoft.com/office/powerpoint/2010/main" val="2090050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6C3AEB-48D1-4785-8D90-63979EA4CE7D}"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1AA838-9854-4B13-8425-87580B99B6B5}" type="slidenum">
              <a:rPr lang="en-US" smtClean="0"/>
              <a:t>‹#›</a:t>
            </a:fld>
            <a:endParaRPr lang="en-US"/>
          </a:p>
        </p:txBody>
      </p:sp>
    </p:spTree>
    <p:extLst>
      <p:ext uri="{BB962C8B-B14F-4D97-AF65-F5344CB8AC3E}">
        <p14:creationId xmlns:p14="http://schemas.microsoft.com/office/powerpoint/2010/main" val="1827501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6C3AEB-48D1-4785-8D90-63979EA4CE7D}" type="datetimeFigureOut">
              <a:rPr lang="en-US" smtClean="0"/>
              <a:t>4/28/2017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1AA838-9854-4B13-8425-87580B99B6B5}" type="slidenum">
              <a:rPr lang="en-US" smtClean="0"/>
              <a:t>‹#›</a:t>
            </a:fld>
            <a:endParaRPr lang="en-US"/>
          </a:p>
        </p:txBody>
      </p:sp>
    </p:spTree>
    <p:extLst>
      <p:ext uri="{BB962C8B-B14F-4D97-AF65-F5344CB8AC3E}">
        <p14:creationId xmlns:p14="http://schemas.microsoft.com/office/powerpoint/2010/main" val="3607217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6C3AEB-48D1-4785-8D90-63979EA4CE7D}" type="datetimeFigureOut">
              <a:rPr lang="en-US" smtClean="0"/>
              <a:t>4/28/2017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1AA838-9854-4B13-8425-87580B99B6B5}" type="slidenum">
              <a:rPr lang="en-US" smtClean="0"/>
              <a:t>‹#›</a:t>
            </a:fld>
            <a:endParaRPr lang="en-US"/>
          </a:p>
        </p:txBody>
      </p:sp>
    </p:spTree>
    <p:extLst>
      <p:ext uri="{BB962C8B-B14F-4D97-AF65-F5344CB8AC3E}">
        <p14:creationId xmlns:p14="http://schemas.microsoft.com/office/powerpoint/2010/main" val="179118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6C3AEB-48D1-4785-8D90-63979EA4CE7D}" type="datetimeFigureOut">
              <a:rPr lang="en-US" smtClean="0"/>
              <a:t>4/28/2017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1AA838-9854-4B13-8425-87580B99B6B5}" type="slidenum">
              <a:rPr lang="en-US" smtClean="0"/>
              <a:t>‹#›</a:t>
            </a:fld>
            <a:endParaRPr lang="en-US"/>
          </a:p>
        </p:txBody>
      </p:sp>
    </p:spTree>
    <p:extLst>
      <p:ext uri="{BB962C8B-B14F-4D97-AF65-F5344CB8AC3E}">
        <p14:creationId xmlns:p14="http://schemas.microsoft.com/office/powerpoint/2010/main" val="202294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6C3AEB-48D1-4785-8D90-63979EA4CE7D}"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1AA838-9854-4B13-8425-87580B99B6B5}" type="slidenum">
              <a:rPr lang="en-US" smtClean="0"/>
              <a:t>‹#›</a:t>
            </a:fld>
            <a:endParaRPr lang="en-US"/>
          </a:p>
        </p:txBody>
      </p:sp>
    </p:spTree>
    <p:extLst>
      <p:ext uri="{BB962C8B-B14F-4D97-AF65-F5344CB8AC3E}">
        <p14:creationId xmlns:p14="http://schemas.microsoft.com/office/powerpoint/2010/main" val="2116258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6C3AEB-48D1-4785-8D90-63979EA4CE7D}"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1AA838-9854-4B13-8425-87580B99B6B5}" type="slidenum">
              <a:rPr lang="en-US" smtClean="0"/>
              <a:t>‹#›</a:t>
            </a:fld>
            <a:endParaRPr lang="en-US"/>
          </a:p>
        </p:txBody>
      </p:sp>
    </p:spTree>
    <p:extLst>
      <p:ext uri="{BB962C8B-B14F-4D97-AF65-F5344CB8AC3E}">
        <p14:creationId xmlns:p14="http://schemas.microsoft.com/office/powerpoint/2010/main" val="2678811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6C3AEB-48D1-4785-8D90-63979EA4CE7D}" type="datetimeFigureOut">
              <a:rPr lang="en-US" smtClean="0"/>
              <a:t>4/28/2017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1AA838-9854-4B13-8425-87580B99B6B5}" type="slidenum">
              <a:rPr lang="en-US" smtClean="0"/>
              <a:t>‹#›</a:t>
            </a:fld>
            <a:endParaRPr lang="en-US"/>
          </a:p>
        </p:txBody>
      </p:sp>
    </p:spTree>
    <p:extLst>
      <p:ext uri="{BB962C8B-B14F-4D97-AF65-F5344CB8AC3E}">
        <p14:creationId xmlns:p14="http://schemas.microsoft.com/office/powerpoint/2010/main" val="3583923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GENOCIDE</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4076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pPr marL="0" indent="0">
              <a:buNone/>
            </a:pPr>
            <a:r>
              <a:rPr lang="en-US" sz="2200" dirty="0"/>
              <a:t>“Genocide,” a term used to describe violence against members of a national, ethnical, racial or religious group with the intent to destroy the entire group, came into general usage only after World War II, when the full extent of the atrocities committed by the Nazi regime against the Jews of Europe during that conflict became known. </a:t>
            </a:r>
            <a:endParaRPr lang="en-US" sz="2200" dirty="0" smtClean="0"/>
          </a:p>
          <a:p>
            <a:pPr marL="0" indent="0">
              <a:buNone/>
            </a:pPr>
            <a:endParaRPr lang="en-US" sz="2200" dirty="0"/>
          </a:p>
          <a:p>
            <a:pPr marL="0" indent="0">
              <a:buNone/>
            </a:pPr>
            <a:r>
              <a:rPr lang="en-US" sz="2200" dirty="0" smtClean="0"/>
              <a:t>In 1948</a:t>
            </a:r>
            <a:r>
              <a:rPr lang="en-US" sz="2200" dirty="0"/>
              <a:t>, the United Nations declared genocide to be an international crime; the term would later be applied to the horrific acts of violence committed during conflicts in the former Yugoslavia and in the African country of Rwanda in the 1990s. An international treaty signed by some 120 countries in 1998 established the International Criminal Court (ICC), which has jurisdiction to prosecute crimes of </a:t>
            </a:r>
            <a:r>
              <a:rPr lang="en-US" sz="2200" dirty="0" smtClean="0"/>
              <a:t>genocide.</a:t>
            </a:r>
            <a:endParaRPr lang="en-US" sz="2200" dirty="0"/>
          </a:p>
        </p:txBody>
      </p:sp>
    </p:spTree>
    <p:extLst>
      <p:ext uri="{BB962C8B-B14F-4D97-AF65-F5344CB8AC3E}">
        <p14:creationId xmlns:p14="http://schemas.microsoft.com/office/powerpoint/2010/main" val="61108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267200"/>
          </a:xfrm>
        </p:spPr>
        <p:txBody>
          <a:bodyPr>
            <a:normAutofit/>
          </a:bodyPr>
          <a:lstStyle/>
          <a:p>
            <a:pPr marL="0" indent="0">
              <a:buNone/>
            </a:pPr>
            <a:r>
              <a:rPr lang="en-US" sz="2200" dirty="0"/>
              <a:t>The word genocide owes its existence to </a:t>
            </a:r>
            <a:r>
              <a:rPr lang="en-US" sz="2200" b="1" dirty="0"/>
              <a:t>Raphael Lemkin</a:t>
            </a:r>
            <a:r>
              <a:rPr lang="en-US" sz="2200" dirty="0"/>
              <a:t>, a Polish-Jewish lawyer who fled the Nazi occupation of Poland and arrived in the United States in 1941. As a boy, Lemkin had been horrified when he learned of the Turkish massacre of hundreds of thousands of Armenians during </a:t>
            </a:r>
            <a:r>
              <a:rPr lang="en-US" sz="2200" dirty="0" smtClean="0"/>
              <a:t>World War I. </a:t>
            </a:r>
            <a:r>
              <a:rPr lang="en-US" sz="2200" dirty="0"/>
              <a:t>As an adult, he set out to come up with a term to describe Nazi crimes against European Jews </a:t>
            </a:r>
            <a:r>
              <a:rPr lang="en-US" sz="2200" dirty="0" smtClean="0"/>
              <a:t>during World War II, </a:t>
            </a:r>
            <a:r>
              <a:rPr lang="en-US" sz="2200" dirty="0"/>
              <a:t>and to enter that term into the world of international law in the hopes of preventing and punishing such horrific crimes against innocent people. In 1944, he coined the term </a:t>
            </a:r>
            <a:r>
              <a:rPr lang="en-US" sz="2200" b="1" dirty="0"/>
              <a:t>“genocide” </a:t>
            </a:r>
            <a:r>
              <a:rPr lang="en-US" sz="2200" dirty="0"/>
              <a:t>by combining </a:t>
            </a:r>
            <a:r>
              <a:rPr lang="en-US" sz="2200" b="1" dirty="0" err="1"/>
              <a:t>genos</a:t>
            </a:r>
            <a:r>
              <a:rPr lang="en-US" sz="2200" dirty="0"/>
              <a:t>, the Greek word for race or tribe, with the Latin suffix </a:t>
            </a:r>
            <a:r>
              <a:rPr lang="en-US" sz="2200" b="1" dirty="0" err="1"/>
              <a:t>cide</a:t>
            </a:r>
            <a:r>
              <a:rPr lang="en-US" sz="2200" dirty="0"/>
              <a:t> (“to kill”).</a:t>
            </a:r>
          </a:p>
        </p:txBody>
      </p:sp>
    </p:spTree>
    <p:extLst>
      <p:ext uri="{BB962C8B-B14F-4D97-AF65-F5344CB8AC3E}">
        <p14:creationId xmlns:p14="http://schemas.microsoft.com/office/powerpoint/2010/main" val="4202108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pPr marL="0" indent="0">
              <a:buNone/>
            </a:pPr>
            <a:r>
              <a:rPr lang="en-US" sz="2200" dirty="0" smtClean="0"/>
              <a:t>In </a:t>
            </a:r>
            <a:r>
              <a:rPr lang="en-US" sz="2200" dirty="0"/>
              <a:t>1945, thanks in no small part to Lemkin’s efforts, the term genocide was included in the charter of the International Military Tribunal set up by the victorious Allied powers in Nuremburg, Germany. The tribunal indicted and tried top Nazi officials for “crimes against humanity,” which included persecution on racial, religious or political grounds as well as inhumane acts committed against civilians (including genocide). After the Nuremburg trials revealed the horrible extent of Nazi crimes, the U.N. General Assembly passed a resolution in 1946 making the crime of genocide punishable under international law.</a:t>
            </a:r>
          </a:p>
        </p:txBody>
      </p:sp>
    </p:spTree>
    <p:extLst>
      <p:ext uri="{BB962C8B-B14F-4D97-AF65-F5344CB8AC3E}">
        <p14:creationId xmlns:p14="http://schemas.microsoft.com/office/powerpoint/2010/main" val="466109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200" dirty="0"/>
              <a:t>Though the term "genocide" was not coined until 1944, acts of genocide have been committed throughout history. In ancient times, it was common practice for victors in war to slaughter the men of a population they conquered. Arguably the first modern genocide took place in the 13th century, when heretics in medieval Europe were massacred during the </a:t>
            </a:r>
            <a:r>
              <a:rPr lang="en-US" sz="2200" dirty="0" err="1"/>
              <a:t>Albigensian</a:t>
            </a:r>
            <a:r>
              <a:rPr lang="en-US" sz="2200" dirty="0"/>
              <a:t> Crusade.</a:t>
            </a:r>
          </a:p>
        </p:txBody>
      </p:sp>
    </p:spTree>
    <p:extLst>
      <p:ext uri="{BB962C8B-B14F-4D97-AF65-F5344CB8AC3E}">
        <p14:creationId xmlns:p14="http://schemas.microsoft.com/office/powerpoint/2010/main" val="3221603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525963"/>
          </a:xfrm>
        </p:spPr>
        <p:txBody>
          <a:bodyPr>
            <a:noAutofit/>
          </a:bodyPr>
          <a:lstStyle/>
          <a:p>
            <a:pPr marL="0" indent="0">
              <a:buNone/>
            </a:pPr>
            <a:r>
              <a:rPr lang="en-US" sz="2500" b="1" dirty="0" smtClean="0"/>
              <a:t>THE GENOCIDE CONVENTION</a:t>
            </a:r>
          </a:p>
          <a:p>
            <a:pPr marL="0" indent="0">
              <a:buNone/>
            </a:pPr>
            <a:endParaRPr lang="en-US" sz="2200" dirty="0"/>
          </a:p>
          <a:p>
            <a:pPr marL="0" indent="0">
              <a:buNone/>
            </a:pPr>
            <a:r>
              <a:rPr lang="en-US" sz="2200" dirty="0" smtClean="0"/>
              <a:t>In </a:t>
            </a:r>
            <a:r>
              <a:rPr lang="en-US" sz="2200" dirty="0"/>
              <a:t>1948, the U.N. approved its Convention on the Prevention and Punishment of the Crime of Genocide (CPPCG), which defined genocide as </a:t>
            </a:r>
            <a:r>
              <a:rPr lang="en-US" sz="2200" b="1" dirty="0"/>
              <a:t>any of a number of acts “committed with intent to destroy, in whole or in part, a national, ethnical, racial or religious group.” </a:t>
            </a:r>
            <a:r>
              <a:rPr lang="en-US" sz="2200" dirty="0"/>
              <a:t>This included killing or causing serious bodily or mental harm to members of the group, inflicting conditions of life intended to bring about the group’s demise, imposing measures intended to prevent births (i.e. forced sterilization) or forcibly removing the group’s children. </a:t>
            </a:r>
            <a:r>
              <a:rPr lang="en-US" sz="2200" dirty="0">
                <a:solidFill>
                  <a:schemeClr val="bg1"/>
                </a:solidFill>
              </a:rPr>
              <a:t>Genocide’s “intent to destroy” separates it from other crimes of humanity such as ethnic cleansing, which aims at forcibly expelling a group from a geographic area (by killing, forced deportation and other methods).</a:t>
            </a:r>
          </a:p>
        </p:txBody>
      </p:sp>
    </p:spTree>
    <p:extLst>
      <p:ext uri="{BB962C8B-B14F-4D97-AF65-F5344CB8AC3E}">
        <p14:creationId xmlns:p14="http://schemas.microsoft.com/office/powerpoint/2010/main" val="3597043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502</Words>
  <Application>Microsoft Office PowerPoint</Application>
  <PresentationFormat>On-screen Show (4:3)</PresentationFormat>
  <Paragraphs>10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GENOCIDE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GENOCIDE</dc:title>
  <dc:creator>julie</dc:creator>
  <cp:lastModifiedBy>julie</cp:lastModifiedBy>
  <cp:revision>7</cp:revision>
  <dcterms:created xsi:type="dcterms:W3CDTF">2016-10-11T02:43:41Z</dcterms:created>
  <dcterms:modified xsi:type="dcterms:W3CDTF">2017-04-28T01:03:48Z</dcterms:modified>
</cp:coreProperties>
</file>