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nn.com/2008/WORLD/africa/11/13/sbm.dallaire.profile/"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heatlantic.com/health/archive/2014/04/this-is-resilience/360181/?_ga=1.43125990.2103199885.1395350734" TargetMode="External"/><Relationship Id="rId3" Type="http://schemas.openxmlformats.org/officeDocument/2006/relationships/hyperlink" Target="http://www.nytimes.com/2014/03/24/world/africa/rwanda-reaches-for-new-economic-model.html" TargetMode="External"/><Relationship Id="rId4" Type="http://schemas.openxmlformats.org/officeDocument/2006/relationships/hyperlink" Target="http://kenopalo.com/2012/06/21/on-rwandas-brand-of-developmental-authoritarianism/" TargetMode="External"/><Relationship Id="rId5" Type="http://schemas.openxmlformats.org/officeDocument/2006/relationships/hyperlink" Target="http://www.newsweek.com/case-against-rwandas-president-paul-kagame-63167" TargetMode="External"/><Relationship Id="rId6" Type="http://schemas.openxmlformats.org/officeDocument/2006/relationships/hyperlink" Target="http://www.newsweek.com/case-against-rwandas-president-paul-kagame-63167" TargetMode="External"/><Relationship Id="rId7" Type="http://schemas.openxmlformats.org/officeDocument/2006/relationships/hyperlink" Target="http://www.theguardian.com/world/2012/dec/19/obama-rwanda-support-congo-rebel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404040"/>
                </a:solidFill>
                <a:highlight>
                  <a:srgbClr val="FFFFFF"/>
                </a:highlight>
              </a:rPr>
              <a:t>It wasn't until Europeans came to colonize the area that the terms "Tutsi" and "Hutu" took on a racial role.</a:t>
            </a:r>
          </a:p>
          <a:p>
            <a:pPr lvl="0">
              <a:spcBef>
                <a:spcPts val="0"/>
              </a:spcBef>
              <a:buNone/>
            </a:pPr>
            <a:r>
              <a:rPr lang="en" sz="1200">
                <a:solidFill>
                  <a:srgbClr val="404040"/>
                </a:solidFill>
                <a:highlight>
                  <a:srgbClr val="FFFFFF"/>
                </a:highlight>
              </a:rPr>
              <a:t>Not surprisingly, the Tutsis welcomed this idea, and for the next 20 years they enjoyed better jobs and educational opportunities than their neighbours. Resentment among the Hutus gradually built up, culminating in a series of riots in 1959. More than 20,000 Tutsis were killed, and many more fled to the neighbouring countries of Burundi, Tanzania and Uganda.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350">
                <a:solidFill>
                  <a:srgbClr val="4C4E4D"/>
                </a:solidFill>
                <a:highlight>
                  <a:srgbClr val="FFFFFF"/>
                </a:highlight>
              </a:rPr>
              <a:t>In hindsight, there's a good chance the UN could have done something. General Dallaire believes that, with an extra 5,000 troops and a stronger UN mandate, he could have saved "</a:t>
            </a:r>
            <a:r>
              <a:rPr lang="en" sz="1350" u="sng">
                <a:solidFill>
                  <a:srgbClr val="4F7177"/>
                </a:solidFill>
                <a:highlight>
                  <a:srgbClr val="FFFFFF"/>
                </a:highlight>
                <a:hlinkClick r:id="rId2"/>
              </a:rPr>
              <a:t>hundreds of thousands</a:t>
            </a:r>
            <a:r>
              <a:rPr lang="en" sz="1350">
                <a:solidFill>
                  <a:srgbClr val="4C4E4D"/>
                </a:solidFill>
                <a:highlight>
                  <a:srgbClr val="FFFFFF"/>
                </a:highlight>
              </a:rPr>
              <a:t>." The failure to intervene, which Bill Clinton calls one of the greatest regrets of his presidency, catalyzed the modern movement in favor of humanitarian military intervention to prevent genocide. Two major Obama administration officials — Susan Rice and Samantha Power — became converted to the cause of humanitarian intervention in part due to America's inaction in Rwanda.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350">
                <a:solidFill>
                  <a:srgbClr val="4C4E4D"/>
                </a:solidFill>
                <a:highlight>
                  <a:srgbClr val="FFFFFF"/>
                </a:highlight>
              </a:rPr>
              <a:t>Today, Kagame still runs Rwanda — he's officially been president since 2000. His record has been extraordinarily mixed; he's done an incredible job helping rebuild life in Rwanda since the genocide, but he's also sponsored violence around the region, killed political dissidents, and consolidated authoritarian power.</a:t>
            </a:r>
          </a:p>
          <a:p>
            <a:pPr lvl="0">
              <a:spcBef>
                <a:spcPts val="0"/>
              </a:spcBef>
              <a:buNone/>
            </a:pPr>
            <a:r>
              <a:t/>
            </a:r>
            <a:endParaRPr sz="1350">
              <a:solidFill>
                <a:srgbClr val="4C4E4D"/>
              </a:solidFill>
              <a:highlight>
                <a:srgbClr val="FFFFFF"/>
              </a:highlight>
            </a:endParaRPr>
          </a:p>
          <a:p>
            <a:pPr lvl="0" rtl="0">
              <a:lnSpc>
                <a:spcPct val="115000"/>
              </a:lnSpc>
              <a:spcBef>
                <a:spcPts val="0"/>
              </a:spcBef>
              <a:buNone/>
            </a:pPr>
            <a:r>
              <a:rPr lang="en" sz="1350">
                <a:solidFill>
                  <a:srgbClr val="4C4E4D"/>
                </a:solidFill>
                <a:highlight>
                  <a:srgbClr val="FFFFFF"/>
                </a:highlight>
              </a:rPr>
              <a:t>Start with the good. Rwanda's life expectancy </a:t>
            </a:r>
            <a:r>
              <a:rPr lang="en" sz="1350" u="sng">
                <a:solidFill>
                  <a:srgbClr val="4F7177"/>
                </a:solidFill>
                <a:highlight>
                  <a:srgbClr val="FFFFFF"/>
                </a:highlight>
                <a:hlinkClick r:id="rId2"/>
              </a:rPr>
              <a:t>has doubled</a:t>
            </a:r>
            <a:r>
              <a:rPr lang="en" sz="1350">
                <a:solidFill>
                  <a:srgbClr val="4C4E4D"/>
                </a:solidFill>
                <a:highlight>
                  <a:srgbClr val="FFFFFF"/>
                </a:highlight>
              </a:rPr>
              <a:t> in the past decade, and child mortality and HIV rates have plummeted. The Rwandan economy has grown at a </a:t>
            </a:r>
            <a:r>
              <a:rPr lang="en" sz="1350" u="sng">
                <a:solidFill>
                  <a:srgbClr val="4F7177"/>
                </a:solidFill>
                <a:highlight>
                  <a:srgbClr val="FFFFFF"/>
                </a:highlight>
                <a:hlinkClick r:id="rId3"/>
              </a:rPr>
              <a:t>staggeringly high</a:t>
            </a:r>
            <a:r>
              <a:rPr lang="en" sz="1350">
                <a:solidFill>
                  <a:srgbClr val="4C4E4D"/>
                </a:solidFill>
                <a:highlight>
                  <a:srgbClr val="FFFFFF"/>
                </a:highlight>
              </a:rPr>
              <a:t> 8 percent rate since 2008, making it, by one assessment, the most desirable African country to invest in.</a:t>
            </a:r>
          </a:p>
          <a:p>
            <a:pPr lvl="0" rtl="0">
              <a:lnSpc>
                <a:spcPct val="115000"/>
              </a:lnSpc>
              <a:spcBef>
                <a:spcPts val="0"/>
              </a:spcBef>
              <a:buNone/>
            </a:pPr>
            <a:r>
              <a:rPr lang="en" sz="1350">
                <a:solidFill>
                  <a:srgbClr val="4C4E4D"/>
                </a:solidFill>
                <a:highlight>
                  <a:srgbClr val="FFFFFF"/>
                </a:highlight>
              </a:rPr>
              <a:t>However, Kagame's government is described by his critics as an </a:t>
            </a:r>
            <a:r>
              <a:rPr lang="en" sz="1350" u="sng">
                <a:solidFill>
                  <a:srgbClr val="4F7177"/>
                </a:solidFill>
                <a:highlight>
                  <a:srgbClr val="FFFFFF"/>
                </a:highlight>
                <a:hlinkClick r:id="rId4"/>
              </a:rPr>
              <a:t>ethnic autocracy</a:t>
            </a:r>
            <a:r>
              <a:rPr lang="en" sz="1350">
                <a:solidFill>
                  <a:srgbClr val="4C4E4D"/>
                </a:solidFill>
                <a:highlight>
                  <a:srgbClr val="FFFFFF"/>
                </a:highlight>
              </a:rPr>
              <a:t>. Tutsis (who make up 10 percent of the government) staff most official positions, </a:t>
            </a:r>
            <a:r>
              <a:rPr lang="en" sz="1350" u="sng">
                <a:solidFill>
                  <a:srgbClr val="4F7177"/>
                </a:solidFill>
                <a:highlight>
                  <a:srgbClr val="FFFFFF"/>
                </a:highlight>
                <a:hlinkClick r:id="rId5"/>
              </a:rPr>
              <a:t>especially in the military</a:t>
            </a:r>
            <a:r>
              <a:rPr lang="en" sz="1350">
                <a:solidFill>
                  <a:srgbClr val="4C4E4D"/>
                </a:solidFill>
                <a:highlight>
                  <a:srgbClr val="FFFFFF"/>
                </a:highlight>
              </a:rPr>
              <a:t>. Kagame </a:t>
            </a:r>
            <a:r>
              <a:rPr lang="en" sz="1350" u="sng">
                <a:solidFill>
                  <a:srgbClr val="4F7177"/>
                </a:solidFill>
                <a:highlight>
                  <a:srgbClr val="FFFFFF"/>
                </a:highlight>
                <a:hlinkClick r:id="rId6"/>
              </a:rPr>
              <a:t>has supported</a:t>
            </a:r>
            <a:r>
              <a:rPr lang="en" sz="1350">
                <a:solidFill>
                  <a:srgbClr val="4C4E4D"/>
                </a:solidFill>
                <a:highlight>
                  <a:srgbClr val="FFFFFF"/>
                </a:highlight>
              </a:rPr>
              <a:t> murderous foreign militias, like the </a:t>
            </a:r>
            <a:r>
              <a:rPr lang="en" sz="1350" u="sng">
                <a:solidFill>
                  <a:srgbClr val="4F7177"/>
                </a:solidFill>
                <a:highlight>
                  <a:srgbClr val="FFFFFF"/>
                </a:highlight>
                <a:hlinkClick r:id="rId7"/>
              </a:rPr>
              <a:t>M23</a:t>
            </a:r>
            <a:r>
              <a:rPr lang="en" sz="1350">
                <a:solidFill>
                  <a:srgbClr val="4C4E4D"/>
                </a:solidFill>
                <a:highlight>
                  <a:srgbClr val="FFFFFF"/>
                </a:highlight>
              </a:rPr>
              <a:t> in the DRC, and may have been complicit in revenge killings.</a:t>
            </a:r>
          </a:p>
          <a:p>
            <a:pPr lvl="0">
              <a:spcBef>
                <a:spcPts val="0"/>
              </a:spcBef>
              <a:buNone/>
            </a:pPr>
            <a:r>
              <a:t/>
            </a:r>
            <a:endParaRPr sz="1350">
              <a:solidFill>
                <a:srgbClr val="4C4E4D"/>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400">
                <a:highlight>
                  <a:srgbClr val="FFFFFF"/>
                </a:highlight>
              </a:rPr>
              <a:t>But as the forests were cut down--first by the Hutu for farming and grazing, then by the Tutsi for grazing--the Twa population began to decrease. Today the Twa make up only 1% of the total population.</a:t>
            </a:r>
          </a:p>
          <a:p>
            <a:pPr lvl="0">
              <a:spcBef>
                <a:spcPts val="0"/>
              </a:spcBef>
              <a:buNone/>
            </a:pPr>
            <a:r>
              <a:rPr lang="en" sz="1400">
                <a:highlight>
                  <a:srgbClr val="FFFFFF"/>
                </a:highlight>
              </a:rPr>
              <a:t>http://www.cotf.edu/ete/modules/mgorilla/mgethnic.html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grpSp>
        <p:nvGrpSpPr>
          <p:cNvPr id="11" name="Shape 11"/>
          <p:cNvGrpSpPr/>
          <p:nvPr/>
        </p:nvGrpSpPr>
        <p:grpSpPr>
          <a:xfrm>
            <a:off x="4350278" y="2855377"/>
            <a:ext cx="443588" cy="105632"/>
            <a:chOff x="4137525" y="2915950"/>
            <a:chExt cx="869100" cy="207000"/>
          </a:xfrm>
        </p:grpSpPr>
        <p:sp>
          <p:nvSpPr>
            <p:cNvPr id="12" name="Shape 12"/>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5" name="Shape 15"/>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6" name="Shape 16"/>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2" name="Shape 52"/>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3" name="Shape 5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 name="Shape 18"/>
        <p:cNvGrpSpPr/>
        <p:nvPr/>
      </p:nvGrpSpPr>
      <p:grpSpPr>
        <a:xfrm>
          <a:off x="0" y="0"/>
          <a:ext cx="0" cy="0"/>
          <a:chOff x="0" y="0"/>
          <a:chExt cx="0" cy="0"/>
        </a:xfrm>
      </p:grpSpPr>
      <p:sp>
        <p:nvSpPr>
          <p:cNvPr id="19" name="Shape 19"/>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0" name="Shape 2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5" name="Shape 3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6" name="Shape 3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7" name="Shape 37"/>
        <p:cNvGrpSpPr/>
        <p:nvPr/>
      </p:nvGrpSpPr>
      <p:grpSpPr>
        <a:xfrm>
          <a:off x="0" y="0"/>
          <a:ext cx="0" cy="0"/>
          <a:chOff x="0" y="0"/>
          <a:chExt cx="0" cy="0"/>
        </a:xfrm>
      </p:grpSpPr>
      <p:sp>
        <p:nvSpPr>
          <p:cNvPr id="38" name="Shape 38"/>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9" name="Shape 3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3" name="Shape 43"/>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4" name="Shape 44"/>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5" name="Shape 45"/>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6" name="Shape 4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9" name="Shape 4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pic>
        <p:nvPicPr>
          <p:cNvPr id="9" name="Shape 9"/>
          <p:cNvPicPr preferRelativeResize="0"/>
          <p:nvPr/>
        </p:nvPicPr>
        <p:blipFill>
          <a:blip r:embed="rId1">
            <a:alphaModFix/>
          </a:blip>
          <a:stretch>
            <a:fillRect/>
          </a:stretch>
        </p:blipFill>
        <p:spPr>
          <a:xfrm>
            <a:off x="542875" y="514799"/>
            <a:ext cx="8696698" cy="4373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latin typeface="Oswald"/>
                <a:ea typeface="Oswald"/>
                <a:cs typeface="Oswald"/>
                <a:sym typeface="Oswald"/>
              </a:rPr>
              <a:t>RWANDA GENOCIDE</a:t>
            </a:r>
          </a:p>
        </p:txBody>
      </p:sp>
      <p:sp>
        <p:nvSpPr>
          <p:cNvPr id="61" name="Shape 61"/>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Hutu</a:t>
            </a:r>
          </a:p>
        </p:txBody>
      </p:sp>
      <p:sp>
        <p:nvSpPr>
          <p:cNvPr id="115" name="Shape 115"/>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Physical Appearance</a:t>
            </a:r>
          </a:p>
          <a:p>
            <a:pPr indent="-228600" lvl="1" marL="914400" rtl="0">
              <a:spcBef>
                <a:spcPts val="0"/>
              </a:spcBef>
            </a:pPr>
            <a:r>
              <a:rPr lang="en"/>
              <a:t>Dark skin</a:t>
            </a:r>
          </a:p>
          <a:p>
            <a:pPr indent="-228600" lvl="1" marL="914400" rtl="0">
              <a:spcBef>
                <a:spcPts val="0"/>
              </a:spcBef>
            </a:pPr>
            <a:r>
              <a:rPr lang="en"/>
              <a:t>Stocky builds</a:t>
            </a:r>
          </a:p>
          <a:p>
            <a:pPr indent="-228600" lvl="0" marL="457200" rtl="0">
              <a:spcBef>
                <a:spcPts val="0"/>
              </a:spcBef>
            </a:pPr>
            <a:r>
              <a:rPr lang="en"/>
              <a:t>share a common ancestry or origin with the Tutsis</a:t>
            </a:r>
          </a:p>
          <a:p>
            <a:pPr indent="-228600" lvl="0" marL="457200">
              <a:spcBef>
                <a:spcPts val="0"/>
              </a:spcBef>
            </a:pPr>
            <a:r>
              <a:rPr lang="en"/>
              <a:t>largest ethnic group in Rwanda, making up 85-90% of the total population</a:t>
            </a:r>
          </a:p>
        </p:txBody>
      </p:sp>
      <p:pic>
        <p:nvPicPr>
          <p:cNvPr id="116" name="Shape 116"/>
          <p:cNvPicPr preferRelativeResize="0"/>
          <p:nvPr/>
        </p:nvPicPr>
        <p:blipFill>
          <a:blip r:embed="rId3">
            <a:alphaModFix/>
          </a:blip>
          <a:stretch>
            <a:fillRect/>
          </a:stretch>
        </p:blipFill>
        <p:spPr>
          <a:xfrm>
            <a:off x="5470075" y="862974"/>
            <a:ext cx="2472625" cy="3705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Tutsi</a:t>
            </a:r>
          </a:p>
        </p:txBody>
      </p:sp>
      <p:sp>
        <p:nvSpPr>
          <p:cNvPr id="122" name="Shape 122"/>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Physical Appearance</a:t>
            </a:r>
          </a:p>
          <a:p>
            <a:pPr indent="-228600" lvl="1" marL="914400" rtl="0">
              <a:spcBef>
                <a:spcPts val="0"/>
              </a:spcBef>
            </a:pPr>
            <a:r>
              <a:rPr lang="en"/>
              <a:t>Taller</a:t>
            </a:r>
          </a:p>
          <a:p>
            <a:pPr indent="-228600" lvl="1" marL="914400" rtl="0">
              <a:spcBef>
                <a:spcPts val="0"/>
              </a:spcBef>
            </a:pPr>
            <a:r>
              <a:rPr lang="en"/>
              <a:t>Thinner</a:t>
            </a:r>
          </a:p>
          <a:p>
            <a:pPr indent="-228600" lvl="1" marL="914400" rtl="0">
              <a:spcBef>
                <a:spcPts val="0"/>
              </a:spcBef>
            </a:pPr>
            <a:r>
              <a:rPr lang="en"/>
              <a:t>Lighter Skinned</a:t>
            </a:r>
          </a:p>
          <a:p>
            <a:pPr indent="-228600" lvl="0" marL="457200" rtl="0">
              <a:spcBef>
                <a:spcPts val="0"/>
              </a:spcBef>
            </a:pPr>
            <a:r>
              <a:rPr lang="en"/>
              <a:t>second largest ethnic group in Rwanda accounting for 15% of the population.</a:t>
            </a:r>
          </a:p>
          <a:p>
            <a:pPr lvl="0">
              <a:spcBef>
                <a:spcPts val="0"/>
              </a:spcBef>
              <a:buNone/>
            </a:pPr>
            <a:r>
              <a:t/>
            </a:r>
            <a:endParaRPr>
              <a:solidFill>
                <a:srgbClr val="FFFFFF"/>
              </a:solidFill>
            </a:endParaRPr>
          </a:p>
        </p:txBody>
      </p:sp>
      <p:sp>
        <p:nvSpPr>
          <p:cNvPr id="123" name="Shape 12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5470075" y="862974"/>
            <a:ext cx="2472625" cy="3705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311700" y="1968900"/>
            <a:ext cx="8520600" cy="1040100"/>
          </a:xfrm>
          <a:prstGeom prst="rect">
            <a:avLst/>
          </a:prstGeom>
        </p:spPr>
        <p:txBody>
          <a:bodyPr anchorCtr="0" anchor="t" bIns="91425" lIns="91425" rIns="91425" tIns="91425">
            <a:noAutofit/>
          </a:bodyPr>
          <a:lstStyle/>
          <a:p>
            <a:pPr lvl="0" algn="ctr">
              <a:spcBef>
                <a:spcPts val="0"/>
              </a:spcBef>
              <a:buNone/>
            </a:pPr>
            <a:r>
              <a:rPr lang="en" sz="2400">
                <a:solidFill>
                  <a:schemeClr val="accent6"/>
                </a:solidFill>
              </a:rPr>
              <a:t>Although the Tutsi dominated and controlled society, they constituted only a minority of the population.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Tutsis established a pyramid-style political structure by the 15th century  and reigned over Rwanda for several hundred years. The relationship between Tutsis and the ethnic groups were civil until approximately the 19th Century.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happened in Rwanda on the 19th Century?</a:t>
            </a:r>
          </a:p>
        </p:txBody>
      </p:sp>
      <p:sp>
        <p:nvSpPr>
          <p:cNvPr id="141" name="Shape 141"/>
          <p:cNvSpPr txBox="1"/>
          <p:nvPr>
            <p:ph idx="1" type="body"/>
          </p:nvPr>
        </p:nvSpPr>
        <p:spPr>
          <a:xfrm>
            <a:off x="504125" y="1485925"/>
            <a:ext cx="8520600" cy="3416400"/>
          </a:xfrm>
          <a:prstGeom prst="rect">
            <a:avLst/>
          </a:prstGeom>
        </p:spPr>
        <p:txBody>
          <a:bodyPr anchorCtr="0" anchor="t" bIns="91425" lIns="91425" rIns="91425" tIns="91425">
            <a:noAutofit/>
          </a:bodyPr>
          <a:lstStyle/>
          <a:p>
            <a:pPr indent="-228600" lvl="0" marL="457200" rtl="0">
              <a:spcBef>
                <a:spcPts val="0"/>
              </a:spcBef>
            </a:pPr>
            <a:r>
              <a:rPr lang="en"/>
              <a:t>The Germans were the first to colonize Rwanda in 1894. They looked at the Rwandan people and thought the Tutsi had more European characteristics, such as lighter skin and a taller build. Thus they put Tutsis in roles of responsibility.</a:t>
            </a:r>
          </a:p>
          <a:p>
            <a:pPr indent="-228600" lvl="0" marL="457200">
              <a:spcBef>
                <a:spcPts val="0"/>
              </a:spcBef>
            </a:pPr>
            <a:r>
              <a:rPr lang="en"/>
              <a:t>When the Belgian colonists arrived in 1916, they produced identity cards classifying people according to their ethnicity. The Belgians considered the Tutsis to be superior to the Hutus.</a:t>
            </a:r>
          </a:p>
          <a:p>
            <a:pPr indent="-228600" lvl="0" marL="457200">
              <a:spcBef>
                <a:spcPts val="0"/>
              </a:spcBef>
            </a:pPr>
            <a:r>
              <a:rPr lang="en"/>
              <a:t>A Hutu revolution in 1959 forced as many as 300,000 Tutsis to flee the country</a:t>
            </a:r>
          </a:p>
        </p:txBody>
      </p:sp>
      <p:sp>
        <p:nvSpPr>
          <p:cNvPr id="142" name="Shape 142"/>
          <p:cNvSpPr txBox="1"/>
          <p:nvPr/>
        </p:nvSpPr>
        <p:spPr>
          <a:xfrm>
            <a:off x="186600" y="4851925"/>
            <a:ext cx="6717900" cy="783900"/>
          </a:xfrm>
          <a:prstGeom prst="rect">
            <a:avLst/>
          </a:prstGeom>
          <a:noFill/>
          <a:ln>
            <a:noFill/>
          </a:ln>
        </p:spPr>
        <p:txBody>
          <a:bodyPr anchorCtr="0" anchor="t" bIns="91425" lIns="91425" rIns="91425" tIns="91425">
            <a:noAutofit/>
          </a:bodyPr>
          <a:lstStyle/>
          <a:p>
            <a:pPr lvl="0">
              <a:spcBef>
                <a:spcPts val="0"/>
              </a:spcBef>
              <a:buNone/>
            </a:pPr>
            <a:r>
              <a:rPr lang="en" sz="1000">
                <a:solidFill>
                  <a:schemeClr val="lt2"/>
                </a:solidFill>
              </a:rPr>
              <a:t>http://www.bbc.com/news/world-africa-13431486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happened in Rwanda on the 19th Century?</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When Belgium relinquished power and granted Rwanda independence in 1962, the Hutus took their place.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happened?</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The </a:t>
            </a:r>
            <a:r>
              <a:rPr b="1" lang="en">
                <a:solidFill>
                  <a:schemeClr val="lt2"/>
                </a:solidFill>
              </a:rPr>
              <a:t>Rwandan genocide</a:t>
            </a:r>
            <a:r>
              <a:rPr lang="en"/>
              <a:t> was a systematic campaign by the </a:t>
            </a:r>
            <a:r>
              <a:rPr b="1" lang="en">
                <a:solidFill>
                  <a:schemeClr val="lt2"/>
                </a:solidFill>
              </a:rPr>
              <a:t>Hutu ethnic majority</a:t>
            </a:r>
            <a:r>
              <a:rPr lang="en"/>
              <a:t> aimed at </a:t>
            </a:r>
            <a:r>
              <a:rPr b="1" lang="en">
                <a:solidFill>
                  <a:schemeClr val="lt2"/>
                </a:solidFill>
              </a:rPr>
              <a:t>wiping out each and every member of the minority Tutsi group</a:t>
            </a:r>
            <a:r>
              <a:rPr lang="en"/>
              <a:t>. The Hutu-controlled government and </a:t>
            </a:r>
            <a:r>
              <a:rPr b="1" lang="en">
                <a:solidFill>
                  <a:schemeClr val="lt2"/>
                </a:solidFill>
              </a:rPr>
              <a:t>allied militias slaughtered between 800,000 </a:t>
            </a:r>
            <a:r>
              <a:rPr lang="en"/>
              <a:t>and </a:t>
            </a:r>
            <a:r>
              <a:rPr b="1" lang="en">
                <a:solidFill>
                  <a:schemeClr val="lt2"/>
                </a:solidFill>
              </a:rPr>
              <a:t>one million Tutsis</a:t>
            </a:r>
            <a:r>
              <a:rPr lang="en"/>
              <a:t> before a Tutsi rebel group overthrew them.</a:t>
            </a:r>
            <a:r>
              <a:rPr b="1" lang="en">
                <a:solidFill>
                  <a:schemeClr val="lt2"/>
                </a:solidFill>
              </a:rPr>
              <a:t> Over 100,000 Hutus were also killed</a:t>
            </a:r>
            <a:r>
              <a:rPr lang="en"/>
              <a:t>, including both moderate Hutus killed by Hutu extremists and those killed by Tutsis in so-called "revenge killings."</a:t>
            </a:r>
          </a:p>
          <a:p>
            <a:pPr lvl="0" rtl="0" algn="just">
              <a:spcBef>
                <a:spcPts val="0"/>
              </a:spcBef>
              <a:buNone/>
            </a:pPr>
            <a:r>
              <a:rPr lang="en"/>
              <a:t>The genocide was set into motion by the death of Rwandan President Juvénal Habyarimana. On April 6th, 1994, Habyarimana's plane was shot down by a missile of unknown origin. Government-aligned forces used (Hutu) Habyarimana's death as an excuse to begin a campaign of slaughter they had been planning for some time, and the genocide began on April 7th. It went on for about 100 days.</a:t>
            </a:r>
          </a:p>
          <a:p>
            <a:pPr lvl="0" rtl="0" algn="just">
              <a:spcBef>
                <a:spcPts val="0"/>
              </a:spcBef>
              <a:buNone/>
            </a:pPr>
            <a:r>
              <a:t/>
            </a:r>
            <a:endParaRPr/>
          </a:p>
          <a:p>
            <a:pPr lvl="0" rtl="0" algn="just">
              <a:spcBef>
                <a:spcPts val="0"/>
              </a:spcBef>
              <a:buNone/>
            </a:pPr>
            <a:r>
              <a:t/>
            </a:r>
            <a:endParaRPr/>
          </a:p>
          <a:p>
            <a:pPr lvl="0" algn="just">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story behind the Rwandan genocide begins with colonialism</a:t>
            </a:r>
          </a:p>
        </p:txBody>
      </p:sp>
      <p:sp>
        <p:nvSpPr>
          <p:cNvPr id="160" name="Shape 160"/>
          <p:cNvSpPr txBox="1"/>
          <p:nvPr>
            <p:ph idx="1" type="body"/>
          </p:nvPr>
        </p:nvSpPr>
        <p:spPr>
          <a:xfrm>
            <a:off x="311700" y="1613100"/>
            <a:ext cx="8520600" cy="2955900"/>
          </a:xfrm>
          <a:prstGeom prst="rect">
            <a:avLst/>
          </a:prstGeom>
        </p:spPr>
        <p:txBody>
          <a:bodyPr anchorCtr="0" anchor="t" bIns="91425" lIns="91425" rIns="91425" tIns="91425">
            <a:noAutofit/>
          </a:bodyPr>
          <a:lstStyle/>
          <a:p>
            <a:pPr lvl="0">
              <a:spcBef>
                <a:spcPts val="0"/>
              </a:spcBef>
              <a:buNone/>
            </a:pPr>
            <a:r>
              <a:rPr lang="en"/>
              <a:t>The split between Hutus and Tutsis arose not as a result of religious or cultural differences, but economic ones. "Hutus" were people who farmed crops, while "Tutsis" were people who tended livestock. Most Rwandans were Hutus. Gradually, these class divisions became seen as ethnic designations.</a:t>
            </a:r>
          </a:p>
          <a:p>
            <a:pPr lvl="0" rtl="0">
              <a:spcBef>
                <a:spcPts val="0"/>
              </a:spcBef>
              <a:buNone/>
            </a:pPr>
            <a:r>
              <a:rPr lang="en"/>
              <a:t>Because cattle were more valuable than crops, the minority Tutsis became the local elite. By the time Belgium took over the land in 1917 from Germany (who took it in 1884), an ethnic Tutsi elite had been the ruling monarchy for quite some time.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story behind the Rwandan genocide begins with colonialism</a:t>
            </a:r>
          </a:p>
        </p:txBody>
      </p:sp>
      <p:sp>
        <p:nvSpPr>
          <p:cNvPr id="166" name="Shape 166"/>
          <p:cNvSpPr txBox="1"/>
          <p:nvPr>
            <p:ph idx="1" type="body"/>
          </p:nvPr>
        </p:nvSpPr>
        <p:spPr>
          <a:xfrm>
            <a:off x="311700" y="1613100"/>
            <a:ext cx="8520600" cy="2955900"/>
          </a:xfrm>
          <a:prstGeom prst="rect">
            <a:avLst/>
          </a:prstGeom>
        </p:spPr>
        <p:txBody>
          <a:bodyPr anchorCtr="0" anchor="t" bIns="91425" lIns="91425" rIns="91425" tIns="91425">
            <a:noAutofit/>
          </a:bodyPr>
          <a:lstStyle/>
          <a:p>
            <a:pPr lvl="0">
              <a:spcBef>
                <a:spcPts val="0"/>
              </a:spcBef>
              <a:buNone/>
            </a:pPr>
            <a:r>
              <a:rPr lang="en"/>
              <a:t>German and Belgian rule made the dividing lines between the groups sharper. This "divide and conquer" strategy meant supporting the Tutsi monarchy and requiring that all local chiefs be Tutsis, turning the Tutsis into symbols of colonial rule for the Hutu majority.</a:t>
            </a:r>
          </a:p>
          <a:p>
            <a:pPr lvl="0">
              <a:spcBef>
                <a:spcPts val="0"/>
              </a:spcBef>
              <a:buNone/>
            </a:pPr>
            <a:r>
              <a:rPr lang="en"/>
              <a:t>Post-independence, the resentment created by colonial divide-and-conquer bred violence. Seeing as Hutus were a large majority, they handily won the country's first elections in 1961, and the regime that followed was staunchly Hutu nationalist. Intermittent violence between Hutus and Tutsis became a feature of post-independent Rwandan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Rwandan genocide was a pre-planned extermination campaign</a:t>
            </a:r>
          </a:p>
        </p:txBody>
      </p:sp>
      <p:sp>
        <p:nvSpPr>
          <p:cNvPr id="172" name="Shape 172"/>
          <p:cNvSpPr txBox="1"/>
          <p:nvPr>
            <p:ph idx="1" type="body"/>
          </p:nvPr>
        </p:nvSpPr>
        <p:spPr>
          <a:xfrm>
            <a:off x="311700" y="1526400"/>
            <a:ext cx="8520600" cy="3042600"/>
          </a:xfrm>
          <a:prstGeom prst="rect">
            <a:avLst/>
          </a:prstGeom>
        </p:spPr>
        <p:txBody>
          <a:bodyPr anchorCtr="0" anchor="t" bIns="91425" lIns="91425" rIns="91425" tIns="91425">
            <a:noAutofit/>
          </a:bodyPr>
          <a:lstStyle/>
          <a:p>
            <a:pPr lvl="0">
              <a:spcBef>
                <a:spcPts val="0"/>
              </a:spcBef>
              <a:buNone/>
            </a:pPr>
            <a:r>
              <a:rPr lang="en"/>
              <a:t>The Rwandan genocide was a different class of violence altogether from what came before it. It wasn't just wartime violence; it was a directed, pre-meditated attempt to eliminate an entire people.</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645900" y="439950"/>
            <a:ext cx="7852200" cy="861000"/>
          </a:xfrm>
          <a:prstGeom prst="rect">
            <a:avLst/>
          </a:prstGeom>
        </p:spPr>
        <p:txBody>
          <a:bodyPr anchorCtr="0" anchor="ctr" bIns="91425" lIns="91425" rIns="91425" tIns="91425">
            <a:noAutofit/>
          </a:bodyPr>
          <a:lstStyle/>
          <a:p>
            <a:pPr lvl="0">
              <a:spcBef>
                <a:spcPts val="0"/>
              </a:spcBef>
              <a:buNone/>
            </a:pPr>
            <a:r>
              <a:rPr lang="en"/>
              <a:t>What is GENOCIDE?</a:t>
            </a:r>
          </a:p>
        </p:txBody>
      </p:sp>
      <p:sp>
        <p:nvSpPr>
          <p:cNvPr id="67" name="Shape 67"/>
          <p:cNvSpPr txBox="1"/>
          <p:nvPr/>
        </p:nvSpPr>
        <p:spPr>
          <a:xfrm>
            <a:off x="602225" y="1431925"/>
            <a:ext cx="7754700" cy="2829000"/>
          </a:xfrm>
          <a:prstGeom prst="rect">
            <a:avLst/>
          </a:prstGeom>
          <a:noFill/>
          <a:ln>
            <a:noFill/>
          </a:ln>
        </p:spPr>
        <p:txBody>
          <a:bodyPr anchorCtr="0" anchor="t" bIns="91425" lIns="91425" rIns="91425" tIns="91425">
            <a:noAutofit/>
          </a:bodyPr>
          <a:lstStyle/>
          <a:p>
            <a:pPr lvl="0">
              <a:spcBef>
                <a:spcPts val="0"/>
              </a:spcBef>
              <a:buNone/>
            </a:pPr>
            <a:r>
              <a:rPr lang="en" sz="2000">
                <a:solidFill>
                  <a:schemeClr val="lt2"/>
                </a:solidFill>
              </a:rPr>
              <a:t>The term "genocide" did not exist before 1944. It is a very specific term, referring to violent crimes committed against groups with the intent to destroy the existence of the group. Human rights, as laid out in the US Bill of Rights or the 1948 United Nations Universal Declaration of Human Rights, concern the rights of individuals. </a:t>
            </a:r>
          </a:p>
        </p:txBody>
      </p:sp>
      <p:sp>
        <p:nvSpPr>
          <p:cNvPr id="68" name="Shape 68"/>
          <p:cNvSpPr txBox="1"/>
          <p:nvPr/>
        </p:nvSpPr>
        <p:spPr>
          <a:xfrm>
            <a:off x="345025" y="4777500"/>
            <a:ext cx="8110800" cy="366000"/>
          </a:xfrm>
          <a:prstGeom prst="rect">
            <a:avLst/>
          </a:prstGeom>
          <a:noFill/>
          <a:ln>
            <a:noFill/>
          </a:ln>
        </p:spPr>
        <p:txBody>
          <a:bodyPr anchorCtr="0" anchor="t" bIns="91425" lIns="91425" rIns="91425" tIns="91425">
            <a:noAutofit/>
          </a:bodyPr>
          <a:lstStyle/>
          <a:p>
            <a:pPr lvl="0">
              <a:spcBef>
                <a:spcPts val="0"/>
              </a:spcBef>
              <a:buNone/>
            </a:pPr>
            <a:r>
              <a:rPr i="1" lang="en" sz="900">
                <a:solidFill>
                  <a:schemeClr val="lt2"/>
                </a:solidFill>
              </a:rPr>
              <a:t>https://www.ushmm.org/wlc/en/article.php?ModuleId=10007043</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There's a strong case the world could have stopped it</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Unlike earlier mass killings, such as the Holocaust, the international community had advance evidence of the coming genocide. Once it launched, they had evidence of where it was going, and still did nothing.</a:t>
            </a:r>
          </a:p>
          <a:p>
            <a:pPr lvl="0">
              <a:spcBef>
                <a:spcPts val="0"/>
              </a:spcBef>
              <a:buNone/>
            </a:pPr>
            <a:r>
              <a:rPr lang="en"/>
              <a:t>Canadian General Romeo Dallaire, who commanded the small UN observer force tasked with implementing the peace agreement, heard the Hutus were planning genocide in January 1994. He informed the higher-ups at the UN, but wasn't permitted to act.</a:t>
            </a:r>
          </a:p>
          <a:p>
            <a:pPr lvl="0">
              <a:spcBef>
                <a:spcPts val="0"/>
              </a:spcBef>
              <a:buNone/>
            </a:pPr>
            <a:r>
              <a:rPr lang="en"/>
              <a:t>Even after the genocide began, and the evidence of slaughter became undeniable, the international community did nothing. The United States actively discouraged the UN Security Council from authorizing a more robust deployment.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It ended only after Tutsi rebels defeated the government</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day after the genocide began, the Tutsi rebel group RPF, led by Paul Kagame, launched an offensive aimed at toppling the Rwandan government. In about one hundred days, the RPF defeated the government forces. Kagame, a Tutsi, became the country's leader in all but name: a Hutu was technically made president while Kagame was vice president, but Kagame controlled the army.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16675" y="445025"/>
            <a:ext cx="8520600" cy="572700"/>
          </a:xfrm>
          <a:prstGeom prst="rect">
            <a:avLst/>
          </a:prstGeom>
        </p:spPr>
        <p:txBody>
          <a:bodyPr anchorCtr="0" anchor="t" bIns="91425" lIns="91425" rIns="91425" tIns="91425">
            <a:noAutofit/>
          </a:bodyPr>
          <a:lstStyle/>
          <a:p>
            <a:pPr lvl="0">
              <a:spcBef>
                <a:spcPts val="0"/>
              </a:spcBef>
              <a:buNone/>
            </a:pPr>
            <a:r>
              <a:rPr lang="en" sz="2400"/>
              <a:t>How is Rwanda today?	</a:t>
            </a:r>
          </a:p>
        </p:txBody>
      </p:sp>
      <p:sp>
        <p:nvSpPr>
          <p:cNvPr id="190" name="Shape 190"/>
          <p:cNvSpPr txBox="1"/>
          <p:nvPr>
            <p:ph idx="1" type="body"/>
          </p:nvPr>
        </p:nvSpPr>
        <p:spPr>
          <a:xfrm>
            <a:off x="311700" y="1703575"/>
            <a:ext cx="8520600" cy="1957200"/>
          </a:xfrm>
          <a:prstGeom prst="rect">
            <a:avLst/>
          </a:prstGeom>
        </p:spPr>
        <p:txBody>
          <a:bodyPr anchorCtr="0" anchor="t" bIns="91425" lIns="91425" rIns="91425" tIns="91425">
            <a:noAutofit/>
          </a:bodyPr>
          <a:lstStyle/>
          <a:p>
            <a:pPr lvl="0" rtl="0" algn="ctr">
              <a:lnSpc>
                <a:spcPct val="100000"/>
              </a:lnSpc>
              <a:spcBef>
                <a:spcPts val="0"/>
              </a:spcBef>
              <a:buNone/>
            </a:pPr>
            <a:r>
              <a:rPr baseline="30000" lang="en" sz="4800">
                <a:solidFill>
                  <a:srgbClr val="FFFFFF"/>
                </a:solidFill>
              </a:rPr>
              <a:t>“Rwanda today is a much better place, but still suffers from authoritarianism and violence.”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BUT...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In ancient times, it was common practice for victors in war to slaughter the men of a population they conquered. Arguably the first modern genocide took place in the 13th century, when heretics in medieval Europe were massacred during the Albigensian Crusade.</a:t>
            </a:r>
          </a:p>
        </p:txBody>
      </p:sp>
      <p:sp>
        <p:nvSpPr>
          <p:cNvPr id="79" name="Shape 79"/>
          <p:cNvSpPr txBox="1"/>
          <p:nvPr/>
        </p:nvSpPr>
        <p:spPr>
          <a:xfrm>
            <a:off x="236250" y="4824675"/>
            <a:ext cx="5193000" cy="158100"/>
          </a:xfrm>
          <a:prstGeom prst="rect">
            <a:avLst/>
          </a:prstGeom>
          <a:noFill/>
          <a:ln>
            <a:noFill/>
          </a:ln>
        </p:spPr>
        <p:txBody>
          <a:bodyPr anchorCtr="0" anchor="t" bIns="91425" lIns="91425" rIns="91425" tIns="91425">
            <a:noAutofit/>
          </a:bodyPr>
          <a:lstStyle/>
          <a:p>
            <a:pPr lvl="0">
              <a:spcBef>
                <a:spcPts val="0"/>
              </a:spcBef>
              <a:buNone/>
            </a:pPr>
            <a:r>
              <a:rPr lang="en" sz="800">
                <a:solidFill>
                  <a:schemeClr val="lt2"/>
                </a:solidFill>
              </a:rPr>
              <a:t>http://www.history.com/topics/what-is-genocide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SO SAD BUT IT HAPPENS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i="1" lang="en">
                <a:latin typeface="Cambria"/>
                <a:ea typeface="Cambria"/>
                <a:cs typeface="Cambria"/>
                <a:sym typeface="Cambria"/>
              </a:rPr>
              <a:t>“</a:t>
            </a:r>
            <a:r>
              <a:rPr i="1" lang="en">
                <a:latin typeface="Cambria"/>
                <a:ea typeface="Cambria"/>
                <a:cs typeface="Cambria"/>
                <a:sym typeface="Cambria"/>
              </a:rPr>
              <a:t>Between April and June 1994, an estimated 800,000 Rwandans were killed in the space of 100 days.”</a:t>
            </a:r>
          </a:p>
        </p:txBody>
      </p:sp>
      <p:sp>
        <p:nvSpPr>
          <p:cNvPr id="90" name="Shape 90"/>
          <p:cNvSpPr txBox="1"/>
          <p:nvPr/>
        </p:nvSpPr>
        <p:spPr>
          <a:xfrm>
            <a:off x="898075" y="4548675"/>
            <a:ext cx="6717900" cy="783900"/>
          </a:xfrm>
          <a:prstGeom prst="rect">
            <a:avLst/>
          </a:prstGeom>
          <a:noFill/>
          <a:ln>
            <a:noFill/>
          </a:ln>
        </p:spPr>
        <p:txBody>
          <a:bodyPr anchorCtr="0" anchor="t" bIns="91425" lIns="91425" rIns="91425" tIns="91425">
            <a:noAutofit/>
          </a:bodyPr>
          <a:lstStyle/>
          <a:p>
            <a:pPr lvl="0">
              <a:spcBef>
                <a:spcPts val="0"/>
              </a:spcBef>
              <a:buNone/>
            </a:pPr>
            <a:r>
              <a:rPr lang="en" sz="1000">
                <a:solidFill>
                  <a:srgbClr val="999999"/>
                </a:solidFill>
              </a:rPr>
              <a:t>http://www.bbc.com/news/world-africa-13431486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Rwanda, Africa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pic>
        <p:nvPicPr>
          <p:cNvPr id="100" name="Shape 100"/>
          <p:cNvPicPr preferRelativeResize="0"/>
          <p:nvPr/>
        </p:nvPicPr>
        <p:blipFill rotWithShape="1">
          <a:blip r:embed="rId3">
            <a:alphaModFix amt="61000"/>
          </a:blip>
          <a:srcRect b="16464" l="0" r="0" t="0"/>
          <a:stretch/>
        </p:blipFill>
        <p:spPr>
          <a:xfrm>
            <a:off x="0" y="0"/>
            <a:ext cx="9100050" cy="5434899"/>
          </a:xfrm>
          <a:prstGeom prst="rect">
            <a:avLst/>
          </a:prstGeom>
          <a:noFill/>
          <a:ln>
            <a:noFill/>
          </a:ln>
        </p:spPr>
      </p:pic>
      <p:sp>
        <p:nvSpPr>
          <p:cNvPr id="101" name="Shape 101"/>
          <p:cNvSpPr txBox="1"/>
          <p:nvPr/>
        </p:nvSpPr>
        <p:spPr>
          <a:xfrm>
            <a:off x="1912775" y="1562875"/>
            <a:ext cx="6717900" cy="7839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latin typeface="Oswald"/>
              <a:ea typeface="Oswald"/>
              <a:cs typeface="Oswald"/>
              <a:sym typeface="Oswald"/>
            </a:endParaRPr>
          </a:p>
        </p:txBody>
      </p:sp>
      <p:sp>
        <p:nvSpPr>
          <p:cNvPr id="102" name="Shape 102"/>
          <p:cNvSpPr txBox="1"/>
          <p:nvPr/>
        </p:nvSpPr>
        <p:spPr>
          <a:xfrm>
            <a:off x="1238400" y="1877800"/>
            <a:ext cx="6717900" cy="783900"/>
          </a:xfrm>
          <a:prstGeom prst="rect">
            <a:avLst/>
          </a:prstGeom>
          <a:noFill/>
          <a:ln>
            <a:noFill/>
          </a:ln>
        </p:spPr>
        <p:txBody>
          <a:bodyPr anchorCtr="0" anchor="t" bIns="91425" lIns="91425" rIns="91425" tIns="91425">
            <a:noAutofit/>
          </a:bodyPr>
          <a:lstStyle/>
          <a:p>
            <a:pPr lvl="0">
              <a:spcBef>
                <a:spcPts val="0"/>
              </a:spcBef>
              <a:buNone/>
            </a:pPr>
            <a:r>
              <a:rPr lang="en" sz="3600">
                <a:solidFill>
                  <a:srgbClr val="FFFFFF"/>
                </a:solidFill>
                <a:latin typeface="Oswald"/>
                <a:ea typeface="Oswald"/>
                <a:cs typeface="Oswald"/>
                <a:sym typeface="Oswald"/>
              </a:rPr>
              <a:t>There are three major ethnic groups in Rwanda.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Twa</a:t>
            </a:r>
          </a:p>
        </p:txBody>
      </p:sp>
      <p:sp>
        <p:nvSpPr>
          <p:cNvPr id="108" name="Shape 108"/>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earliest settlers of Rwanda</a:t>
            </a:r>
          </a:p>
          <a:p>
            <a:pPr indent="-228600" lvl="0" marL="457200" rtl="0">
              <a:spcBef>
                <a:spcPts val="0"/>
              </a:spcBef>
            </a:pPr>
            <a:r>
              <a:rPr lang="en"/>
              <a:t>originally lived off the land as hunters and gatherers</a:t>
            </a:r>
          </a:p>
          <a:p>
            <a:pPr indent="-228600" lvl="0" marL="457200" rtl="0">
              <a:spcBef>
                <a:spcPts val="0"/>
              </a:spcBef>
            </a:pPr>
            <a:r>
              <a:rPr lang="en"/>
              <a:t>Ethnic minority accounting for only 1% of the population of Rwanda</a:t>
            </a:r>
          </a:p>
          <a:p>
            <a:pPr indent="-228600" lvl="0" marL="457200" rtl="0">
              <a:spcBef>
                <a:spcPts val="0"/>
              </a:spcBef>
            </a:pPr>
            <a:r>
              <a:rPr lang="en"/>
              <a:t>continue to suffer discrimination and prejudice due to their pygmy ancestry</a:t>
            </a:r>
          </a:p>
          <a:p>
            <a:pPr lvl="0">
              <a:spcBef>
                <a:spcPts val="0"/>
              </a:spcBef>
              <a:buNone/>
            </a:pPr>
            <a:r>
              <a:t/>
            </a:r>
            <a:endParaRPr/>
          </a:p>
        </p:txBody>
      </p:sp>
      <p:pic>
        <p:nvPicPr>
          <p:cNvPr id="109" name="Shape 109"/>
          <p:cNvPicPr preferRelativeResize="0"/>
          <p:nvPr/>
        </p:nvPicPr>
        <p:blipFill>
          <a:blip r:embed="rId3">
            <a:alphaModFix/>
          </a:blip>
          <a:stretch>
            <a:fillRect/>
          </a:stretch>
        </p:blipFill>
        <p:spPr>
          <a:xfrm>
            <a:off x="5737150" y="506874"/>
            <a:ext cx="2472625" cy="3705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