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5" r:id="rId5"/>
    <p:sldId id="276" r:id="rId6"/>
    <p:sldId id="277" r:id="rId7"/>
    <p:sldId id="278" r:id="rId8"/>
    <p:sldId id="279" r:id="rId9"/>
    <p:sldId id="280" r:id="rId10"/>
    <p:sldId id="273" r:id="rId11"/>
    <p:sldId id="281" r:id="rId12"/>
    <p:sldId id="282" r:id="rId13"/>
    <p:sldId id="283" r:id="rId14"/>
    <p:sldId id="284" r:id="rId15"/>
    <p:sldId id="285" r:id="rId16"/>
    <p:sldId id="28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0" autoAdjust="0"/>
    <p:restoredTop sz="94709" autoAdjust="0"/>
  </p:normalViewPr>
  <p:slideViewPr>
    <p:cSldViewPr>
      <p:cViewPr>
        <p:scale>
          <a:sx n="70" d="100"/>
          <a:sy n="70" d="100"/>
        </p:scale>
        <p:origin x="-137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3314C0-FBC6-43CB-8D94-7BF29C686781}"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CE3CB-7CA3-4CB3-9AF5-29991DE40639}" type="slidenum">
              <a:rPr lang="en-US" smtClean="0"/>
              <a:t>‹#›</a:t>
            </a:fld>
            <a:endParaRPr lang="en-US"/>
          </a:p>
        </p:txBody>
      </p:sp>
    </p:spTree>
    <p:extLst>
      <p:ext uri="{BB962C8B-B14F-4D97-AF65-F5344CB8AC3E}">
        <p14:creationId xmlns:p14="http://schemas.microsoft.com/office/powerpoint/2010/main" val="272895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3314C0-FBC6-43CB-8D94-7BF29C686781}"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CE3CB-7CA3-4CB3-9AF5-29991DE40639}" type="slidenum">
              <a:rPr lang="en-US" smtClean="0"/>
              <a:t>‹#›</a:t>
            </a:fld>
            <a:endParaRPr lang="en-US"/>
          </a:p>
        </p:txBody>
      </p:sp>
    </p:spTree>
    <p:extLst>
      <p:ext uri="{BB962C8B-B14F-4D97-AF65-F5344CB8AC3E}">
        <p14:creationId xmlns:p14="http://schemas.microsoft.com/office/powerpoint/2010/main" val="27132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3314C0-FBC6-43CB-8D94-7BF29C686781}"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CE3CB-7CA3-4CB3-9AF5-29991DE40639}" type="slidenum">
              <a:rPr lang="en-US" smtClean="0"/>
              <a:t>‹#›</a:t>
            </a:fld>
            <a:endParaRPr lang="en-US"/>
          </a:p>
        </p:txBody>
      </p:sp>
    </p:spTree>
    <p:extLst>
      <p:ext uri="{BB962C8B-B14F-4D97-AF65-F5344CB8AC3E}">
        <p14:creationId xmlns:p14="http://schemas.microsoft.com/office/powerpoint/2010/main" val="327616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3314C0-FBC6-43CB-8D94-7BF29C686781}"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CE3CB-7CA3-4CB3-9AF5-29991DE40639}" type="slidenum">
              <a:rPr lang="en-US" smtClean="0"/>
              <a:t>‹#›</a:t>
            </a:fld>
            <a:endParaRPr lang="en-US"/>
          </a:p>
        </p:txBody>
      </p:sp>
    </p:spTree>
    <p:extLst>
      <p:ext uri="{BB962C8B-B14F-4D97-AF65-F5344CB8AC3E}">
        <p14:creationId xmlns:p14="http://schemas.microsoft.com/office/powerpoint/2010/main" val="409410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3314C0-FBC6-43CB-8D94-7BF29C686781}"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CE3CB-7CA3-4CB3-9AF5-29991DE40639}" type="slidenum">
              <a:rPr lang="en-US" smtClean="0"/>
              <a:t>‹#›</a:t>
            </a:fld>
            <a:endParaRPr lang="en-US"/>
          </a:p>
        </p:txBody>
      </p:sp>
    </p:spTree>
    <p:extLst>
      <p:ext uri="{BB962C8B-B14F-4D97-AF65-F5344CB8AC3E}">
        <p14:creationId xmlns:p14="http://schemas.microsoft.com/office/powerpoint/2010/main" val="280256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3314C0-FBC6-43CB-8D94-7BF29C686781}"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CE3CB-7CA3-4CB3-9AF5-29991DE40639}" type="slidenum">
              <a:rPr lang="en-US" smtClean="0"/>
              <a:t>‹#›</a:t>
            </a:fld>
            <a:endParaRPr lang="en-US"/>
          </a:p>
        </p:txBody>
      </p:sp>
    </p:spTree>
    <p:extLst>
      <p:ext uri="{BB962C8B-B14F-4D97-AF65-F5344CB8AC3E}">
        <p14:creationId xmlns:p14="http://schemas.microsoft.com/office/powerpoint/2010/main" val="350183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3314C0-FBC6-43CB-8D94-7BF29C686781}"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1CE3CB-7CA3-4CB3-9AF5-29991DE40639}" type="slidenum">
              <a:rPr lang="en-US" smtClean="0"/>
              <a:t>‹#›</a:t>
            </a:fld>
            <a:endParaRPr lang="en-US"/>
          </a:p>
        </p:txBody>
      </p:sp>
    </p:spTree>
    <p:extLst>
      <p:ext uri="{BB962C8B-B14F-4D97-AF65-F5344CB8AC3E}">
        <p14:creationId xmlns:p14="http://schemas.microsoft.com/office/powerpoint/2010/main" val="39874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3314C0-FBC6-43CB-8D94-7BF29C686781}"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1CE3CB-7CA3-4CB3-9AF5-29991DE40639}" type="slidenum">
              <a:rPr lang="en-US" smtClean="0"/>
              <a:t>‹#›</a:t>
            </a:fld>
            <a:endParaRPr lang="en-US"/>
          </a:p>
        </p:txBody>
      </p:sp>
    </p:spTree>
    <p:extLst>
      <p:ext uri="{BB962C8B-B14F-4D97-AF65-F5344CB8AC3E}">
        <p14:creationId xmlns:p14="http://schemas.microsoft.com/office/powerpoint/2010/main" val="303843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314C0-FBC6-43CB-8D94-7BF29C686781}"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1CE3CB-7CA3-4CB3-9AF5-29991DE40639}" type="slidenum">
              <a:rPr lang="en-US" smtClean="0"/>
              <a:t>‹#›</a:t>
            </a:fld>
            <a:endParaRPr lang="en-US"/>
          </a:p>
        </p:txBody>
      </p:sp>
    </p:spTree>
    <p:extLst>
      <p:ext uri="{BB962C8B-B14F-4D97-AF65-F5344CB8AC3E}">
        <p14:creationId xmlns:p14="http://schemas.microsoft.com/office/powerpoint/2010/main" val="300255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3314C0-FBC6-43CB-8D94-7BF29C686781}"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CE3CB-7CA3-4CB3-9AF5-29991DE40639}" type="slidenum">
              <a:rPr lang="en-US" smtClean="0"/>
              <a:t>‹#›</a:t>
            </a:fld>
            <a:endParaRPr lang="en-US"/>
          </a:p>
        </p:txBody>
      </p:sp>
    </p:spTree>
    <p:extLst>
      <p:ext uri="{BB962C8B-B14F-4D97-AF65-F5344CB8AC3E}">
        <p14:creationId xmlns:p14="http://schemas.microsoft.com/office/powerpoint/2010/main" val="372943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3314C0-FBC6-43CB-8D94-7BF29C686781}"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CE3CB-7CA3-4CB3-9AF5-29991DE40639}" type="slidenum">
              <a:rPr lang="en-US" smtClean="0"/>
              <a:t>‹#›</a:t>
            </a:fld>
            <a:endParaRPr lang="en-US"/>
          </a:p>
        </p:txBody>
      </p:sp>
    </p:spTree>
    <p:extLst>
      <p:ext uri="{BB962C8B-B14F-4D97-AF65-F5344CB8AC3E}">
        <p14:creationId xmlns:p14="http://schemas.microsoft.com/office/powerpoint/2010/main" val="3980644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314C0-FBC6-43CB-8D94-7BF29C686781}" type="datetimeFigureOut">
              <a:rPr lang="en-US" smtClean="0"/>
              <a:t>4/28/2017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CE3CB-7CA3-4CB3-9AF5-29991DE40639}" type="slidenum">
              <a:rPr lang="en-US" smtClean="0"/>
              <a:t>‹#›</a:t>
            </a:fld>
            <a:endParaRPr lang="en-US"/>
          </a:p>
        </p:txBody>
      </p:sp>
    </p:spTree>
    <p:extLst>
      <p:ext uri="{BB962C8B-B14F-4D97-AF65-F5344CB8AC3E}">
        <p14:creationId xmlns:p14="http://schemas.microsoft.com/office/powerpoint/2010/main" val="4155939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RACE &amp; ETHNICITY</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4839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sz="2300" b="1" dirty="0" smtClean="0"/>
              <a:t>GROUP WORK</a:t>
            </a:r>
          </a:p>
          <a:p>
            <a:pPr marL="0" indent="0">
              <a:buNone/>
            </a:pPr>
            <a:endParaRPr lang="en-US" sz="2300" b="1" dirty="0"/>
          </a:p>
          <a:p>
            <a:pPr marL="0" indent="0">
              <a:buNone/>
            </a:pPr>
            <a:r>
              <a:rPr lang="en-US" sz="2100" dirty="0" smtClean="0"/>
              <a:t>Research on the topic below and report next meeting.</a:t>
            </a:r>
          </a:p>
          <a:p>
            <a:pPr marL="0" indent="0">
              <a:buNone/>
            </a:pPr>
            <a:endParaRPr lang="en-US" sz="2100" b="1" dirty="0"/>
          </a:p>
          <a:p>
            <a:pPr marL="0" indent="0">
              <a:buNone/>
            </a:pPr>
            <a:r>
              <a:rPr lang="en-US" sz="2100" dirty="0" smtClean="0"/>
              <a:t>Group 1: 	The Holocaust</a:t>
            </a:r>
          </a:p>
          <a:p>
            <a:pPr marL="0" indent="0">
              <a:buNone/>
            </a:pPr>
            <a:r>
              <a:rPr lang="en-US" sz="2100" dirty="0" smtClean="0"/>
              <a:t>Group 2: 	The Armenian Genocide</a:t>
            </a:r>
          </a:p>
          <a:p>
            <a:pPr marL="0" indent="0">
              <a:buNone/>
            </a:pPr>
            <a:r>
              <a:rPr lang="en-US" sz="2100" dirty="0" smtClean="0"/>
              <a:t>Group 3: 	The Rape of Nanking/ Nanjing</a:t>
            </a:r>
          </a:p>
          <a:p>
            <a:pPr marL="0" indent="0">
              <a:buNone/>
            </a:pPr>
            <a:r>
              <a:rPr lang="en-US" sz="2100" dirty="0" smtClean="0"/>
              <a:t>Group 4: 	Cambodia Genocide</a:t>
            </a:r>
          </a:p>
          <a:p>
            <a:pPr marL="0" indent="0">
              <a:buNone/>
            </a:pPr>
            <a:r>
              <a:rPr lang="en-US" sz="2100" dirty="0" smtClean="0"/>
              <a:t>Group 5: 	Sudanese Genocide</a:t>
            </a:r>
          </a:p>
          <a:p>
            <a:pPr marL="0" indent="0">
              <a:buNone/>
            </a:pPr>
            <a:endParaRPr lang="en-US" sz="2100" dirty="0"/>
          </a:p>
          <a:p>
            <a:pPr marL="457200" lvl="1" indent="0">
              <a:buNone/>
            </a:pPr>
            <a:endParaRPr lang="en-US" sz="1800" dirty="0"/>
          </a:p>
          <a:p>
            <a:pPr marL="457200" lvl="1" indent="0">
              <a:buNone/>
            </a:pPr>
            <a:endParaRPr lang="en-US" sz="1600" dirty="0" smtClean="0"/>
          </a:p>
          <a:p>
            <a:pPr marL="914400" lvl="2" indent="0">
              <a:buNone/>
            </a:pPr>
            <a:endParaRPr lang="en-US" sz="1200" dirty="0" smtClean="0"/>
          </a:p>
        </p:txBody>
      </p:sp>
    </p:spTree>
    <p:extLst>
      <p:ext uri="{BB962C8B-B14F-4D97-AF65-F5344CB8AC3E}">
        <p14:creationId xmlns:p14="http://schemas.microsoft.com/office/powerpoint/2010/main" val="13181183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GENOCIDE</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327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200" dirty="0"/>
              <a:t>“Genocide,” a term used to describe violence against members of a national, ethnical, racial or religious group with the intent to destroy the entire group, came into general usage only after World War II, when the full extent of the atrocities committed by the Nazi regime against the Jews of Europe during that conflict became known. </a:t>
            </a:r>
            <a:endParaRPr lang="en-US" sz="2200" dirty="0" smtClean="0"/>
          </a:p>
          <a:p>
            <a:pPr marL="0" indent="0">
              <a:buNone/>
            </a:pPr>
            <a:endParaRPr lang="en-US" sz="2200" dirty="0"/>
          </a:p>
          <a:p>
            <a:pPr marL="0" indent="0">
              <a:buNone/>
            </a:pPr>
            <a:r>
              <a:rPr lang="en-US" sz="2200" dirty="0" smtClean="0"/>
              <a:t>In 1948</a:t>
            </a:r>
            <a:r>
              <a:rPr lang="en-US" sz="2200" dirty="0"/>
              <a:t>, the United Nations declared genocide to be an international crime; the term would later be applied to the horrific acts of violence committed during conflicts in the former Yugoslavia and in the African country of Rwanda in the 1990s. An international treaty signed by some 120 countries in 1998 established the International Criminal Court (ICC), which has jurisdiction to prosecute crimes of </a:t>
            </a:r>
            <a:r>
              <a:rPr lang="en-US" sz="2200" dirty="0" smtClean="0"/>
              <a:t>genocide.</a:t>
            </a:r>
            <a:endParaRPr lang="en-US" sz="2200" dirty="0"/>
          </a:p>
        </p:txBody>
      </p:sp>
    </p:spTree>
    <p:extLst>
      <p:ext uri="{BB962C8B-B14F-4D97-AF65-F5344CB8AC3E}">
        <p14:creationId xmlns:p14="http://schemas.microsoft.com/office/powerpoint/2010/main" val="290211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267200"/>
          </a:xfrm>
        </p:spPr>
        <p:txBody>
          <a:bodyPr>
            <a:normAutofit/>
          </a:bodyPr>
          <a:lstStyle/>
          <a:p>
            <a:pPr marL="0" indent="0">
              <a:buNone/>
            </a:pPr>
            <a:r>
              <a:rPr lang="en-US" sz="2200" dirty="0"/>
              <a:t>The word genocide owes its existence to </a:t>
            </a:r>
            <a:r>
              <a:rPr lang="en-US" sz="2200" b="1" dirty="0"/>
              <a:t>Raphael Lemkin</a:t>
            </a:r>
            <a:r>
              <a:rPr lang="en-US" sz="2200" dirty="0"/>
              <a:t>, a Polish-Jewish lawyer who fled the Nazi occupation of Poland and arrived in the United States in 1941. As a boy, Lemkin had been horrified when he learned of the Turkish massacre of hundreds of thousands of Armenians during </a:t>
            </a:r>
            <a:r>
              <a:rPr lang="en-US" sz="2200" dirty="0" smtClean="0"/>
              <a:t>World War I. </a:t>
            </a:r>
            <a:r>
              <a:rPr lang="en-US" sz="2200" dirty="0"/>
              <a:t>As an adult, he set out to come up with a term to describe Nazi crimes against European Jews </a:t>
            </a:r>
            <a:r>
              <a:rPr lang="en-US" sz="2200" dirty="0" smtClean="0"/>
              <a:t>during World War II, </a:t>
            </a:r>
            <a:r>
              <a:rPr lang="en-US" sz="2200" dirty="0"/>
              <a:t>and to enter that term into the world of international law in the hopes of preventing and punishing such horrific crimes against innocent people. In 1944, he coined the term </a:t>
            </a:r>
            <a:r>
              <a:rPr lang="en-US" sz="2200" b="1" dirty="0"/>
              <a:t>“genocide” </a:t>
            </a:r>
            <a:r>
              <a:rPr lang="en-US" sz="2200" dirty="0"/>
              <a:t>by combining </a:t>
            </a:r>
            <a:r>
              <a:rPr lang="en-US" sz="2200" b="1" dirty="0" err="1"/>
              <a:t>genos</a:t>
            </a:r>
            <a:r>
              <a:rPr lang="en-US" sz="2200" dirty="0"/>
              <a:t>, the Greek word for race or tribe, with the Latin suffix </a:t>
            </a:r>
            <a:r>
              <a:rPr lang="en-US" sz="2200" b="1" dirty="0" err="1"/>
              <a:t>cide</a:t>
            </a:r>
            <a:r>
              <a:rPr lang="en-US" sz="2200" dirty="0"/>
              <a:t> (“to kill”).</a:t>
            </a:r>
          </a:p>
        </p:txBody>
      </p:sp>
    </p:spTree>
    <p:extLst>
      <p:ext uri="{BB962C8B-B14F-4D97-AF65-F5344CB8AC3E}">
        <p14:creationId xmlns:p14="http://schemas.microsoft.com/office/powerpoint/2010/main" val="108177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marL="0" indent="0">
              <a:buNone/>
            </a:pPr>
            <a:r>
              <a:rPr lang="en-US" sz="2200" dirty="0" smtClean="0"/>
              <a:t>In </a:t>
            </a:r>
            <a:r>
              <a:rPr lang="en-US" sz="2200" dirty="0"/>
              <a:t>1945, thanks in no small part to Lemkin’s efforts, the term genocide was included in the charter of the International Military Tribunal set up by the victorious Allied powers in Nuremburg, Germany. The tribunal indicted and tried top Nazi officials for “crimes against humanity,” which included persecution on racial, religious or political grounds as well as inhumane acts committed against civilians (including genocide). After the Nuremburg trials revealed the horrible extent of Nazi crimes, the U.N. General Assembly passed a resolution in 1946 making the crime of genocide punishable under international law.</a:t>
            </a:r>
          </a:p>
        </p:txBody>
      </p:sp>
    </p:spTree>
    <p:extLst>
      <p:ext uri="{BB962C8B-B14F-4D97-AF65-F5344CB8AC3E}">
        <p14:creationId xmlns:p14="http://schemas.microsoft.com/office/powerpoint/2010/main" val="94323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200" dirty="0"/>
              <a:t>Though the term "genocide" was not coined until 1944, acts of genocide have been committed throughout history. In ancient times, it was common practice for victors in war to slaughter the men of a population they conquered. Arguably the first modern genocide took place in the 13th century, when heretics in medieval Europe were massacred during the </a:t>
            </a:r>
            <a:r>
              <a:rPr lang="en-US" sz="2200" dirty="0" err="1"/>
              <a:t>Albigensian</a:t>
            </a:r>
            <a:r>
              <a:rPr lang="en-US" sz="2200" dirty="0"/>
              <a:t> Crusade.</a:t>
            </a:r>
          </a:p>
        </p:txBody>
      </p:sp>
    </p:spTree>
    <p:extLst>
      <p:ext uri="{BB962C8B-B14F-4D97-AF65-F5344CB8AC3E}">
        <p14:creationId xmlns:p14="http://schemas.microsoft.com/office/powerpoint/2010/main" val="96820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Autofit/>
          </a:bodyPr>
          <a:lstStyle/>
          <a:p>
            <a:pPr marL="0" indent="0">
              <a:buNone/>
            </a:pPr>
            <a:r>
              <a:rPr lang="en-US" sz="2500" b="1" dirty="0" smtClean="0"/>
              <a:t>THE GENOCIDE CONVENTION</a:t>
            </a:r>
          </a:p>
          <a:p>
            <a:pPr marL="0" indent="0">
              <a:buNone/>
            </a:pPr>
            <a:endParaRPr lang="en-US" sz="2200" dirty="0"/>
          </a:p>
          <a:p>
            <a:pPr marL="0" indent="0">
              <a:buNone/>
            </a:pPr>
            <a:r>
              <a:rPr lang="en-US" sz="2200" dirty="0" smtClean="0"/>
              <a:t>In </a:t>
            </a:r>
            <a:r>
              <a:rPr lang="en-US" sz="2200" dirty="0"/>
              <a:t>1948, the U.N. approved its Convention on the Prevention and Punishment of the Crime of Genocide (CPPCG), which defined genocide as </a:t>
            </a:r>
            <a:r>
              <a:rPr lang="en-US" sz="2200" b="1" dirty="0"/>
              <a:t>any of a number of acts “committed with intent to destroy, in whole or in part, a national, ethnical, racial or religious group.” </a:t>
            </a:r>
            <a:r>
              <a:rPr lang="en-US" sz="2200" dirty="0"/>
              <a:t>This included killing or causing serious bodily or mental harm to members of the group, inflicting conditions of life intended to bring about the group’s demise, imposing measures intended to prevent births (i.e. forced sterilization) or forcibly removing the group’s children. </a:t>
            </a:r>
            <a:r>
              <a:rPr lang="en-US" sz="2200" dirty="0">
                <a:solidFill>
                  <a:schemeClr val="bg1"/>
                </a:solidFill>
              </a:rPr>
              <a:t>Genocide’s “intent to destroy” separates it from other crimes of humanity such as ethnic cleansing, which aims at forcibly expelling a group from a geographic area (by killing, forced deportation and other methods).</a:t>
            </a:r>
          </a:p>
        </p:txBody>
      </p:sp>
    </p:spTree>
    <p:extLst>
      <p:ext uri="{BB962C8B-B14F-4D97-AF65-F5344CB8AC3E}">
        <p14:creationId xmlns:p14="http://schemas.microsoft.com/office/powerpoint/2010/main" val="348224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b="1" dirty="0" smtClean="0"/>
              <a:t>RACE</a:t>
            </a:r>
          </a:p>
          <a:p>
            <a:pPr marL="0" indent="0">
              <a:buNone/>
            </a:pPr>
            <a:endParaRPr lang="en-US" sz="2500" dirty="0"/>
          </a:p>
          <a:p>
            <a:r>
              <a:rPr lang="en-US" sz="2500" dirty="0" smtClean="0"/>
              <a:t>Race is a socially constructed category composed of people who share biologically transmitted traits that members of society consider important. (</a:t>
            </a:r>
            <a:r>
              <a:rPr lang="en-US" sz="2500" dirty="0" err="1" smtClean="0"/>
              <a:t>Macionis</a:t>
            </a:r>
            <a:r>
              <a:rPr lang="en-US" sz="2500" dirty="0" smtClean="0"/>
              <a:t>, 20013)</a:t>
            </a:r>
          </a:p>
          <a:p>
            <a:endParaRPr lang="en-US" sz="2500" dirty="0" smtClean="0"/>
          </a:p>
          <a:p>
            <a:r>
              <a:rPr lang="en-US" sz="2500" dirty="0" smtClean="0"/>
              <a:t>Racial distinctions become meaningful because we attach meaning to them, and the consequences vary from prejudice and discrimination to slavery to genocide.</a:t>
            </a:r>
            <a:endParaRPr lang="en-US" sz="2500" dirty="0"/>
          </a:p>
        </p:txBody>
      </p:sp>
    </p:spTree>
    <p:extLst>
      <p:ext uri="{BB962C8B-B14F-4D97-AF65-F5344CB8AC3E}">
        <p14:creationId xmlns:p14="http://schemas.microsoft.com/office/powerpoint/2010/main" val="10944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b="1" dirty="0" smtClean="0"/>
              <a:t>RACE</a:t>
            </a:r>
          </a:p>
          <a:p>
            <a:pPr marL="0" indent="0">
              <a:buNone/>
            </a:pPr>
            <a:endParaRPr lang="en-US" sz="2500" dirty="0"/>
          </a:p>
          <a:p>
            <a:r>
              <a:rPr lang="en-US" sz="2500" dirty="0" smtClean="0"/>
              <a:t>Richard Schaefer, Racial and Ethnic Group (1990)</a:t>
            </a:r>
          </a:p>
          <a:p>
            <a:pPr marL="0" indent="0">
              <a:buNone/>
            </a:pPr>
            <a:endParaRPr lang="en-US" sz="2500" dirty="0"/>
          </a:p>
          <a:p>
            <a:pPr marL="0" indent="0">
              <a:buNone/>
            </a:pPr>
            <a:r>
              <a:rPr lang="en-US" sz="2500" dirty="0" smtClean="0"/>
              <a:t>Race, Ethnicity, and Religion serve as barriers to harmonious relations between groups and even nations. In many cases, tensions between countries are often caused by varying perceptions of race and ethnic differences between neighboring societies. Meanwhile, racial, ethnic, and religious differences also exist and can give rise to tensions even within a society.</a:t>
            </a:r>
            <a:endParaRPr lang="en-US" sz="2500" dirty="0"/>
          </a:p>
        </p:txBody>
      </p:sp>
    </p:spTree>
    <p:extLst>
      <p:ext uri="{BB962C8B-B14F-4D97-AF65-F5344CB8AC3E}">
        <p14:creationId xmlns:p14="http://schemas.microsoft.com/office/powerpoint/2010/main" val="232017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b="1" dirty="0" smtClean="0"/>
              <a:t>WHAT IS A MINORITY GROUP?</a:t>
            </a:r>
          </a:p>
          <a:p>
            <a:pPr marL="0" indent="0">
              <a:buNone/>
            </a:pPr>
            <a:endParaRPr lang="en-US" sz="2500" dirty="0"/>
          </a:p>
          <a:p>
            <a:r>
              <a:rPr lang="en-US" sz="2500" dirty="0" smtClean="0"/>
              <a:t>Refers to groups subordinated in terms of power and privilege to the majority or dominant group. </a:t>
            </a:r>
          </a:p>
          <a:p>
            <a:endParaRPr lang="en-US" sz="2500" dirty="0"/>
          </a:p>
          <a:p>
            <a:r>
              <a:rPr lang="en-US" sz="2500" dirty="0" err="1" smtClean="0"/>
              <a:t>Macionis</a:t>
            </a:r>
            <a:r>
              <a:rPr lang="en-US" sz="2500" dirty="0" smtClean="0"/>
              <a:t> (2003) defines it as any category of people distinguished by physical or cultural difference, that a society sets apart and subordinates.</a:t>
            </a:r>
          </a:p>
          <a:p>
            <a:endParaRPr lang="en-US" sz="2500" dirty="0"/>
          </a:p>
          <a:p>
            <a:r>
              <a:rPr lang="en-US" sz="2500" dirty="0" smtClean="0"/>
              <a:t>There should be a majority group. Maybe a few persons or many people. The numerical majority is dominated by the numerical minority.</a:t>
            </a:r>
          </a:p>
        </p:txBody>
      </p:sp>
    </p:spTree>
    <p:extLst>
      <p:ext uri="{BB962C8B-B14F-4D97-AF65-F5344CB8AC3E}">
        <p14:creationId xmlns:p14="http://schemas.microsoft.com/office/powerpoint/2010/main" val="1773440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marL="0" indent="0">
              <a:buNone/>
            </a:pPr>
            <a:r>
              <a:rPr lang="en-US" b="1" dirty="0" smtClean="0"/>
              <a:t>TYPES OF MINORITY GROUPS</a:t>
            </a:r>
          </a:p>
          <a:p>
            <a:pPr marL="0" indent="0">
              <a:buNone/>
            </a:pPr>
            <a:endParaRPr lang="en-US" sz="1500" dirty="0"/>
          </a:p>
          <a:p>
            <a:r>
              <a:rPr lang="en-US" sz="2500" dirty="0" smtClean="0"/>
              <a:t>Racial Groups</a:t>
            </a:r>
          </a:p>
          <a:p>
            <a:pPr lvl="1"/>
            <a:r>
              <a:rPr lang="en-US" sz="2100" dirty="0" smtClean="0"/>
              <a:t>Refer to those minorities, and corresponding majorities who are classified according to obvious physical differences. The obvious physical characteristics may refer to hair color, color of the skin, shape of earlobe. The designation of racial group emphasizes physical differences as opposed to cultural distinction.</a:t>
            </a:r>
          </a:p>
          <a:p>
            <a:pPr marL="457200" lvl="1" indent="0">
              <a:buNone/>
            </a:pPr>
            <a:endParaRPr lang="en-US" sz="2100" dirty="0"/>
          </a:p>
          <a:p>
            <a:r>
              <a:rPr lang="en-US" sz="2500" dirty="0" smtClean="0"/>
              <a:t>Ethnic Groups</a:t>
            </a:r>
          </a:p>
          <a:p>
            <a:pPr lvl="1"/>
            <a:r>
              <a:rPr lang="en-US" sz="2100" dirty="0" smtClean="0"/>
              <a:t>These are minority groups who are designated by their ethnicity based on cultural differences such as language, attitudes toward marriage and parenting, food habits, and others. Ethnic groups, therefore, are groups set apart from others because of their national origin or distinctive cultural patterns.</a:t>
            </a:r>
          </a:p>
          <a:p>
            <a:pPr lvl="1"/>
            <a:r>
              <a:rPr lang="en-US" sz="2100" dirty="0" smtClean="0"/>
              <a:t>Ex. Hispanics/ Latinos, </a:t>
            </a:r>
            <a:r>
              <a:rPr lang="en-US" sz="2100" dirty="0" err="1" smtClean="0"/>
              <a:t>Ivatans</a:t>
            </a:r>
            <a:r>
              <a:rPr lang="en-US" sz="2100" dirty="0" smtClean="0"/>
              <a:t>, </a:t>
            </a:r>
            <a:r>
              <a:rPr lang="en-US" sz="2100" dirty="0" err="1" smtClean="0"/>
              <a:t>Badjaos</a:t>
            </a:r>
            <a:endParaRPr lang="en-US" sz="2100" dirty="0" smtClean="0"/>
          </a:p>
        </p:txBody>
      </p:sp>
    </p:spTree>
    <p:extLst>
      <p:ext uri="{BB962C8B-B14F-4D97-AF65-F5344CB8AC3E}">
        <p14:creationId xmlns:p14="http://schemas.microsoft.com/office/powerpoint/2010/main" val="6193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b="1" dirty="0" smtClean="0"/>
              <a:t>TYPES OF MINORITY GROUPS</a:t>
            </a:r>
          </a:p>
          <a:p>
            <a:pPr marL="0" indent="0">
              <a:buNone/>
            </a:pPr>
            <a:endParaRPr lang="en-US" sz="1500" dirty="0"/>
          </a:p>
          <a:p>
            <a:r>
              <a:rPr lang="en-US" sz="2500" dirty="0" smtClean="0"/>
              <a:t>Religious Groups</a:t>
            </a:r>
          </a:p>
          <a:p>
            <a:pPr lvl="1"/>
            <a:r>
              <a:rPr lang="en-US" sz="2100" dirty="0" smtClean="0"/>
              <a:t>Association with a religion other than the dominant faith</a:t>
            </a:r>
          </a:p>
          <a:p>
            <a:pPr lvl="1"/>
            <a:r>
              <a:rPr lang="en-US" sz="2100" dirty="0" smtClean="0"/>
              <a:t>Ex. Protestants, Mormons, Amish</a:t>
            </a:r>
          </a:p>
          <a:p>
            <a:pPr marL="457200" lvl="1" indent="0">
              <a:buNone/>
            </a:pPr>
            <a:endParaRPr lang="en-US" sz="2100" dirty="0"/>
          </a:p>
          <a:p>
            <a:r>
              <a:rPr lang="en-US" sz="2500" dirty="0" smtClean="0"/>
              <a:t>Gender Groups</a:t>
            </a:r>
          </a:p>
          <a:p>
            <a:pPr lvl="1"/>
            <a:r>
              <a:rPr lang="en-US" sz="2100" dirty="0" smtClean="0"/>
              <a:t>Generally, males are considered the social majority</a:t>
            </a:r>
          </a:p>
          <a:p>
            <a:pPr lvl="1"/>
            <a:r>
              <a:rPr lang="en-US" sz="2100" dirty="0" smtClean="0"/>
              <a:t>Ex. Women, LGBT</a:t>
            </a:r>
          </a:p>
          <a:p>
            <a:pPr marL="0" indent="0">
              <a:buNone/>
            </a:pPr>
            <a:endParaRPr lang="en-US" sz="2500" dirty="0"/>
          </a:p>
          <a:p>
            <a:pPr marL="0" indent="0">
              <a:buNone/>
            </a:pPr>
            <a:r>
              <a:rPr lang="en-US" sz="2500" dirty="0" smtClean="0"/>
              <a:t>Schaefer (1990)	</a:t>
            </a:r>
          </a:p>
          <a:p>
            <a:pPr marL="0" indent="0">
              <a:buNone/>
            </a:pPr>
            <a:r>
              <a:rPr lang="en-US" sz="2100" dirty="0" smtClean="0"/>
              <a:t>Double jeopardy (women, ethnic minority)</a:t>
            </a:r>
          </a:p>
          <a:p>
            <a:pPr marL="0" indent="0">
              <a:buNone/>
            </a:pPr>
            <a:r>
              <a:rPr lang="en-US" sz="2100" dirty="0" smtClean="0"/>
              <a:t>Triple jeopardy (women, ethnic minority, low economic status)</a:t>
            </a:r>
          </a:p>
        </p:txBody>
      </p:sp>
    </p:spTree>
    <p:extLst>
      <p:ext uri="{BB962C8B-B14F-4D97-AF65-F5344CB8AC3E}">
        <p14:creationId xmlns:p14="http://schemas.microsoft.com/office/powerpoint/2010/main" val="88122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b="1" dirty="0" smtClean="0"/>
              <a:t>PROBLEMS IN RACE AND ETHNIC RELATIONS</a:t>
            </a:r>
          </a:p>
          <a:p>
            <a:pPr marL="0" indent="0">
              <a:buNone/>
            </a:pPr>
            <a:endParaRPr lang="en-US" sz="1500" dirty="0"/>
          </a:p>
          <a:p>
            <a:r>
              <a:rPr lang="en-US" sz="2500" dirty="0" smtClean="0"/>
              <a:t>Prejudice </a:t>
            </a:r>
          </a:p>
          <a:p>
            <a:pPr lvl="1"/>
            <a:r>
              <a:rPr lang="en-US" sz="2100" dirty="0" smtClean="0"/>
              <a:t>A pre-judgement. An attitude with emotional bias. </a:t>
            </a:r>
          </a:p>
          <a:p>
            <a:pPr lvl="1"/>
            <a:r>
              <a:rPr lang="en-US" sz="2100" dirty="0" smtClean="0"/>
              <a:t>An irrationally- based negative, or occasionally positive, attitude toward certain groups and their members</a:t>
            </a:r>
          </a:p>
          <a:p>
            <a:pPr lvl="1"/>
            <a:r>
              <a:rPr lang="en-US" sz="2100" dirty="0" smtClean="0"/>
              <a:t>People with a strong sense of identity, often have the feelings of prejudice toward others who are not like themselves</a:t>
            </a:r>
          </a:p>
          <a:p>
            <a:pPr lvl="1"/>
            <a:r>
              <a:rPr lang="en-US" sz="2100" dirty="0" smtClean="0"/>
              <a:t>Function of prejudice:</a:t>
            </a:r>
          </a:p>
          <a:p>
            <a:pPr lvl="2"/>
            <a:r>
              <a:rPr lang="en-US" sz="1700" dirty="0" smtClean="0"/>
              <a:t>Draws people together</a:t>
            </a:r>
          </a:p>
          <a:p>
            <a:pPr lvl="2"/>
            <a:r>
              <a:rPr lang="en-US" sz="1700" dirty="0" smtClean="0"/>
              <a:t>Feeling of “we-ness”, being part of an in-group</a:t>
            </a:r>
          </a:p>
          <a:p>
            <a:pPr lvl="2"/>
            <a:r>
              <a:rPr lang="en-US" sz="1700" dirty="0" smtClean="0"/>
              <a:t>Important in the field of competition for limited resources</a:t>
            </a:r>
          </a:p>
          <a:p>
            <a:pPr lvl="2"/>
            <a:r>
              <a:rPr lang="en-US" sz="1700" dirty="0" smtClean="0"/>
              <a:t>Projection of our negative traits to others</a:t>
            </a:r>
          </a:p>
        </p:txBody>
      </p:sp>
    </p:spTree>
    <p:extLst>
      <p:ext uri="{BB962C8B-B14F-4D97-AF65-F5344CB8AC3E}">
        <p14:creationId xmlns:p14="http://schemas.microsoft.com/office/powerpoint/2010/main" val="1146856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b="1" dirty="0" smtClean="0"/>
              <a:t>PROBLEMS IN RACE AND ETHNIC RELATIONS</a:t>
            </a:r>
          </a:p>
          <a:p>
            <a:pPr marL="0" indent="0">
              <a:buNone/>
            </a:pPr>
            <a:endParaRPr lang="en-US" sz="1500" dirty="0"/>
          </a:p>
          <a:p>
            <a:r>
              <a:rPr lang="en-US" sz="2500" dirty="0" smtClean="0"/>
              <a:t>Discrimination</a:t>
            </a:r>
          </a:p>
          <a:p>
            <a:pPr lvl="1"/>
            <a:r>
              <a:rPr lang="en-US" sz="2100" dirty="0" smtClean="0"/>
              <a:t>Overt action based on prejudices, although prejudice may not necessarily result always to discrimination</a:t>
            </a:r>
          </a:p>
          <a:p>
            <a:pPr lvl="1"/>
            <a:r>
              <a:rPr lang="en-US" sz="2100" dirty="0" smtClean="0"/>
              <a:t>Differential treatment, usually unequal and injurious, accorded to individuals who are assumed to belong to a particular category or group</a:t>
            </a:r>
            <a:endParaRPr lang="en-US" sz="1700" dirty="0" smtClean="0"/>
          </a:p>
        </p:txBody>
      </p:sp>
    </p:spTree>
    <p:extLst>
      <p:ext uri="{BB962C8B-B14F-4D97-AF65-F5344CB8AC3E}">
        <p14:creationId xmlns:p14="http://schemas.microsoft.com/office/powerpoint/2010/main" val="401684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marL="0" indent="0">
              <a:buNone/>
            </a:pPr>
            <a:r>
              <a:rPr lang="en-US" b="1" dirty="0" smtClean="0"/>
              <a:t>CAUSES OF PREJUDICE</a:t>
            </a:r>
          </a:p>
          <a:p>
            <a:pPr marL="0" indent="0">
              <a:buNone/>
            </a:pPr>
            <a:endParaRPr lang="en-US" sz="1500" dirty="0"/>
          </a:p>
          <a:p>
            <a:r>
              <a:rPr lang="en-US" sz="2500" dirty="0" smtClean="0"/>
              <a:t>Stereotyping</a:t>
            </a:r>
          </a:p>
          <a:p>
            <a:pPr lvl="1"/>
            <a:r>
              <a:rPr lang="en-US" sz="2100" dirty="0" smtClean="0"/>
              <a:t>The tendency to picture all members of a group in an oversimplified or exaggerated manner. This is a process by which all members of a particular category as having the same qualities. Usually, we have experience with a particular social category, then we generalize by thinking that everyone else in the category is just like that person</a:t>
            </a:r>
          </a:p>
          <a:p>
            <a:pPr lvl="1"/>
            <a:r>
              <a:rPr lang="en-US" sz="2100" dirty="0" smtClean="0"/>
              <a:t>Ex. </a:t>
            </a:r>
            <a:r>
              <a:rPr lang="en-US" sz="2100" dirty="0" err="1" smtClean="0"/>
              <a:t>Waray</a:t>
            </a:r>
            <a:r>
              <a:rPr lang="en-US" sz="2100" dirty="0" smtClean="0"/>
              <a:t>- </a:t>
            </a:r>
            <a:r>
              <a:rPr lang="en-US" sz="2100" dirty="0" err="1" smtClean="0"/>
              <a:t>ïsog</a:t>
            </a:r>
            <a:r>
              <a:rPr lang="en-US" sz="2100" dirty="0" smtClean="0"/>
              <a:t>”, “strong”</a:t>
            </a:r>
          </a:p>
          <a:p>
            <a:pPr marL="914400" lvl="2" indent="0">
              <a:buNone/>
            </a:pPr>
            <a:r>
              <a:rPr lang="en-US" sz="2100" dirty="0"/>
              <a:t> </a:t>
            </a:r>
            <a:r>
              <a:rPr lang="en-US" sz="2100" dirty="0" smtClean="0"/>
              <a:t>   Bacolod- “sweet”, “</a:t>
            </a:r>
            <a:r>
              <a:rPr lang="en-US" sz="2100" dirty="0" err="1" smtClean="0"/>
              <a:t>malambing</a:t>
            </a:r>
            <a:endParaRPr lang="en-US" sz="2100" dirty="0" smtClean="0"/>
          </a:p>
          <a:p>
            <a:pPr marL="571500" indent="-457200"/>
            <a:r>
              <a:rPr lang="en-US" sz="2900" dirty="0" smtClean="0"/>
              <a:t>Ethnocentrism</a:t>
            </a:r>
          </a:p>
          <a:p>
            <a:pPr marL="571500" indent="-457200"/>
            <a:r>
              <a:rPr lang="en-US" sz="2900" dirty="0" smtClean="0"/>
              <a:t>Scapegoating</a:t>
            </a:r>
          </a:p>
          <a:p>
            <a:pPr marL="571500" indent="-457200"/>
            <a:r>
              <a:rPr lang="en-US" sz="2900" dirty="0" smtClean="0"/>
              <a:t>Authoritarian Personality</a:t>
            </a:r>
          </a:p>
        </p:txBody>
      </p:sp>
    </p:spTree>
    <p:extLst>
      <p:ext uri="{BB962C8B-B14F-4D97-AF65-F5344CB8AC3E}">
        <p14:creationId xmlns:p14="http://schemas.microsoft.com/office/powerpoint/2010/main" val="1299011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1091</Words>
  <Application>Microsoft Office PowerPoint</Application>
  <PresentationFormat>On-screen Show (4:3)</PresentationFormat>
  <Paragraphs>85</Paragraphs>
  <Slides>16</Slides>
  <Notes>0</Notes>
  <HiddenSlides>2</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RACE &amp; ETHNICITY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GENOCIDE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HUMAN GROUP</dc:title>
  <dc:creator>julie</dc:creator>
  <cp:lastModifiedBy>julie</cp:lastModifiedBy>
  <cp:revision>45</cp:revision>
  <dcterms:created xsi:type="dcterms:W3CDTF">2016-08-30T03:20:09Z</dcterms:created>
  <dcterms:modified xsi:type="dcterms:W3CDTF">2017-04-28T01:08:27Z</dcterms:modified>
</cp:coreProperties>
</file>