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iearn/delegated-vaults-explained-fa81f1c3fce2"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727f89d53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727f89d53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727f89d53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727f89d53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6786702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6786702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727f89d53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727f89d53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6786702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6786702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727f89d53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727f89d53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Explain constructor vs initialize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727f89d53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727f89d53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727f89d53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727f89d53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727f89d53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727f89d53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7403912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7403912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74039122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74039122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727f89d53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727f89d53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GB" sz="1350">
                <a:solidFill>
                  <a:srgbClr val="1A8917"/>
                </a:solidFill>
                <a:highlight>
                  <a:srgbClr val="FFFFFF"/>
                </a:highlight>
                <a:uFill>
                  <a:noFill/>
                </a:uFill>
                <a:hlinkClick r:id="rId2">
                  <a:extLst>
                    <a:ext uri="{A12FA001-AC4F-418D-AE19-62706E023703}">
                      <ahyp:hlinkClr val="tx"/>
                    </a:ext>
                  </a:extLst>
                </a:hlinkClick>
              </a:rPr>
              <a:t>Vaults let users hold</a:t>
            </a:r>
            <a:r>
              <a:rPr lang="en-GB" sz="1350">
                <a:solidFill>
                  <a:srgbClr val="262626"/>
                </a:solidFill>
                <a:highlight>
                  <a:srgbClr val="FFFFFF"/>
                </a:highlight>
              </a:rPr>
              <a:t> an asset they like while also earning yield denominated in that asset, so they can grow their stack.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7403912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7403912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727f89d53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727f89d53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727f89d53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727f89d53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74039122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74039122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727f89d53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727f89d53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727f89d53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1727f89d53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5652e057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5652e057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727f89d53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727f89d53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727f89d5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727f89d5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87997393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87997393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727f89d53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727f89d53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5652e05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5652e05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727f89d53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727f89d53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50" name="Shape 50"/>
        <p:cNvGrpSpPr/>
        <p:nvPr/>
      </p:nvGrpSpPr>
      <p:grpSpPr>
        <a:xfrm>
          <a:off x="0" y="0"/>
          <a:ext cx="0" cy="0"/>
          <a:chOff x="0" y="0"/>
          <a:chExt cx="0" cy="0"/>
        </a:xfrm>
      </p:grpSpPr>
      <p:grpSp>
        <p:nvGrpSpPr>
          <p:cNvPr id="51" name="Google Shape;51;p13"/>
          <p:cNvGrpSpPr/>
          <p:nvPr/>
        </p:nvGrpSpPr>
        <p:grpSpPr>
          <a:xfrm>
            <a:off x="4406400" y="0"/>
            <a:ext cx="4737600" cy="5143065"/>
            <a:chOff x="4406400" y="0"/>
            <a:chExt cx="4737600" cy="5143065"/>
          </a:xfrm>
        </p:grpSpPr>
        <p:sp>
          <p:nvSpPr>
            <p:cNvPr id="52" name="Google Shape;5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71" name="Google Shape;7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72" name="Shape 72"/>
        <p:cNvGrpSpPr/>
        <p:nvPr/>
      </p:nvGrpSpPr>
      <p:grpSpPr>
        <a:xfrm>
          <a:off x="0" y="0"/>
          <a:ext cx="0" cy="0"/>
          <a:chOff x="0" y="0"/>
          <a:chExt cx="0" cy="0"/>
        </a:xfrm>
      </p:grpSpPr>
      <p:sp>
        <p:nvSpPr>
          <p:cNvPr id="73" name="Google Shape;73;p14"/>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4" name="Google Shape;74;p14"/>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76" name="Google Shape;76;p14">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4"/>
          <p:cNvGrpSpPr/>
          <p:nvPr/>
        </p:nvGrpSpPr>
        <p:grpSpPr>
          <a:xfrm>
            <a:off x="0" y="381001"/>
            <a:ext cx="1037850" cy="1016287"/>
            <a:chOff x="0" y="381001"/>
            <a:chExt cx="1037850" cy="1016287"/>
          </a:xfrm>
        </p:grpSpPr>
        <p:sp>
          <p:nvSpPr>
            <p:cNvPr id="81" name="Google Shape;81;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4"/>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84" name="Google Shape;8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85" name="Shape 85"/>
        <p:cNvGrpSpPr/>
        <p:nvPr/>
      </p:nvGrpSpPr>
      <p:grpSpPr>
        <a:xfrm>
          <a:off x="0" y="0"/>
          <a:ext cx="0" cy="0"/>
          <a:chOff x="0" y="0"/>
          <a:chExt cx="0" cy="0"/>
        </a:xfrm>
      </p:grpSpPr>
      <p:sp>
        <p:nvSpPr>
          <p:cNvPr id="86" name="Google Shape;86;p15"/>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7" name="Google Shape;87;p15"/>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5"/>
          <p:cNvGrpSpPr/>
          <p:nvPr/>
        </p:nvGrpSpPr>
        <p:grpSpPr>
          <a:xfrm>
            <a:off x="0" y="381001"/>
            <a:ext cx="1037850" cy="1016287"/>
            <a:chOff x="0" y="381001"/>
            <a:chExt cx="1037850" cy="1016287"/>
          </a:xfrm>
        </p:grpSpPr>
        <p:sp>
          <p:nvSpPr>
            <p:cNvPr id="93" name="Google Shape;9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96" name="Google Shape;9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5"/>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1297500" y="1656775"/>
            <a:ext cx="1991100" cy="27564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sz="1600">
                <a:solidFill>
                  <a:srgbClr val="000000"/>
                </a:solidFill>
                <a:highlight>
                  <a:srgbClr val="151719"/>
                </a:highlight>
                <a:latin typeface="Georgia"/>
                <a:ea typeface="Georgia"/>
                <a:cs typeface="Georgia"/>
                <a:sym typeface="Georgia"/>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medium.com/immunefi/wormhole-uninitialized-proxy-bugfix-review-90250c41a43a" TargetMode="Externa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medium.com/immunefi/hacking-the-blockchain-an-ultimate-guide-4f34b33c6e8b" TargetMode="External"/><Relationship Id="rId4" Type="http://schemas.openxmlformats.org/officeDocument/2006/relationships/hyperlink" Target="https://solidity-by-example.org" TargetMode="External"/><Relationship Id="rId5" Type="http://schemas.openxmlformats.org/officeDocument/2006/relationships/hyperlink" Target="https://github.com/OffcierCia/DeFi-Developer-Road-Map" TargetMode="External"/><Relationship Id="rId6" Type="http://schemas.openxmlformats.org/officeDocument/2006/relationships/hyperlink" Target="https://www.damnvulnerabledefi.xyz" TargetMode="External"/><Relationship Id="rId7" Type="http://schemas.openxmlformats.org/officeDocument/2006/relationships/hyperlink" Target="https://cmichel.io/how-to-become-a-smart-contract-auditor/" TargetMode="External"/><Relationship Id="rId8" Type="http://schemas.openxmlformats.org/officeDocument/2006/relationships/hyperlink" Target="https://www.notonlyowner.com/learn/intro-security-hacking-smart-contracts-ethereu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twitter.com/adrianhetman" TargetMode="External"/><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ctrTitle"/>
          </p:nvPr>
        </p:nvSpPr>
        <p:spPr>
          <a:xfrm>
            <a:off x="311700" y="744575"/>
            <a:ext cx="8520600" cy="124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Are smart contracts haunted?</a:t>
            </a:r>
            <a:endParaRPr/>
          </a:p>
        </p:txBody>
      </p:sp>
      <p:sp>
        <p:nvSpPr>
          <p:cNvPr id="103" name="Google Shape;103;p16"/>
          <p:cNvSpPr txBox="1"/>
          <p:nvPr>
            <p:ph idx="1" type="subTitle"/>
          </p:nvPr>
        </p:nvSpPr>
        <p:spPr>
          <a:xfrm>
            <a:off x="3639425" y="1986875"/>
            <a:ext cx="4854300" cy="14205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600"/>
              </a:spcAft>
              <a:buNone/>
            </a:pPr>
            <a:r>
              <a:rPr lang="en-GB" sz="2200">
                <a:solidFill>
                  <a:srgbClr val="CACACA"/>
                </a:solidFill>
              </a:rPr>
              <a:t>A tour through the most popular smart contract vulnerabilities.</a:t>
            </a:r>
            <a:endParaRPr sz="2200">
              <a:solidFill>
                <a:srgbClr val="CACACA"/>
              </a:solidFill>
            </a:endParaRPr>
          </a:p>
        </p:txBody>
      </p:sp>
      <p:pic>
        <p:nvPicPr>
          <p:cNvPr id="104" name="Google Shape;104;p16"/>
          <p:cNvPicPr preferRelativeResize="0"/>
          <p:nvPr/>
        </p:nvPicPr>
        <p:blipFill>
          <a:blip r:embed="rId3">
            <a:alphaModFix/>
          </a:blip>
          <a:stretch>
            <a:fillRect/>
          </a:stretch>
        </p:blipFill>
        <p:spPr>
          <a:xfrm>
            <a:off x="579475" y="2332275"/>
            <a:ext cx="2660750" cy="2660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Re-entrancy example in an NFT project</a:t>
            </a:r>
            <a:endParaRPr>
              <a:solidFill>
                <a:srgbClr val="FFD966"/>
              </a:solidFill>
            </a:endParaRPr>
          </a:p>
        </p:txBody>
      </p:sp>
      <p:sp>
        <p:nvSpPr>
          <p:cNvPr id="166" name="Google Shape;166;p25"/>
          <p:cNvSpPr txBox="1"/>
          <p:nvPr>
            <p:ph idx="1" type="body"/>
          </p:nvPr>
        </p:nvSpPr>
        <p:spPr>
          <a:xfrm>
            <a:off x="311700" y="1152475"/>
            <a:ext cx="8520600" cy="3416400"/>
          </a:xfrm>
          <a:prstGeom prst="rect">
            <a:avLst/>
          </a:prstGeom>
          <a:ln cap="flat" cmpd="sng" w="9525">
            <a:solidFill>
              <a:srgbClr val="FFD966"/>
            </a:solidFill>
            <a:prstDash val="solid"/>
            <a:round/>
            <a:headEnd len="sm" w="sm" type="none"/>
            <a:tailEnd len="sm" w="sm" type="none"/>
          </a:ln>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GB" sz="2000">
                <a:solidFill>
                  <a:schemeClr val="dk1"/>
                </a:solidFill>
              </a:rPr>
              <a:t>In the implementation, the </a:t>
            </a:r>
            <a:r>
              <a:rPr i="1" lang="en-GB" sz="2000">
                <a:solidFill>
                  <a:schemeClr val="dk1"/>
                </a:solidFill>
              </a:rPr>
              <a:t>safeTokenTransfer</a:t>
            </a:r>
            <a:r>
              <a:rPr lang="en-GB" sz="2000">
                <a:solidFill>
                  <a:schemeClr val="dk1"/>
                </a:solidFill>
              </a:rPr>
              <a:t> isn’t actually safe.</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Underneath the function is an external call to the 3rd party address, which is controlled by the attacker, and we give up control to him by sending unwrapped ETH to it.</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The vulnerability occurs because the </a:t>
            </a:r>
            <a:r>
              <a:rPr i="1" lang="en-GB" sz="2000">
                <a:solidFill>
                  <a:schemeClr val="dk1"/>
                </a:solidFill>
              </a:rPr>
              <a:t>user.rewardDebt</a:t>
            </a:r>
            <a:r>
              <a:rPr lang="en-GB" sz="2000">
                <a:solidFill>
                  <a:schemeClr val="dk1"/>
                </a:solidFill>
              </a:rPr>
              <a:t> variable is updated </a:t>
            </a:r>
            <a:r>
              <a:rPr b="1" lang="en-GB" sz="2000">
                <a:solidFill>
                  <a:schemeClr val="dk1"/>
                </a:solidFill>
              </a:rPr>
              <a:t>AFTER</a:t>
            </a:r>
            <a:r>
              <a:rPr lang="en-GB" sz="2000">
                <a:solidFill>
                  <a:schemeClr val="dk1"/>
                </a:solidFill>
              </a:rPr>
              <a:t> sending the token to the user.</a:t>
            </a:r>
            <a:endParaRPr sz="20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Uninitialized proxy bug</a:t>
            </a:r>
            <a:endParaRPr>
              <a:solidFill>
                <a:srgbClr val="FFD966"/>
              </a:solidFill>
            </a:endParaRPr>
          </a:p>
        </p:txBody>
      </p:sp>
      <p:sp>
        <p:nvSpPr>
          <p:cNvPr id="172" name="Google Shape;172;p26"/>
          <p:cNvSpPr txBox="1"/>
          <p:nvPr>
            <p:ph idx="1" type="body"/>
          </p:nvPr>
        </p:nvSpPr>
        <p:spPr>
          <a:xfrm>
            <a:off x="311700" y="1152475"/>
            <a:ext cx="44790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GB" sz="2000">
                <a:solidFill>
                  <a:schemeClr val="dk1"/>
                </a:solidFill>
              </a:rPr>
              <a:t>This bug can lead to the self-destruction of the implementation contract, which could render the proxy contracts useless.</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This is because of the upgradeable proxy pattern used: one with the upgrade logic residing within the </a:t>
            </a:r>
            <a:r>
              <a:rPr i="1" lang="en-GB" sz="2000">
                <a:solidFill>
                  <a:schemeClr val="dk1"/>
                </a:solidFill>
              </a:rPr>
              <a:t>implementation</a:t>
            </a:r>
            <a:r>
              <a:rPr lang="en-GB" sz="2000">
                <a:solidFill>
                  <a:schemeClr val="dk1"/>
                </a:solidFill>
              </a:rPr>
              <a:t> contract rather than the proxy.</a:t>
            </a:r>
            <a:endParaRPr sz="2000">
              <a:solidFill>
                <a:schemeClr val="dk1"/>
              </a:solidFill>
            </a:endParaRPr>
          </a:p>
        </p:txBody>
      </p:sp>
      <p:pic>
        <p:nvPicPr>
          <p:cNvPr id="173" name="Google Shape;173;p26"/>
          <p:cNvPicPr preferRelativeResize="0"/>
          <p:nvPr/>
        </p:nvPicPr>
        <p:blipFill>
          <a:blip r:embed="rId3">
            <a:alphaModFix/>
          </a:blip>
          <a:stretch>
            <a:fillRect/>
          </a:stretch>
        </p:blipFill>
        <p:spPr>
          <a:xfrm>
            <a:off x="5407325" y="747888"/>
            <a:ext cx="3242041" cy="38209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Call</a:t>
            </a:r>
            <a:endParaRPr>
              <a:solidFill>
                <a:srgbClr val="FFD966"/>
              </a:solidFill>
            </a:endParaRPr>
          </a:p>
          <a:p>
            <a:pPr indent="0" lvl="0" marL="0" rtl="0" algn="l">
              <a:spcBef>
                <a:spcPts val="0"/>
              </a:spcBef>
              <a:spcAft>
                <a:spcPts val="0"/>
              </a:spcAft>
              <a:buNone/>
            </a:pPr>
            <a:r>
              <a:t/>
            </a:r>
            <a:endParaRPr/>
          </a:p>
        </p:txBody>
      </p:sp>
      <p:pic>
        <p:nvPicPr>
          <p:cNvPr id="179" name="Google Shape;179;p27"/>
          <p:cNvPicPr preferRelativeResize="0"/>
          <p:nvPr/>
        </p:nvPicPr>
        <p:blipFill>
          <a:blip r:embed="rId3">
            <a:alphaModFix/>
          </a:blip>
          <a:stretch>
            <a:fillRect/>
          </a:stretch>
        </p:blipFill>
        <p:spPr>
          <a:xfrm>
            <a:off x="1555600" y="1312863"/>
            <a:ext cx="5943600" cy="309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Short intro to delegatecall and selfdestruct</a:t>
            </a:r>
            <a:endParaRPr>
              <a:solidFill>
                <a:srgbClr val="FFD966"/>
              </a:solidFill>
            </a:endParaRPr>
          </a:p>
        </p:txBody>
      </p:sp>
      <p:sp>
        <p:nvSpPr>
          <p:cNvPr id="185" name="Google Shape;185;p28"/>
          <p:cNvSpPr txBox="1"/>
          <p:nvPr>
            <p:ph idx="1" type="body"/>
          </p:nvPr>
        </p:nvSpPr>
        <p:spPr>
          <a:xfrm>
            <a:off x="311700" y="988050"/>
            <a:ext cx="8520600" cy="3580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n-GB" sz="1900">
                <a:solidFill>
                  <a:schemeClr val="dk1"/>
                </a:solidFill>
              </a:rPr>
              <a:t>The proxy contract redirects all the calls it receives to an implementation contract, whose address is stored in its </a:t>
            </a:r>
            <a:r>
              <a:rPr lang="en-GB" sz="1900">
                <a:solidFill>
                  <a:schemeClr val="dk1"/>
                </a:solidFill>
              </a:rPr>
              <a:t>(</a:t>
            </a:r>
            <a:r>
              <a:rPr lang="en-GB" sz="1900">
                <a:solidFill>
                  <a:schemeClr val="dk1"/>
                </a:solidFill>
              </a:rPr>
              <a:t>Contract A</a:t>
            </a:r>
            <a:r>
              <a:rPr lang="en-GB" sz="1900">
                <a:solidFill>
                  <a:schemeClr val="dk1"/>
                </a:solidFill>
              </a:rPr>
              <a:t>’s)</a:t>
            </a:r>
            <a:r>
              <a:rPr lang="en-GB" sz="1900">
                <a:solidFill>
                  <a:schemeClr val="dk1"/>
                </a:solidFill>
              </a:rPr>
              <a:t> storage.</a:t>
            </a:r>
            <a:endParaRPr sz="1900">
              <a:solidFill>
                <a:schemeClr val="dk1"/>
              </a:solidFill>
            </a:endParaRPr>
          </a:p>
          <a:p>
            <a:pPr indent="-349250" lvl="0" marL="457200" rtl="0" algn="l">
              <a:spcBef>
                <a:spcPts val="0"/>
              </a:spcBef>
              <a:spcAft>
                <a:spcPts val="0"/>
              </a:spcAft>
              <a:buClr>
                <a:schemeClr val="dk1"/>
              </a:buClr>
              <a:buSzPts val="1900"/>
              <a:buChar char="●"/>
            </a:pPr>
            <a:r>
              <a:rPr lang="en-GB" sz="1900">
                <a:solidFill>
                  <a:schemeClr val="dk1"/>
                </a:solidFill>
              </a:rPr>
              <a:t>The proxy contract runs Contract B’s code as its own, </a:t>
            </a:r>
            <a:r>
              <a:rPr lang="en-GB" sz="1900">
                <a:solidFill>
                  <a:schemeClr val="dk1"/>
                </a:solidFill>
              </a:rPr>
              <a:t>modifying</a:t>
            </a:r>
            <a:r>
              <a:rPr lang="en-GB" sz="1900">
                <a:solidFill>
                  <a:schemeClr val="dk1"/>
                </a:solidFill>
              </a:rPr>
              <a:t> the storage and balance of Contract A.</a:t>
            </a:r>
            <a:endParaRPr sz="1900">
              <a:solidFill>
                <a:schemeClr val="dk1"/>
              </a:solidFill>
            </a:endParaRPr>
          </a:p>
          <a:p>
            <a:pPr indent="-349250" lvl="0" marL="457200" rtl="0" algn="l">
              <a:spcBef>
                <a:spcPts val="0"/>
              </a:spcBef>
              <a:spcAft>
                <a:spcPts val="0"/>
              </a:spcAft>
              <a:buClr>
                <a:schemeClr val="dk1"/>
              </a:buClr>
              <a:buSzPts val="1900"/>
              <a:buChar char="●"/>
            </a:pPr>
            <a:r>
              <a:rPr lang="en-GB" sz="1900">
                <a:solidFill>
                  <a:schemeClr val="dk1"/>
                </a:solidFill>
              </a:rPr>
              <a:t>Selfdestruct removes all bytecode from the contract address</a:t>
            </a:r>
            <a:endParaRPr sz="1900">
              <a:solidFill>
                <a:schemeClr val="dk1"/>
              </a:solidFill>
            </a:endParaRPr>
          </a:p>
        </p:txBody>
      </p:sp>
      <p:pic>
        <p:nvPicPr>
          <p:cNvPr id="186" name="Google Shape;186;p28"/>
          <p:cNvPicPr preferRelativeResize="0"/>
          <p:nvPr/>
        </p:nvPicPr>
        <p:blipFill>
          <a:blip r:embed="rId3">
            <a:alphaModFix/>
          </a:blip>
          <a:stretch>
            <a:fillRect/>
          </a:stretch>
        </p:blipFill>
        <p:spPr>
          <a:xfrm>
            <a:off x="1886775" y="3128900"/>
            <a:ext cx="6917476" cy="173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Constructor() vs Initialize()</a:t>
            </a:r>
            <a:endParaRPr>
              <a:solidFill>
                <a:srgbClr val="FFD966"/>
              </a:solidFill>
            </a:endParaRPr>
          </a:p>
          <a:p>
            <a:pPr indent="0" lvl="0" marL="0" rtl="0" algn="l">
              <a:spcBef>
                <a:spcPts val="0"/>
              </a:spcBef>
              <a:spcAft>
                <a:spcPts val="0"/>
              </a:spcAft>
              <a:buNone/>
            </a:pPr>
            <a:r>
              <a:t/>
            </a:r>
            <a:endParaRPr/>
          </a:p>
        </p:txBody>
      </p:sp>
      <p:sp>
        <p:nvSpPr>
          <p:cNvPr id="192" name="Google Shape;19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GB" sz="2000">
                <a:solidFill>
                  <a:schemeClr val="dk1"/>
                </a:solidFill>
              </a:rPr>
              <a:t>Constructor is a function that is run during contract creation.</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Initialize is function that has been created to “replicate” constructor logic for proxy contract usage.</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OpenZeppelin’s UUPS uninitialized proxy bug</a:t>
            </a:r>
            <a:endParaRPr>
              <a:solidFill>
                <a:srgbClr val="FFD966"/>
              </a:solidFill>
            </a:endParaRPr>
          </a:p>
        </p:txBody>
      </p:sp>
      <p:pic>
        <p:nvPicPr>
          <p:cNvPr id="198" name="Google Shape;198;p30"/>
          <p:cNvPicPr preferRelativeResize="0"/>
          <p:nvPr/>
        </p:nvPicPr>
        <p:blipFill>
          <a:blip r:embed="rId3">
            <a:alphaModFix/>
          </a:blip>
          <a:stretch>
            <a:fillRect/>
          </a:stretch>
        </p:blipFill>
        <p:spPr>
          <a:xfrm>
            <a:off x="311700" y="1373011"/>
            <a:ext cx="7844201" cy="3012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OpenZeppelin’s UUPS uninitialized proxy bug: explanation</a:t>
            </a:r>
            <a:endParaRPr>
              <a:solidFill>
                <a:srgbClr val="FFD966"/>
              </a:solidFill>
            </a:endParaRPr>
          </a:p>
          <a:p>
            <a:pPr indent="0" lvl="0" marL="0" rtl="0" algn="l">
              <a:spcBef>
                <a:spcPts val="0"/>
              </a:spcBef>
              <a:spcAft>
                <a:spcPts val="0"/>
              </a:spcAft>
              <a:buNone/>
            </a:pPr>
            <a:r>
              <a:t/>
            </a:r>
            <a:endParaRPr>
              <a:solidFill>
                <a:srgbClr val="FFD966"/>
              </a:solidFill>
            </a:endParaRPr>
          </a:p>
        </p:txBody>
      </p:sp>
      <p:sp>
        <p:nvSpPr>
          <p:cNvPr id="204" name="Google Shape;20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GB">
                <a:solidFill>
                  <a:schemeClr val="dk1"/>
                </a:solidFill>
              </a:rPr>
              <a:t>Implementation contract isn’t initialized.</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An attacker becomes an owner.</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As an owner, the hacker can call </a:t>
            </a:r>
            <a:r>
              <a:rPr b="1" i="1" lang="en-GB">
                <a:solidFill>
                  <a:schemeClr val="dk1"/>
                </a:solidFill>
              </a:rPr>
              <a:t>upgradeAndCall()</a:t>
            </a:r>
            <a:r>
              <a:rPr b="1" lang="en-GB">
                <a:solidFill>
                  <a:schemeClr val="dk1"/>
                </a:solidFill>
              </a:rPr>
              <a:t> </a:t>
            </a:r>
            <a:r>
              <a:rPr lang="en-GB">
                <a:solidFill>
                  <a:schemeClr val="dk1"/>
                </a:solidFill>
              </a:rPr>
              <a:t>directly on the implementation.</a:t>
            </a:r>
            <a:endParaRPr>
              <a:solidFill>
                <a:schemeClr val="dk1"/>
              </a:solidFill>
            </a:endParaRPr>
          </a:p>
          <a:p>
            <a:pPr indent="-342900" lvl="0" marL="457200" rtl="0" algn="l">
              <a:spcBef>
                <a:spcPts val="0"/>
              </a:spcBef>
              <a:spcAft>
                <a:spcPts val="0"/>
              </a:spcAft>
              <a:buClr>
                <a:schemeClr val="dk1"/>
              </a:buClr>
              <a:buSzPts val="1800"/>
              <a:buAutoNum type="arabicPeriod"/>
            </a:pPr>
            <a:r>
              <a:rPr b="1" i="1" lang="en-GB">
                <a:solidFill>
                  <a:schemeClr val="dk1"/>
                </a:solidFill>
              </a:rPr>
              <a:t>upgradeAndCall()</a:t>
            </a:r>
            <a:r>
              <a:rPr lang="en-GB">
                <a:solidFill>
                  <a:schemeClr val="dk1"/>
                </a:solidFill>
              </a:rPr>
              <a:t> calls any migration/initialization function on new implementation using </a:t>
            </a:r>
            <a:r>
              <a:rPr b="1" i="1" lang="en-GB">
                <a:solidFill>
                  <a:schemeClr val="dk1"/>
                </a:solidFill>
              </a:rPr>
              <a:t>delegatecall()</a:t>
            </a:r>
            <a:r>
              <a:rPr b="1" lang="en-GB">
                <a:solidFill>
                  <a:schemeClr val="dk1"/>
                </a:solidFill>
              </a:rPr>
              <a:t>.</a:t>
            </a:r>
            <a:endParaRPr b="1">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In a result, the implementation contract executes a malicious function that calls </a:t>
            </a:r>
            <a:r>
              <a:rPr b="1" i="1" lang="en-GB">
                <a:solidFill>
                  <a:schemeClr val="dk1"/>
                </a:solidFill>
              </a:rPr>
              <a:t>selfdestruct()</a:t>
            </a:r>
            <a:r>
              <a:rPr lang="en-GB">
                <a:solidFill>
                  <a:schemeClr val="dk1"/>
                </a:solidFill>
              </a:rPr>
              <a:t> and renders the implementation contract useless.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Wormhole $10,000,000</a:t>
            </a:r>
            <a:endParaRPr>
              <a:solidFill>
                <a:srgbClr val="FFD966"/>
              </a:solidFill>
            </a:endParaRPr>
          </a:p>
        </p:txBody>
      </p:sp>
      <p:sp>
        <p:nvSpPr>
          <p:cNvPr id="210" name="Google Shape;210;p32"/>
          <p:cNvSpPr txBox="1"/>
          <p:nvPr>
            <p:ph idx="1" type="body"/>
          </p:nvPr>
        </p:nvSpPr>
        <p:spPr>
          <a:xfrm>
            <a:off x="46425" y="1017725"/>
            <a:ext cx="4224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br>
              <a:rPr lang="en-GB"/>
            </a:br>
            <a:endParaRPr/>
          </a:p>
          <a:p>
            <a:pPr indent="0" lvl="0" marL="0" rtl="0" algn="l">
              <a:spcBef>
                <a:spcPts val="1200"/>
              </a:spcBef>
              <a:spcAft>
                <a:spcPts val="1200"/>
              </a:spcAft>
              <a:buNone/>
            </a:pPr>
            <a:br>
              <a:rPr lang="en-GB"/>
            </a:br>
            <a:r>
              <a:rPr lang="en-GB" u="sng">
                <a:solidFill>
                  <a:schemeClr val="hlink"/>
                </a:solidFill>
                <a:hlinkClick r:id="rId3"/>
              </a:rPr>
              <a:t>Wormhole Uninitialized Proxy BugFix Review</a:t>
            </a:r>
            <a:endParaRPr/>
          </a:p>
        </p:txBody>
      </p:sp>
      <p:pic>
        <p:nvPicPr>
          <p:cNvPr id="211" name="Google Shape;211;p32"/>
          <p:cNvPicPr preferRelativeResize="0"/>
          <p:nvPr/>
        </p:nvPicPr>
        <p:blipFill>
          <a:blip r:embed="rId4">
            <a:alphaModFix/>
          </a:blip>
          <a:stretch>
            <a:fillRect/>
          </a:stretch>
        </p:blipFill>
        <p:spPr>
          <a:xfrm>
            <a:off x="4025550" y="1017725"/>
            <a:ext cx="5053476" cy="37901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solidFill>
                  <a:srgbClr val="FFD966"/>
                </a:solidFill>
              </a:rPr>
              <a:t>Spot-price usage</a:t>
            </a:r>
            <a:endParaRPr>
              <a:solidFill>
                <a:srgbClr val="FFD9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Price oracles</a:t>
            </a:r>
            <a:endParaRPr>
              <a:solidFill>
                <a:srgbClr val="FFD966"/>
              </a:solidFill>
            </a:endParaRPr>
          </a:p>
        </p:txBody>
      </p:sp>
      <p:sp>
        <p:nvSpPr>
          <p:cNvPr id="222" name="Google Shape;222;p34"/>
          <p:cNvSpPr txBox="1"/>
          <p:nvPr>
            <p:ph idx="1" type="body"/>
          </p:nvPr>
        </p:nvSpPr>
        <p:spPr>
          <a:xfrm>
            <a:off x="311700" y="1152475"/>
            <a:ext cx="4809300" cy="3621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GB" sz="2000">
                <a:solidFill>
                  <a:schemeClr val="dk1"/>
                </a:solidFill>
              </a:rPr>
              <a:t>A price oracle is a tool used to view the price information of a given asset.</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On-chain oracles rely on constant-product AMMs, like UniswapV2 or Balancer.</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Users rely on the current ratio of two tokens. For example, the ETH-DAI ratio gives us the current price of an ETH.</a:t>
            </a:r>
            <a:endParaRPr sz="2000">
              <a:solidFill>
                <a:schemeClr val="dk1"/>
              </a:solidFill>
            </a:endParaRPr>
          </a:p>
          <a:p>
            <a:pPr indent="0" lvl="0" marL="0" rtl="0" algn="l">
              <a:spcBef>
                <a:spcPts val="1200"/>
              </a:spcBef>
              <a:spcAft>
                <a:spcPts val="1200"/>
              </a:spcAft>
              <a:buNone/>
            </a:pPr>
            <a:r>
              <a:t/>
            </a:r>
            <a:endParaRPr>
              <a:solidFill>
                <a:srgbClr val="292929"/>
              </a:solidFill>
              <a:highlight>
                <a:srgbClr val="FFFFFF"/>
              </a:highlight>
            </a:endParaRPr>
          </a:p>
        </p:txBody>
      </p:sp>
      <p:pic>
        <p:nvPicPr>
          <p:cNvPr id="223" name="Google Shape;223;p34"/>
          <p:cNvPicPr preferRelativeResize="0"/>
          <p:nvPr/>
        </p:nvPicPr>
        <p:blipFill>
          <a:blip r:embed="rId3">
            <a:alphaModFix/>
          </a:blip>
          <a:stretch>
            <a:fillRect/>
          </a:stretch>
        </p:blipFill>
        <p:spPr>
          <a:xfrm>
            <a:off x="5616900" y="661263"/>
            <a:ext cx="2983391"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297500" y="1132625"/>
            <a:ext cx="70389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360">
                <a:solidFill>
                  <a:srgbClr val="FFD966"/>
                </a:solidFill>
              </a:rPr>
              <a:t>Agenda</a:t>
            </a:r>
            <a:endParaRPr sz="2360">
              <a:solidFill>
                <a:srgbClr val="FFD966"/>
              </a:solidFill>
            </a:endParaRPr>
          </a:p>
        </p:txBody>
      </p:sp>
      <p:sp>
        <p:nvSpPr>
          <p:cNvPr id="110" name="Google Shape;110;p17"/>
          <p:cNvSpPr txBox="1"/>
          <p:nvPr/>
        </p:nvSpPr>
        <p:spPr>
          <a:xfrm>
            <a:off x="1294300" y="2097575"/>
            <a:ext cx="5576100" cy="1606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Clr>
                <a:schemeClr val="dk1"/>
              </a:buClr>
              <a:buSzPts val="2000"/>
              <a:buFont typeface="Montserrat"/>
              <a:buChar char="●"/>
            </a:pPr>
            <a:r>
              <a:rPr lang="en-GB" sz="2000">
                <a:solidFill>
                  <a:schemeClr val="dk1"/>
                </a:solidFill>
                <a:latin typeface="Montserrat"/>
                <a:ea typeface="Montserrat"/>
                <a:cs typeface="Montserrat"/>
                <a:sym typeface="Montserrat"/>
              </a:rPr>
              <a:t>Intro</a:t>
            </a:r>
            <a:endParaRPr sz="2000">
              <a:solidFill>
                <a:schemeClr val="dk1"/>
              </a:solidFill>
              <a:latin typeface="Montserrat"/>
              <a:ea typeface="Montserrat"/>
              <a:cs typeface="Montserrat"/>
              <a:sym typeface="Montserrat"/>
            </a:endParaRPr>
          </a:p>
          <a:p>
            <a:pPr indent="-355600" lvl="0" marL="457200" rtl="0" algn="l">
              <a:spcBef>
                <a:spcPts val="0"/>
              </a:spcBef>
              <a:spcAft>
                <a:spcPts val="0"/>
              </a:spcAft>
              <a:buClr>
                <a:schemeClr val="dk1"/>
              </a:buClr>
              <a:buSzPts val="2000"/>
              <a:buFont typeface="Montserrat"/>
              <a:buChar char="●"/>
            </a:pPr>
            <a:r>
              <a:rPr lang="en-GB" sz="2000">
                <a:solidFill>
                  <a:schemeClr val="dk1"/>
                </a:solidFill>
                <a:latin typeface="Montserrat"/>
                <a:ea typeface="Montserrat"/>
                <a:cs typeface="Montserrat"/>
                <a:sym typeface="Montserrat"/>
              </a:rPr>
              <a:t>Most common vulnerabilities</a:t>
            </a:r>
            <a:endParaRPr sz="2000">
              <a:solidFill>
                <a:schemeClr val="dk1"/>
              </a:solidFill>
              <a:latin typeface="Montserrat"/>
              <a:ea typeface="Montserrat"/>
              <a:cs typeface="Montserrat"/>
              <a:sym typeface="Montserrat"/>
            </a:endParaRPr>
          </a:p>
          <a:p>
            <a:pPr indent="-355600" lvl="0" marL="457200" rtl="0" algn="l">
              <a:spcBef>
                <a:spcPts val="0"/>
              </a:spcBef>
              <a:spcAft>
                <a:spcPts val="0"/>
              </a:spcAft>
              <a:buClr>
                <a:schemeClr val="dk1"/>
              </a:buClr>
              <a:buSzPts val="2000"/>
              <a:buFont typeface="Montserrat"/>
              <a:buChar char="●"/>
            </a:pPr>
            <a:r>
              <a:rPr lang="en-GB" sz="2000">
                <a:solidFill>
                  <a:schemeClr val="dk1"/>
                </a:solidFill>
                <a:latin typeface="Montserrat"/>
                <a:ea typeface="Montserrat"/>
                <a:cs typeface="Montserrat"/>
                <a:sym typeface="Montserrat"/>
              </a:rPr>
              <a:t>Examples</a:t>
            </a:r>
            <a:endParaRPr sz="2000">
              <a:solidFill>
                <a:schemeClr val="dk1"/>
              </a:solidFill>
              <a:latin typeface="Montserrat"/>
              <a:ea typeface="Montserrat"/>
              <a:cs typeface="Montserrat"/>
              <a:sym typeface="Montserrat"/>
            </a:endParaRPr>
          </a:p>
          <a:p>
            <a:pPr indent="-355600" lvl="0" marL="457200" rtl="0" algn="l">
              <a:spcBef>
                <a:spcPts val="0"/>
              </a:spcBef>
              <a:spcAft>
                <a:spcPts val="0"/>
              </a:spcAft>
              <a:buClr>
                <a:schemeClr val="dk1"/>
              </a:buClr>
              <a:buSzPts val="2000"/>
              <a:buFont typeface="Montserrat"/>
              <a:buChar char="●"/>
            </a:pPr>
            <a:r>
              <a:rPr lang="en-GB" sz="2000">
                <a:solidFill>
                  <a:schemeClr val="dk1"/>
                </a:solidFill>
                <a:latin typeface="Montserrat"/>
                <a:ea typeface="Montserrat"/>
                <a:cs typeface="Montserrat"/>
                <a:sym typeface="Montserrat"/>
              </a:rPr>
              <a:t>Outro</a:t>
            </a:r>
            <a:endParaRPr sz="20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Flashloans</a:t>
            </a:r>
            <a:endParaRPr>
              <a:solidFill>
                <a:srgbClr val="FFD966"/>
              </a:solidFill>
            </a:endParaRPr>
          </a:p>
        </p:txBody>
      </p:sp>
      <p:sp>
        <p:nvSpPr>
          <p:cNvPr id="229" name="Google Shape;229;p35"/>
          <p:cNvSpPr txBox="1"/>
          <p:nvPr>
            <p:ph idx="1" type="body"/>
          </p:nvPr>
        </p:nvSpPr>
        <p:spPr>
          <a:xfrm>
            <a:off x="311700" y="1152475"/>
            <a:ext cx="43119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GB" sz="2000">
                <a:solidFill>
                  <a:schemeClr val="dk1"/>
                </a:solidFill>
              </a:rPr>
              <a:t>Flashloans are a way to borrow a large amount of money from a lending protocol like Aave without collateralization. The borrower pays a certain fee at the end.</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The caveat is it needs to be returned within one transaction. If not, the transaction will be reversed.</a:t>
            </a:r>
            <a:endParaRPr sz="2300">
              <a:solidFill>
                <a:schemeClr val="dk1"/>
              </a:solidFill>
            </a:endParaRPr>
          </a:p>
        </p:txBody>
      </p:sp>
      <p:pic>
        <p:nvPicPr>
          <p:cNvPr id="230" name="Google Shape;230;p35"/>
          <p:cNvPicPr preferRelativeResize="0"/>
          <p:nvPr/>
        </p:nvPicPr>
        <p:blipFill>
          <a:blip r:embed="rId3">
            <a:alphaModFix/>
          </a:blip>
          <a:stretch>
            <a:fillRect/>
          </a:stretch>
        </p:blipFill>
        <p:spPr>
          <a:xfrm>
            <a:off x="4776000" y="1170125"/>
            <a:ext cx="4215600" cy="3161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Yearn.Finance spot-price usage</a:t>
            </a:r>
            <a:endParaRPr>
              <a:solidFill>
                <a:srgbClr val="FFD966"/>
              </a:solidFill>
            </a:endParaRPr>
          </a:p>
        </p:txBody>
      </p:sp>
      <p:pic>
        <p:nvPicPr>
          <p:cNvPr id="236" name="Google Shape;236;p36"/>
          <p:cNvPicPr preferRelativeResize="0"/>
          <p:nvPr/>
        </p:nvPicPr>
        <p:blipFill>
          <a:blip r:embed="rId3">
            <a:alphaModFix/>
          </a:blip>
          <a:stretch>
            <a:fillRect/>
          </a:stretch>
        </p:blipFill>
        <p:spPr>
          <a:xfrm>
            <a:off x="684463" y="3094576"/>
            <a:ext cx="7775073" cy="1858150"/>
          </a:xfrm>
          <a:prstGeom prst="rect">
            <a:avLst/>
          </a:prstGeom>
          <a:noFill/>
          <a:ln>
            <a:noFill/>
          </a:ln>
        </p:spPr>
      </p:pic>
      <p:pic>
        <p:nvPicPr>
          <p:cNvPr id="237" name="Google Shape;237;p36"/>
          <p:cNvPicPr preferRelativeResize="0"/>
          <p:nvPr/>
        </p:nvPicPr>
        <p:blipFill>
          <a:blip r:embed="rId4">
            <a:alphaModFix/>
          </a:blip>
          <a:stretch>
            <a:fillRect/>
          </a:stretch>
        </p:blipFill>
        <p:spPr>
          <a:xfrm>
            <a:off x="684475" y="1101324"/>
            <a:ext cx="6410951" cy="1909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Yearn.Finance spot-price usage - explanation</a:t>
            </a:r>
            <a:endParaRPr>
              <a:solidFill>
                <a:srgbClr val="FFD966"/>
              </a:solidFill>
            </a:endParaRPr>
          </a:p>
          <a:p>
            <a:pPr indent="0" lvl="0" marL="0" rtl="0" algn="l">
              <a:spcBef>
                <a:spcPts val="0"/>
              </a:spcBef>
              <a:spcAft>
                <a:spcPts val="0"/>
              </a:spcAft>
              <a:buNone/>
            </a:pPr>
            <a:r>
              <a:t/>
            </a:r>
            <a:endParaRPr/>
          </a:p>
        </p:txBody>
      </p:sp>
      <p:sp>
        <p:nvSpPr>
          <p:cNvPr id="243" name="Google Shape;24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1100"/>
              </a:spcBef>
              <a:spcAft>
                <a:spcPts val="0"/>
              </a:spcAft>
              <a:buClr>
                <a:schemeClr val="dk1"/>
              </a:buClr>
              <a:buSzPts val="2000"/>
              <a:buAutoNum type="arabicPeriod"/>
            </a:pPr>
            <a:r>
              <a:rPr lang="en-GB" sz="2000">
                <a:solidFill>
                  <a:schemeClr val="dk1"/>
                </a:solidFill>
              </a:rPr>
              <a:t>Flash borrow yvUSDT and DAI from BentoBox.</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GB" sz="2000">
                <a:solidFill>
                  <a:schemeClr val="dk1"/>
                </a:solidFill>
              </a:rPr>
              <a:t>Buy USDT with DAI at Balancer to imbalance the pool.</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GB" sz="2000">
                <a:solidFill>
                  <a:schemeClr val="dk1"/>
                </a:solidFill>
              </a:rPr>
              <a:t>Withdraw from </a:t>
            </a:r>
            <a:r>
              <a:rPr lang="en-GB" sz="2000">
                <a:solidFill>
                  <a:schemeClr val="dk1"/>
                </a:solidFill>
              </a:rPr>
              <a:t>yvUSDT</a:t>
            </a:r>
            <a:r>
              <a:rPr lang="en-GB" sz="2000">
                <a:solidFill>
                  <a:schemeClr val="dk1"/>
                </a:solidFill>
              </a:rPr>
              <a:t>. Withdrawal will sell more Balancer LP tokens due to </a:t>
            </a:r>
            <a:r>
              <a:rPr lang="en-GB" sz="2000">
                <a:solidFill>
                  <a:schemeClr val="dk1"/>
                </a:solidFill>
              </a:rPr>
              <a:t>imbalanced</a:t>
            </a:r>
            <a:r>
              <a:rPr lang="en-GB" sz="2000">
                <a:solidFill>
                  <a:schemeClr val="dk1"/>
                </a:solidFill>
              </a:rPr>
              <a:t> pool.</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GB" sz="2000">
                <a:solidFill>
                  <a:schemeClr val="dk1"/>
                </a:solidFill>
              </a:rPr>
              <a:t>Buy DAI back with USDT to get a profit.</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GB" sz="2000">
                <a:solidFill>
                  <a:schemeClr val="dk1"/>
                </a:solidFill>
              </a:rPr>
              <a:t>Deposit back to </a:t>
            </a:r>
            <a:r>
              <a:rPr lang="en-GB" sz="2000">
                <a:solidFill>
                  <a:schemeClr val="dk1"/>
                </a:solidFill>
              </a:rPr>
              <a:t>yvUSDT.</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GB" sz="2000">
                <a:solidFill>
                  <a:schemeClr val="dk1"/>
                </a:solidFill>
              </a:rPr>
              <a:t>Repay flashloan.</a:t>
            </a:r>
            <a:endParaRPr sz="2000">
              <a:solidFill>
                <a:schemeClr val="dk1"/>
              </a:solidFill>
            </a:endParaRPr>
          </a:p>
          <a:p>
            <a:pPr indent="0" lvl="0" marL="0" rtl="0" algn="l">
              <a:spcBef>
                <a:spcPts val="5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solidFill>
                  <a:srgbClr val="FFD966"/>
                </a:solidFill>
              </a:rPr>
              <a:t>Lack of authentication</a:t>
            </a:r>
            <a:endParaRPr>
              <a:solidFill>
                <a:srgbClr val="FFD9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SzPts val="990"/>
              <a:buNone/>
            </a:pPr>
            <a:r>
              <a:rPr lang="en-GB" sz="2400">
                <a:solidFill>
                  <a:srgbClr val="FFD966"/>
                </a:solidFill>
              </a:rPr>
              <a:t>Missing an authorization check</a:t>
            </a:r>
            <a:endParaRPr sz="2400">
              <a:solidFill>
                <a:srgbClr val="FFD966"/>
              </a:solidFill>
            </a:endParaRPr>
          </a:p>
          <a:p>
            <a:pPr indent="0" lvl="0" marL="0" rtl="0" algn="l">
              <a:spcBef>
                <a:spcPts val="600"/>
              </a:spcBef>
              <a:spcAft>
                <a:spcPts val="0"/>
              </a:spcAft>
              <a:buSzPts val="990"/>
              <a:buNone/>
            </a:pPr>
            <a:r>
              <a:t/>
            </a:r>
            <a:endParaRPr sz="2400">
              <a:solidFill>
                <a:srgbClr val="FFD966"/>
              </a:solidFill>
            </a:endParaRPr>
          </a:p>
        </p:txBody>
      </p:sp>
      <p:pic>
        <p:nvPicPr>
          <p:cNvPr id="254" name="Google Shape;254;p39"/>
          <p:cNvPicPr preferRelativeResize="0"/>
          <p:nvPr/>
        </p:nvPicPr>
        <p:blipFill>
          <a:blip r:embed="rId3">
            <a:alphaModFix/>
          </a:blip>
          <a:stretch>
            <a:fillRect/>
          </a:stretch>
        </p:blipFill>
        <p:spPr>
          <a:xfrm>
            <a:off x="1621000" y="1421800"/>
            <a:ext cx="3819800" cy="904700"/>
          </a:xfrm>
          <a:prstGeom prst="rect">
            <a:avLst/>
          </a:prstGeom>
          <a:noFill/>
          <a:ln>
            <a:noFill/>
          </a:ln>
        </p:spPr>
      </p:pic>
      <p:pic>
        <p:nvPicPr>
          <p:cNvPr id="255" name="Google Shape;255;p39"/>
          <p:cNvPicPr preferRelativeResize="0"/>
          <p:nvPr/>
        </p:nvPicPr>
        <p:blipFill>
          <a:blip r:embed="rId4">
            <a:alphaModFix/>
          </a:blip>
          <a:stretch>
            <a:fillRect/>
          </a:stretch>
        </p:blipFill>
        <p:spPr>
          <a:xfrm>
            <a:off x="1621000" y="2730575"/>
            <a:ext cx="5902001" cy="1152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600"/>
              </a:spcAft>
              <a:buNone/>
            </a:pPr>
            <a:r>
              <a:rPr lang="en-GB" sz="2400">
                <a:solidFill>
                  <a:srgbClr val="FFD966"/>
                </a:solidFill>
              </a:rPr>
              <a:t>Lack of access control in cancelOrder() #1</a:t>
            </a:r>
            <a:endParaRPr sz="2400">
              <a:solidFill>
                <a:srgbClr val="FFD966"/>
              </a:solidFill>
            </a:endParaRPr>
          </a:p>
        </p:txBody>
      </p:sp>
      <p:pic>
        <p:nvPicPr>
          <p:cNvPr id="261" name="Google Shape;261;p40"/>
          <p:cNvPicPr preferRelativeResize="0"/>
          <p:nvPr/>
        </p:nvPicPr>
        <p:blipFill>
          <a:blip r:embed="rId3">
            <a:alphaModFix/>
          </a:blip>
          <a:stretch>
            <a:fillRect/>
          </a:stretch>
        </p:blipFill>
        <p:spPr>
          <a:xfrm>
            <a:off x="430726" y="1017725"/>
            <a:ext cx="6523226" cy="39747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GB" sz="2400">
                <a:solidFill>
                  <a:srgbClr val="FFD966"/>
                </a:solidFill>
              </a:rPr>
              <a:t>Lack of access control in cancelOrder() #2</a:t>
            </a:r>
            <a:endParaRPr sz="2400">
              <a:solidFill>
                <a:srgbClr val="FFD966"/>
              </a:solidFill>
            </a:endParaRPr>
          </a:p>
          <a:p>
            <a:pPr indent="0" lvl="0" marL="0" rtl="0" algn="l">
              <a:spcBef>
                <a:spcPts val="600"/>
              </a:spcBef>
              <a:spcAft>
                <a:spcPts val="0"/>
              </a:spcAft>
              <a:buNone/>
            </a:pPr>
            <a:r>
              <a:t/>
            </a:r>
            <a:endParaRPr sz="2400">
              <a:solidFill>
                <a:srgbClr val="FFD966"/>
              </a:solidFill>
            </a:endParaRPr>
          </a:p>
        </p:txBody>
      </p:sp>
      <p:pic>
        <p:nvPicPr>
          <p:cNvPr id="267" name="Google Shape;267;p41"/>
          <p:cNvPicPr preferRelativeResize="0"/>
          <p:nvPr/>
        </p:nvPicPr>
        <p:blipFill>
          <a:blip r:embed="rId3">
            <a:alphaModFix/>
          </a:blip>
          <a:stretch>
            <a:fillRect/>
          </a:stretch>
        </p:blipFill>
        <p:spPr>
          <a:xfrm>
            <a:off x="1260813" y="1017725"/>
            <a:ext cx="3001514" cy="3820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solidFill>
                  <a:srgbClr val="FFD966"/>
                </a:solidFill>
              </a:rPr>
              <a:t>Who wants to become a Web3 hacker?</a:t>
            </a:r>
            <a:endParaRPr>
              <a:solidFill>
                <a:srgbClr val="FFD96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600"/>
              </a:spcAft>
              <a:buNone/>
            </a:pPr>
            <a:r>
              <a:rPr lang="en-GB" sz="2400">
                <a:solidFill>
                  <a:srgbClr val="FFD966"/>
                </a:solidFill>
              </a:rPr>
              <a:t>Useful links to get you started</a:t>
            </a:r>
            <a:endParaRPr/>
          </a:p>
        </p:txBody>
      </p:sp>
      <p:sp>
        <p:nvSpPr>
          <p:cNvPr id="278" name="Google Shape;278;p43"/>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u="sng">
                <a:solidFill>
                  <a:schemeClr val="accent5"/>
                </a:solidFill>
                <a:hlinkClick r:id="rId3">
                  <a:extLst>
                    <a:ext uri="{A12FA001-AC4F-418D-AE19-62706E023703}">
                      <ahyp:hlinkClr val="tx"/>
                    </a:ext>
                  </a:extLst>
                </a:hlinkClick>
              </a:rPr>
              <a:t>Hacking the Blockchain: An Ultimate Guide</a:t>
            </a:r>
            <a:endParaRPr sz="2000"/>
          </a:p>
          <a:p>
            <a:pPr indent="-355600" lvl="0" marL="457200" rtl="0" algn="l">
              <a:spcBef>
                <a:spcPts val="0"/>
              </a:spcBef>
              <a:spcAft>
                <a:spcPts val="0"/>
              </a:spcAft>
              <a:buSzPts val="2000"/>
              <a:buChar char="●"/>
            </a:pPr>
            <a:r>
              <a:rPr lang="en-GB" sz="2000" u="sng">
                <a:solidFill>
                  <a:schemeClr val="hlink"/>
                </a:solidFill>
                <a:hlinkClick r:id="rId4"/>
              </a:rPr>
              <a:t>https://solidity-by-example.org</a:t>
            </a:r>
            <a:endParaRPr sz="2000"/>
          </a:p>
          <a:p>
            <a:pPr indent="-355600" lvl="0" marL="457200" rtl="0" algn="l">
              <a:spcBef>
                <a:spcPts val="0"/>
              </a:spcBef>
              <a:spcAft>
                <a:spcPts val="0"/>
              </a:spcAft>
              <a:buSzPts val="2000"/>
              <a:buChar char="●"/>
            </a:pPr>
            <a:r>
              <a:rPr lang="en-GB" sz="2000" u="sng">
                <a:solidFill>
                  <a:schemeClr val="hlink"/>
                </a:solidFill>
                <a:hlinkClick r:id="rId5"/>
              </a:rPr>
              <a:t>https://github.com/OffcierCia/DeFi-Developer-Road-Map</a:t>
            </a:r>
            <a:endParaRPr sz="2000"/>
          </a:p>
          <a:p>
            <a:pPr indent="-355600" lvl="0" marL="457200" rtl="0" algn="l">
              <a:spcBef>
                <a:spcPts val="0"/>
              </a:spcBef>
              <a:spcAft>
                <a:spcPts val="0"/>
              </a:spcAft>
              <a:buSzPts val="2000"/>
              <a:buChar char="●"/>
            </a:pPr>
            <a:r>
              <a:rPr lang="en-GB" sz="2000" u="sng">
                <a:solidFill>
                  <a:schemeClr val="hlink"/>
                </a:solidFill>
                <a:hlinkClick r:id="rId6"/>
              </a:rPr>
              <a:t>https://www.damnvulnerabledefi.xyz</a:t>
            </a:r>
            <a:endParaRPr sz="2000"/>
          </a:p>
          <a:p>
            <a:pPr indent="-355600" lvl="0" marL="457200" rtl="0" algn="l">
              <a:spcBef>
                <a:spcPts val="0"/>
              </a:spcBef>
              <a:spcAft>
                <a:spcPts val="0"/>
              </a:spcAft>
              <a:buSzPts val="2000"/>
              <a:buChar char="●"/>
            </a:pPr>
            <a:r>
              <a:rPr lang="en-GB" sz="2000" u="sng">
                <a:solidFill>
                  <a:schemeClr val="hlink"/>
                </a:solidFill>
                <a:hlinkClick r:id="rId7"/>
              </a:rPr>
              <a:t>https://cmichel.io/how-to-become-a-smart-contract-auditor/</a:t>
            </a:r>
            <a:endParaRPr sz="2000"/>
          </a:p>
          <a:p>
            <a:pPr indent="-355600" lvl="0" marL="457200" rtl="0" algn="l">
              <a:spcBef>
                <a:spcPts val="0"/>
              </a:spcBef>
              <a:spcAft>
                <a:spcPts val="0"/>
              </a:spcAft>
              <a:buSzPts val="2000"/>
              <a:buChar char="●"/>
            </a:pPr>
            <a:r>
              <a:rPr lang="en-GB" sz="2000" u="sng">
                <a:solidFill>
                  <a:schemeClr val="hlink"/>
                </a:solidFill>
                <a:hlinkClick r:id="rId8"/>
              </a:rPr>
              <a:t>https://www.notonlyowner.com/learn/intro-security-hacking-smart-contracts-ethereum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4"/>
          <p:cNvPicPr preferRelativeResize="0"/>
          <p:nvPr/>
        </p:nvPicPr>
        <p:blipFill>
          <a:blip r:embed="rId3">
            <a:alphaModFix/>
          </a:blip>
          <a:stretch>
            <a:fillRect/>
          </a:stretch>
        </p:blipFill>
        <p:spPr>
          <a:xfrm>
            <a:off x="1322175" y="470788"/>
            <a:ext cx="6499651" cy="4201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Introduction</a:t>
            </a:r>
            <a:endParaRPr>
              <a:solidFill>
                <a:srgbClr val="FFD966"/>
              </a:solidFill>
            </a:endParaRPr>
          </a:p>
        </p:txBody>
      </p:sp>
      <p:sp>
        <p:nvSpPr>
          <p:cNvPr id="116" name="Google Shape;116;p18"/>
          <p:cNvSpPr txBox="1"/>
          <p:nvPr>
            <p:ph idx="1" type="body"/>
          </p:nvPr>
        </p:nvSpPr>
        <p:spPr>
          <a:xfrm>
            <a:off x="562375" y="1383350"/>
            <a:ext cx="4512300" cy="275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Arial"/>
              <a:buChar char="●"/>
            </a:pPr>
            <a:r>
              <a:rPr lang="en-GB" u="sng">
                <a:solidFill>
                  <a:schemeClr val="hlink"/>
                </a:solidFill>
                <a:latin typeface="Arial"/>
                <a:ea typeface="Arial"/>
                <a:cs typeface="Arial"/>
                <a:sym typeface="Arial"/>
                <a:hlinkClick r:id="rId3"/>
              </a:rPr>
              <a:t>Adrian Hetman</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GB">
                <a:solidFill>
                  <a:schemeClr val="dk1"/>
                </a:solidFill>
              </a:rPr>
              <a:t>Triaging Tech Lead</a:t>
            </a:r>
            <a:r>
              <a:rPr lang="en-GB">
                <a:solidFill>
                  <a:schemeClr val="dk1"/>
                </a:solidFill>
                <a:latin typeface="Arial"/>
                <a:ea typeface="Arial"/>
                <a:cs typeface="Arial"/>
                <a:sym typeface="Arial"/>
              </a:rPr>
              <a:t> at Immunefi</a:t>
            </a:r>
            <a:endParaRPr>
              <a:solidFill>
                <a:schemeClr val="dk1"/>
              </a:solidFill>
            </a:endParaRPr>
          </a:p>
          <a:p>
            <a:pPr indent="-342900" lvl="0" marL="457200" rtl="0" algn="l">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Content </a:t>
            </a:r>
            <a:r>
              <a:rPr lang="en-GB">
                <a:solidFill>
                  <a:schemeClr val="dk1"/>
                </a:solidFill>
              </a:rPr>
              <a:t>c</a:t>
            </a:r>
            <a:r>
              <a:rPr lang="en-GB">
                <a:solidFill>
                  <a:schemeClr val="dk1"/>
                </a:solidFill>
                <a:latin typeface="Arial"/>
                <a:ea typeface="Arial"/>
                <a:cs typeface="Arial"/>
                <a:sym typeface="Arial"/>
              </a:rPr>
              <a:t>reator</a:t>
            </a:r>
            <a:endParaRPr>
              <a:solidFill>
                <a:schemeClr val="dk1"/>
              </a:solidFill>
            </a:endParaRPr>
          </a:p>
          <a:p>
            <a:pPr indent="-342900" lvl="0" marL="457200" rtl="0" algn="l">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Previously worked as an auditor</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GB">
                <a:solidFill>
                  <a:schemeClr val="dk1"/>
                </a:solidFill>
              </a:rPr>
              <a:t>F</a:t>
            </a:r>
            <a:r>
              <a:rPr lang="en-GB">
                <a:solidFill>
                  <a:schemeClr val="dk1"/>
                </a:solidFill>
                <a:latin typeface="Arial"/>
                <a:ea typeface="Arial"/>
                <a:cs typeface="Arial"/>
                <a:sym typeface="Arial"/>
              </a:rPr>
              <a:t>or few years worked as a smart contract developer</a:t>
            </a:r>
            <a:endParaRPr/>
          </a:p>
        </p:txBody>
      </p:sp>
      <p:pic>
        <p:nvPicPr>
          <p:cNvPr id="117" name="Google Shape;117;p18"/>
          <p:cNvPicPr preferRelativeResize="0"/>
          <p:nvPr/>
        </p:nvPicPr>
        <p:blipFill>
          <a:blip r:embed="rId4">
            <a:alphaModFix/>
          </a:blip>
          <a:stretch>
            <a:fillRect/>
          </a:stretch>
        </p:blipFill>
        <p:spPr>
          <a:xfrm>
            <a:off x="5281375" y="1017725"/>
            <a:ext cx="3123825" cy="3123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Common smart contract vulnerabilities</a:t>
            </a:r>
            <a:endParaRPr>
              <a:solidFill>
                <a:srgbClr val="FFD966"/>
              </a:solidFill>
            </a:endParaRPr>
          </a:p>
        </p:txBody>
      </p:sp>
      <p:sp>
        <p:nvSpPr>
          <p:cNvPr id="123" name="Google Shape;123;p19"/>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24" name="Google Shape;124;p19"/>
          <p:cNvSpPr txBox="1"/>
          <p:nvPr>
            <p:ph idx="1" type="body"/>
          </p:nvPr>
        </p:nvSpPr>
        <p:spPr>
          <a:xfrm>
            <a:off x="2030400" y="1743675"/>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Unsafe external calls</a:t>
            </a:r>
            <a:endParaRPr>
              <a:solidFill>
                <a:srgbClr val="FFFFFF"/>
              </a:solidFill>
            </a:endParaRPr>
          </a:p>
        </p:txBody>
      </p:sp>
      <p:sp>
        <p:nvSpPr>
          <p:cNvPr id="125" name="Google Shape;125;p19"/>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26" name="Google Shape;126;p19"/>
          <p:cNvSpPr txBox="1"/>
          <p:nvPr>
            <p:ph idx="1" type="body"/>
          </p:nvPr>
        </p:nvSpPr>
        <p:spPr>
          <a:xfrm>
            <a:off x="2030400" y="265851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Usage of spot-price</a:t>
            </a:r>
            <a:endParaRPr>
              <a:solidFill>
                <a:srgbClr val="FFFFFF"/>
              </a:solidFill>
            </a:endParaRPr>
          </a:p>
        </p:txBody>
      </p:sp>
      <p:sp>
        <p:nvSpPr>
          <p:cNvPr id="127" name="Google Shape;127;p19"/>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128" name="Google Shape;128;p19"/>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Authentication issues</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solidFill>
                  <a:srgbClr val="FFD966"/>
                </a:solidFill>
              </a:rPr>
              <a:t>Types of unsafe external calls</a:t>
            </a:r>
            <a:endParaRPr>
              <a:solidFill>
                <a:srgbClr val="FFD9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1297500" y="393750"/>
            <a:ext cx="5823600" cy="540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solidFill>
                  <a:srgbClr val="FFD966"/>
                </a:solidFill>
              </a:rPr>
              <a:t>External calls</a:t>
            </a:r>
            <a:endParaRPr>
              <a:solidFill>
                <a:srgbClr val="FFD966"/>
              </a:solidFill>
            </a:endParaRPr>
          </a:p>
        </p:txBody>
      </p:sp>
      <p:sp>
        <p:nvSpPr>
          <p:cNvPr id="139" name="Google Shape;139;p21"/>
          <p:cNvSpPr txBox="1"/>
          <p:nvPr>
            <p:ph idx="1" type="subTitle"/>
          </p:nvPr>
        </p:nvSpPr>
        <p:spPr>
          <a:xfrm>
            <a:off x="1093200" y="934650"/>
            <a:ext cx="6232200" cy="437700"/>
          </a:xfrm>
          <a:prstGeom prst="rect">
            <a:avLst/>
          </a:prstGeom>
        </p:spPr>
        <p:txBody>
          <a:bodyPr anchorCtr="0" anchor="t" bIns="91425" lIns="91425" spcFirstLastPara="1" rIns="91425" wrap="square" tIns="91425">
            <a:normAutofit fontScale="77500"/>
          </a:bodyPr>
          <a:lstStyle/>
          <a:p>
            <a:pPr indent="0" lvl="0" marL="0" rtl="0" algn="ctr">
              <a:lnSpc>
                <a:spcPct val="115000"/>
              </a:lnSpc>
              <a:spcBef>
                <a:spcPts val="0"/>
              </a:spcBef>
              <a:spcAft>
                <a:spcPts val="1600"/>
              </a:spcAft>
              <a:buNone/>
            </a:pPr>
            <a:r>
              <a:rPr lang="en-GB">
                <a:latin typeface="Montserrat"/>
                <a:ea typeface="Montserrat"/>
                <a:cs typeface="Montserrat"/>
                <a:sym typeface="Montserrat"/>
              </a:rPr>
              <a:t>Calls to 3rd party address that we do not control</a:t>
            </a:r>
            <a:endParaRPr/>
          </a:p>
        </p:txBody>
      </p:sp>
      <p:sp>
        <p:nvSpPr>
          <p:cNvPr id="140" name="Google Shape;140;p21"/>
          <p:cNvSpPr txBox="1"/>
          <p:nvPr>
            <p:ph idx="2" type="body"/>
          </p:nvPr>
        </p:nvSpPr>
        <p:spPr>
          <a:xfrm>
            <a:off x="582600" y="1498925"/>
            <a:ext cx="3790200" cy="2753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GB" sz="1800">
                <a:solidFill>
                  <a:schemeClr val="dk1"/>
                </a:solidFill>
              </a:rPr>
              <a:t>If the recipient is controlled by an attacker, every external call is potentially dangerous because the attacker may be able to force your contract to transition into an undefined state.</a:t>
            </a:r>
            <a:endParaRPr sz="1800">
              <a:solidFill>
                <a:schemeClr val="dk1"/>
              </a:solidFill>
            </a:endParaRPr>
          </a:p>
        </p:txBody>
      </p:sp>
      <p:pic>
        <p:nvPicPr>
          <p:cNvPr id="141" name="Google Shape;141;p21"/>
          <p:cNvPicPr preferRelativeResize="0"/>
          <p:nvPr/>
        </p:nvPicPr>
        <p:blipFill>
          <a:blip r:embed="rId3">
            <a:alphaModFix/>
          </a:blip>
          <a:stretch>
            <a:fillRect/>
          </a:stretch>
        </p:blipFill>
        <p:spPr>
          <a:xfrm>
            <a:off x="5351525" y="1498925"/>
            <a:ext cx="2773082" cy="34663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Re-entrancy attack</a:t>
            </a:r>
            <a:endParaRPr>
              <a:solidFill>
                <a:srgbClr val="FFD966"/>
              </a:solidFill>
            </a:endParaRPr>
          </a:p>
        </p:txBody>
      </p:sp>
      <p:sp>
        <p:nvSpPr>
          <p:cNvPr id="147" name="Google Shape;147;p22"/>
          <p:cNvSpPr txBox="1"/>
          <p:nvPr>
            <p:ph idx="1" type="body"/>
          </p:nvPr>
        </p:nvSpPr>
        <p:spPr>
          <a:xfrm>
            <a:off x="311700" y="1152475"/>
            <a:ext cx="36807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GB" sz="2000">
                <a:solidFill>
                  <a:schemeClr val="dk1"/>
                </a:solidFill>
              </a:rPr>
              <a:t>It’s an attack where a malicious user </a:t>
            </a:r>
            <a:r>
              <a:rPr lang="en-GB" sz="2000">
                <a:solidFill>
                  <a:schemeClr val="dk1"/>
                </a:solidFill>
              </a:rPr>
              <a:t>recursively calls a vulnerable function to steal funds.</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That was the attack vector behind the DAO Hack in 2016.</a:t>
            </a:r>
            <a:endParaRPr sz="2000">
              <a:solidFill>
                <a:schemeClr val="dk1"/>
              </a:solidFill>
            </a:endParaRPr>
          </a:p>
        </p:txBody>
      </p:sp>
      <p:pic>
        <p:nvPicPr>
          <p:cNvPr id="148" name="Google Shape;148;p22"/>
          <p:cNvPicPr preferRelativeResize="0"/>
          <p:nvPr/>
        </p:nvPicPr>
        <p:blipFill>
          <a:blip r:embed="rId3">
            <a:alphaModFix/>
          </a:blip>
          <a:stretch>
            <a:fillRect/>
          </a:stretch>
        </p:blipFill>
        <p:spPr>
          <a:xfrm>
            <a:off x="5221775" y="661276"/>
            <a:ext cx="2864851" cy="4277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Example re-entrancy attack</a:t>
            </a:r>
            <a:endParaRPr>
              <a:solidFill>
                <a:srgbClr val="FFD966"/>
              </a:solidFill>
            </a:endParaRPr>
          </a:p>
        </p:txBody>
      </p:sp>
      <p:pic>
        <p:nvPicPr>
          <p:cNvPr id="154" name="Google Shape;154;p23"/>
          <p:cNvPicPr preferRelativeResize="0"/>
          <p:nvPr/>
        </p:nvPicPr>
        <p:blipFill>
          <a:blip r:embed="rId3">
            <a:alphaModFix/>
          </a:blip>
          <a:stretch>
            <a:fillRect/>
          </a:stretch>
        </p:blipFill>
        <p:spPr>
          <a:xfrm>
            <a:off x="1018700" y="2092049"/>
            <a:ext cx="7106600" cy="153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D966"/>
                </a:solidFill>
              </a:rPr>
              <a:t>Re-entrancy example in an AMM project</a:t>
            </a:r>
            <a:endParaRPr>
              <a:solidFill>
                <a:srgbClr val="FFD966"/>
              </a:solidFill>
            </a:endParaRPr>
          </a:p>
        </p:txBody>
      </p:sp>
      <p:pic>
        <p:nvPicPr>
          <p:cNvPr id="160" name="Google Shape;160;p24"/>
          <p:cNvPicPr preferRelativeResize="0"/>
          <p:nvPr/>
        </p:nvPicPr>
        <p:blipFill>
          <a:blip r:embed="rId3">
            <a:alphaModFix/>
          </a:blip>
          <a:stretch>
            <a:fillRect/>
          </a:stretch>
        </p:blipFill>
        <p:spPr>
          <a:xfrm>
            <a:off x="670525" y="1477526"/>
            <a:ext cx="7802950" cy="302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