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8_633FF2CB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690C2A7-613D-CB63-6239-5B5AFA375B03}" name="Julius Forlefac" initials="JF" userId="S::jacha@student.ccc.edu::585e6474-5101-42d1-a819-13f98997bf8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C3E7F-4F55-736B-8F72-626515FBF04C}" v="226" dt="2025-03-16T02:47:37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omments/modernComment_108_633FF2C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95FA835-E111-4750-B1D1-73EBFE724358}" authorId="{1690C2A7-613D-CB63-6239-5B5AFA375B03}" created="2025-03-16T02:43:17.860">
    <pc:sldMkLst xmlns:pc="http://schemas.microsoft.com/office/powerpoint/2013/main/command">
      <pc:docMk/>
      <pc:sldMk cId="1665135307" sldId="264"/>
    </pc:sldMkLst>
    <p188:txBody>
      <a:bodyPr/>
      <a:lstStyle/>
      <a:p>
        <a:r>
          <a:rPr lang="en-US"/>
          <a:t>By default, all traffics are denied. You have to write rules on the file to allow traffics.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8_633FF2CB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 Basic Firewall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FAE537E-4070-1F6D-9283-0B2ACF202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8999" b="1"/>
          <a:stretch/>
        </p:blipFill>
        <p:spPr>
          <a:xfrm>
            <a:off x="865141" y="871147"/>
            <a:ext cx="10488660" cy="5114714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D2C85F1-A25E-ACF0-F435-AF8D6EFBD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35585" y="871147"/>
            <a:ext cx="0" cy="511471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31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F1348515-C7B1-6DB2-C617-AD38F6DFCF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699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C06033-66CE-3868-DB3A-A07AA3F1C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173" y="17222"/>
            <a:ext cx="3977833" cy="59414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The</a:t>
            </a:r>
            <a:r>
              <a:rPr lang="en-US" sz="1800" b="1" dirty="0">
                <a:latin typeface="Times New Roman"/>
                <a:cs typeface="Times New Roman"/>
              </a:rPr>
              <a:t> </a:t>
            </a:r>
            <a:r>
              <a:rPr lang="en-US" sz="1800" b="1" err="1">
                <a:latin typeface="Times New Roman"/>
                <a:cs typeface="Times New Roman"/>
              </a:rPr>
              <a:t>logging.basicConfig</a:t>
            </a:r>
            <a:r>
              <a:rPr lang="en-US" sz="1800" b="1" dirty="0">
                <a:latin typeface="Times New Roman"/>
                <a:cs typeface="Times New Roman"/>
              </a:rPr>
              <a:t>()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 Configures logging to write output to a file named </a:t>
            </a:r>
            <a:r>
              <a:rPr lang="en-US" sz="1800" dirty="0">
                <a:latin typeface="Times New Roman"/>
                <a:cs typeface="Times New Roman"/>
              </a:rPr>
              <a:t>firewall_log.txt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at the </a:t>
            </a:r>
            <a:r>
              <a:rPr lang="en-US" sz="1800" dirty="0">
                <a:latin typeface="Times New Roman"/>
                <a:cs typeface="Times New Roman"/>
              </a:rPr>
              <a:t>INFO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level. This means that messages of level INFO and higher e.g., WARNING, ERROR will be logged.</a:t>
            </a:r>
            <a:endParaRPr lang="en-US"/>
          </a:p>
          <a:p>
            <a:r>
              <a:rPr lang="en-US" sz="1800" b="1" dirty="0">
                <a:latin typeface="Consolas"/>
                <a:cs typeface="Times New Roman"/>
              </a:rPr>
              <a:t>ALLOWED_IPS</a:t>
            </a:r>
            <a:r>
              <a:rPr lang="en-US" sz="1800" dirty="0">
                <a:ea typeface="+mn-lt"/>
                <a:cs typeface="+mn-lt"/>
              </a:rPr>
              <a:t>: This list holds the IP addresses that are allowed to send or receive traffic. In this case, only </a:t>
            </a:r>
            <a:r>
              <a:rPr lang="en-US" sz="1800" dirty="0">
                <a:latin typeface="Consolas"/>
                <a:cs typeface="Times New Roman"/>
              </a:rPr>
              <a:t>192.168.1.100</a:t>
            </a:r>
            <a:r>
              <a:rPr lang="en-US" sz="1800" dirty="0">
                <a:ea typeface="+mn-lt"/>
                <a:cs typeface="+mn-lt"/>
              </a:rPr>
              <a:t> and </a:t>
            </a:r>
            <a:r>
              <a:rPr lang="en-US" sz="1800" dirty="0">
                <a:latin typeface="Consolas"/>
                <a:cs typeface="Times New Roman"/>
              </a:rPr>
              <a:t>192.168.1.101</a:t>
            </a:r>
            <a:r>
              <a:rPr lang="en-US" sz="1800" dirty="0">
                <a:ea typeface="+mn-lt"/>
                <a:cs typeface="+mn-lt"/>
              </a:rPr>
              <a:t> are allowed.</a:t>
            </a:r>
            <a:endParaRPr lang="en-US" sz="1800" dirty="0">
              <a:latin typeface="Times New Roman"/>
              <a:cs typeface="Times New Roman"/>
            </a:endParaRPr>
          </a:p>
          <a:p>
            <a:r>
              <a:rPr lang="en-US" sz="1800" b="1" dirty="0">
                <a:latin typeface="Consolas"/>
                <a:cs typeface="Times New Roman"/>
              </a:rPr>
              <a:t>BLOCKED_PORTS</a:t>
            </a:r>
            <a:r>
              <a:rPr lang="en-US" sz="1800" dirty="0">
                <a:ea typeface="+mn-lt"/>
                <a:cs typeface="+mn-lt"/>
              </a:rPr>
              <a:t>: This contains the port numbers (80 for HTTP and 443 for HTTPS) that are blocked. Any traffic targeting these ports will be dropped.</a:t>
            </a:r>
            <a:endParaRPr lang="en-US" dirty="0"/>
          </a:p>
          <a:p>
            <a:r>
              <a:rPr lang="en-US" sz="1800" b="1" dirty="0">
                <a:latin typeface="Consolas"/>
                <a:cs typeface="Times New Roman"/>
              </a:rPr>
              <a:t>BLOCKED_PROTOCOLS</a:t>
            </a:r>
            <a:r>
              <a:rPr lang="en-US" sz="1800" dirty="0">
                <a:ea typeface="+mn-lt"/>
                <a:cs typeface="+mn-lt"/>
              </a:rPr>
              <a:t>: This list also contains the protocols (TCP and UDP) that are blocked. If a packet uses one of these protocols, it will be blocked.</a:t>
            </a:r>
            <a:endParaRPr lang="en-US" dirty="0"/>
          </a:p>
          <a:p>
            <a:endParaRPr lang="en-US" sz="1800" dirty="0">
              <a:latin typeface="Aptos"/>
              <a:cs typeface="Times New Roman"/>
            </a:endParaRPr>
          </a:p>
          <a:p>
            <a:endParaRPr lang="en-US" sz="1800" dirty="0">
              <a:latin typeface="Times New Roman"/>
              <a:cs typeface="Times New Roma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5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8B80586-C8C2-EE59-F7B9-5E4FA031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232" y="87021"/>
            <a:ext cx="11030568" cy="2430992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Blocked Ports Check: If the packet is using TCP or UDP, it checks if the destination port (</a:t>
            </a:r>
            <a:r>
              <a:rPr lang="en-US" sz="2000" dirty="0" err="1"/>
              <a:t>dport</a:t>
            </a:r>
            <a:r>
              <a:rPr lang="en-US" sz="2000" dirty="0"/>
              <a:t>) is in the list of blocked ports (BLOCKED_PORTS). If it is, the packet is blocked and logged.</a:t>
            </a:r>
            <a:endParaRPr lang="en-US" dirty="0"/>
          </a:p>
          <a:p>
            <a:r>
              <a:rPr lang="en-US" sz="2000" dirty="0"/>
              <a:t>Blocked Protocols Check: If the protocol is either TCP (protocol number 6) or UDP (protocol number 17), it checks if the protocol is in the blocked protocols list (BLOCKED_PROTOCOLS). If it is, the packet is blocked and logged.</a:t>
            </a:r>
            <a:endParaRPr lang="en-US" dirty="0"/>
          </a:p>
          <a:p>
            <a:r>
              <a:rPr lang="en-US" sz="2000" dirty="0"/>
              <a:t>Logging: Each time a packet is blocked, a log message is generated, and for allowed packets, a different log message is created.</a:t>
            </a:r>
            <a:endParaRPr lang="en-US" dirty="0"/>
          </a:p>
          <a:p>
            <a:r>
              <a:rPr lang="en-US" sz="2000" dirty="0"/>
              <a:t>Return: If the packet passes all checks, it is allowed and returned True; otherwise, it is blocked and returns False.</a:t>
            </a:r>
            <a:endParaRPr lang="en-US" dirty="0"/>
          </a:p>
          <a:p>
            <a:endParaRPr lang="en-US" sz="2000" dirty="0"/>
          </a:p>
        </p:txBody>
      </p:sp>
      <p:pic>
        <p:nvPicPr>
          <p:cNvPr id="4" name="Content Placeholder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8A697755-8CAB-6EC9-02FE-5502A09156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22" b="-1"/>
          <a:stretch/>
        </p:blipFill>
        <p:spPr>
          <a:xfrm>
            <a:off x="-2" y="2818262"/>
            <a:ext cx="12192002" cy="403973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234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ontent Placeholder 7">
            <a:extLst>
              <a:ext uri="{FF2B5EF4-FFF2-40B4-BE49-F238E27FC236}">
                <a16:creationId xmlns:a16="http://schemas.microsoft.com/office/drawing/2014/main" id="{57EC4F11-37DA-2FC6-E84C-767B1279A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95" y="2178"/>
            <a:ext cx="11085576" cy="4268651"/>
          </a:xfrm>
        </p:spPr>
        <p:txBody>
          <a:bodyPr anchor="ctr">
            <a:normAutofit/>
          </a:bodyPr>
          <a:lstStyle/>
          <a:p>
            <a:r>
              <a:rPr lang="en-US" sz="2200" b="1" dirty="0" err="1">
                <a:latin typeface="Consolas"/>
              </a:rPr>
              <a:t>start_sniffing</a:t>
            </a:r>
            <a:r>
              <a:rPr lang="en-US" sz="2200" b="1" dirty="0">
                <a:latin typeface="Consolas"/>
              </a:rPr>
              <a:t>()</a:t>
            </a:r>
            <a:r>
              <a:rPr lang="en-US" sz="2200" dirty="0">
                <a:ea typeface="+mn-lt"/>
                <a:cs typeface="+mn-lt"/>
              </a:rPr>
              <a:t>: This function starts packet sniffing. </a:t>
            </a:r>
            <a:endParaRPr lang="en-US" sz="2200" dirty="0"/>
          </a:p>
          <a:p>
            <a:r>
              <a:rPr lang="en-US" sz="2200" b="1" dirty="0">
                <a:latin typeface="Consolas"/>
              </a:rPr>
              <a:t>sniff(prn=lambda x: </a:t>
            </a:r>
            <a:r>
              <a:rPr lang="en-US" sz="2200" b="1" dirty="0" err="1">
                <a:latin typeface="Consolas"/>
              </a:rPr>
              <a:t>packet_filter</a:t>
            </a:r>
            <a:r>
              <a:rPr lang="en-US" sz="2200" b="1" dirty="0">
                <a:latin typeface="Consolas"/>
              </a:rPr>
              <a:t>(x), store=0)</a:t>
            </a:r>
            <a:r>
              <a:rPr lang="en-US" sz="2200" dirty="0">
                <a:ea typeface="+mn-lt"/>
                <a:cs typeface="+mn-lt"/>
              </a:rPr>
              <a:t>: The </a:t>
            </a:r>
            <a:r>
              <a:rPr lang="en-US" sz="2200" dirty="0">
                <a:latin typeface="Consolas"/>
              </a:rPr>
              <a:t>sniff()</a:t>
            </a:r>
            <a:r>
              <a:rPr lang="en-US" sz="2200" dirty="0">
                <a:ea typeface="+mn-lt"/>
                <a:cs typeface="+mn-lt"/>
              </a:rPr>
              <a:t> function is used to capture packets from the network. The </a:t>
            </a:r>
            <a:r>
              <a:rPr lang="en-US" sz="2200" dirty="0">
                <a:latin typeface="Consolas"/>
              </a:rPr>
              <a:t>prn</a:t>
            </a:r>
            <a:r>
              <a:rPr lang="en-US" sz="2200" dirty="0">
                <a:ea typeface="+mn-lt"/>
                <a:cs typeface="+mn-lt"/>
              </a:rPr>
              <a:t> argument specifies a callback function that will be executed for each captured packet. In this case, it calls </a:t>
            </a:r>
            <a:r>
              <a:rPr lang="en-US" sz="2200" dirty="0" err="1">
                <a:latin typeface="Consolas"/>
              </a:rPr>
              <a:t>packet_filter</a:t>
            </a:r>
            <a:r>
              <a:rPr lang="en-US" sz="2200" dirty="0">
                <a:latin typeface="Consolas"/>
              </a:rPr>
              <a:t>(x)</a:t>
            </a:r>
            <a:r>
              <a:rPr lang="en-US" sz="2200" dirty="0">
                <a:ea typeface="+mn-lt"/>
                <a:cs typeface="+mn-lt"/>
              </a:rPr>
              <a:t> where </a:t>
            </a:r>
            <a:r>
              <a:rPr lang="en-US" sz="2200" dirty="0">
                <a:latin typeface="Consolas"/>
              </a:rPr>
              <a:t>x</a:t>
            </a:r>
            <a:r>
              <a:rPr lang="en-US" sz="2200" dirty="0">
                <a:ea typeface="+mn-lt"/>
                <a:cs typeface="+mn-lt"/>
              </a:rPr>
              <a:t> is the captured packet.</a:t>
            </a:r>
            <a:endParaRPr lang="en-US" dirty="0"/>
          </a:p>
          <a:p>
            <a:r>
              <a:rPr lang="en-US" sz="2200" b="1" dirty="0">
                <a:latin typeface="Consolas"/>
              </a:rPr>
              <a:t>store=0</a:t>
            </a:r>
            <a:r>
              <a:rPr lang="en-US" sz="2200" dirty="0">
                <a:ea typeface="+mn-lt"/>
                <a:cs typeface="+mn-lt"/>
              </a:rPr>
              <a:t>: This tells </a:t>
            </a:r>
            <a:r>
              <a:rPr lang="en-US" sz="2200" dirty="0" err="1">
                <a:latin typeface="Consolas"/>
              </a:rPr>
              <a:t>scapy</a:t>
            </a:r>
            <a:r>
              <a:rPr lang="en-US" sz="2200" dirty="0">
                <a:ea typeface="+mn-lt"/>
                <a:cs typeface="+mn-lt"/>
              </a:rPr>
              <a:t> not to store the sniffed packets in memory.</a:t>
            </a:r>
            <a:endParaRPr lang="en-US" dirty="0"/>
          </a:p>
          <a:p>
            <a:r>
              <a:rPr lang="en-US" sz="2200" b="1" dirty="0">
                <a:latin typeface="Consolas"/>
              </a:rPr>
              <a:t>if __name__ == "__main__":</a:t>
            </a:r>
            <a:r>
              <a:rPr lang="en-US" sz="2200" dirty="0">
                <a:ea typeface="+mn-lt"/>
                <a:cs typeface="+mn-lt"/>
              </a:rPr>
              <a:t>: This ensures that the </a:t>
            </a:r>
            <a:r>
              <a:rPr lang="en-US" sz="2200" dirty="0" err="1">
                <a:latin typeface="Consolas"/>
              </a:rPr>
              <a:t>start_sniffing</a:t>
            </a:r>
            <a:r>
              <a:rPr lang="en-US" sz="2200" dirty="0">
                <a:latin typeface="Consolas"/>
              </a:rPr>
              <a:t>()</a:t>
            </a:r>
            <a:r>
              <a:rPr lang="en-US" sz="2200" dirty="0">
                <a:ea typeface="+mn-lt"/>
                <a:cs typeface="+mn-lt"/>
              </a:rPr>
              <a:t> function is executed when the script is run directly rather than being imported as a module.</a:t>
            </a:r>
            <a:endParaRPr lang="en-US" sz="2200" dirty="0"/>
          </a:p>
          <a:p>
            <a:r>
              <a:rPr lang="en-US" sz="2200" b="1" dirty="0" err="1">
                <a:latin typeface="Consolas"/>
              </a:rPr>
              <a:t>start_sniffing</a:t>
            </a:r>
            <a:r>
              <a:rPr lang="en-US" sz="2200" b="1" dirty="0">
                <a:latin typeface="Consolas"/>
              </a:rPr>
              <a:t>()</a:t>
            </a:r>
            <a:r>
              <a:rPr lang="en-US" sz="2200" dirty="0">
                <a:ea typeface="+mn-lt"/>
                <a:cs typeface="+mn-lt"/>
              </a:rPr>
              <a:t>: Calls the function to start sniffing packets and apply the firewall rules.</a:t>
            </a:r>
            <a:endParaRPr lang="en-US" dirty="0"/>
          </a:p>
          <a:p>
            <a:endParaRPr lang="en-US" sz="2200" dirty="0"/>
          </a:p>
        </p:txBody>
      </p:sp>
      <p:pic>
        <p:nvPicPr>
          <p:cNvPr id="4" name="Content Placeholder 3" descr="A computer code on a black background&#10;&#10;AI-generated content may be incorrect.">
            <a:extLst>
              <a:ext uri="{FF2B5EF4-FFF2-40B4-BE49-F238E27FC236}">
                <a16:creationId xmlns:a16="http://schemas.microsoft.com/office/drawing/2014/main" id="{699E0B5B-B1FA-F82F-8DCF-074511F6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806622"/>
            <a:ext cx="10917936" cy="286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4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9375-F6F9-F1F5-F0BA-5AF1E4DF7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785"/>
            <a:ext cx="10515600" cy="51031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                                 Summary of How It Works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>
              <a:buFont typeface=""/>
              <a:buChar char="•"/>
            </a:pPr>
            <a:r>
              <a:rPr lang="en-US" dirty="0"/>
              <a:t>The firewall filters incoming and outgoing network traffic based on predefined rules (allowed IPs, blocked ports, and blocked protocols).</a:t>
            </a:r>
          </a:p>
          <a:p>
            <a:pPr>
              <a:buFont typeface=""/>
              <a:buChar char="•"/>
            </a:pPr>
            <a:r>
              <a:rPr lang="en-US" dirty="0"/>
              <a:t>It logs the activity (both blocked and allowed packets) into a file called firewall_log.txt.</a:t>
            </a:r>
          </a:p>
          <a:p>
            <a:pPr>
              <a:buFont typeface=""/>
              <a:buChar char="•"/>
            </a:pPr>
            <a:r>
              <a:rPr lang="en-US" dirty="0"/>
              <a:t>The firewall uses </a:t>
            </a:r>
            <a:r>
              <a:rPr lang="en-US" dirty="0" err="1"/>
              <a:t>scapy</a:t>
            </a:r>
            <a:r>
              <a:rPr lang="en-US" dirty="0"/>
              <a:t> to capture packets from the network and apply these rules in real-time.</a:t>
            </a:r>
          </a:p>
          <a:p>
            <a:pPr>
              <a:buFont typeface=""/>
              <a:buChar char="•"/>
            </a:pPr>
            <a:r>
              <a:rPr lang="en-US" dirty="0"/>
              <a:t>If any packet violates one of the rules, it is blocked and logged; otherwise, the packet is allowed through.</a:t>
            </a:r>
          </a:p>
        </p:txBody>
      </p:sp>
    </p:spTree>
    <p:extLst>
      <p:ext uri="{BB962C8B-B14F-4D97-AF65-F5344CB8AC3E}">
        <p14:creationId xmlns:p14="http://schemas.microsoft.com/office/powerpoint/2010/main" val="357075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diagram of a firewall&#10;&#10;AI-generated content may be incorrect.">
            <a:extLst>
              <a:ext uri="{FF2B5EF4-FFF2-40B4-BE49-F238E27FC236}">
                <a16:creationId xmlns:a16="http://schemas.microsoft.com/office/drawing/2014/main" id="{E791FCDB-BE57-16FC-48CA-98560C115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468629"/>
            <a:ext cx="11277600" cy="592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1353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Building A Basic Firewall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182</cp:revision>
  <dcterms:created xsi:type="dcterms:W3CDTF">2025-03-14T03:37:43Z</dcterms:created>
  <dcterms:modified xsi:type="dcterms:W3CDTF">2025-03-16T02:53:37Z</dcterms:modified>
</cp:coreProperties>
</file>