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0" r:id="rId2"/>
  </p:sldMasterIdLst>
  <p:notesMasterIdLst>
    <p:notesMasterId r:id="rId18"/>
  </p:notesMasterIdLst>
  <p:sldIdLst>
    <p:sldId id="1097" r:id="rId3"/>
    <p:sldId id="290" r:id="rId4"/>
    <p:sldId id="261" r:id="rId5"/>
    <p:sldId id="1098" r:id="rId6"/>
    <p:sldId id="263" r:id="rId7"/>
    <p:sldId id="1138" r:id="rId8"/>
    <p:sldId id="1139" r:id="rId9"/>
    <p:sldId id="1140" r:id="rId10"/>
    <p:sldId id="1141" r:id="rId11"/>
    <p:sldId id="1142" r:id="rId12"/>
    <p:sldId id="1143" r:id="rId13"/>
    <p:sldId id="1144" r:id="rId14"/>
    <p:sldId id="1145" r:id="rId15"/>
    <p:sldId id="1146" r:id="rId16"/>
    <p:sldId id="1147"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6900"/>
    <a:srgbClr val="843C0C"/>
    <a:srgbClr val="FFC997"/>
    <a:srgbClr val="DE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B3DAA-25E3-4045-8DBC-CECAC4296573}" v="9" dt="2023-12-01T11:22:22.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iza Suleman" userId="bf2ce45e913209d0" providerId="LiveId" clId="{8C7B3DAA-25E3-4045-8DBC-CECAC4296573}"/>
    <pc:docChg chg="modSld">
      <pc:chgData name="Adeiza Suleman" userId="bf2ce45e913209d0" providerId="LiveId" clId="{8C7B3DAA-25E3-4045-8DBC-CECAC4296573}" dt="2023-12-01T11:22:22.389" v="52" actId="1076"/>
      <pc:docMkLst>
        <pc:docMk/>
      </pc:docMkLst>
      <pc:sldChg chg="addSp modSp mod">
        <pc:chgData name="Adeiza Suleman" userId="bf2ce45e913209d0" providerId="LiveId" clId="{8C7B3DAA-25E3-4045-8DBC-CECAC4296573}" dt="2023-12-01T11:22:22.389" v="52" actId="1076"/>
        <pc:sldMkLst>
          <pc:docMk/>
          <pc:sldMk cId="2016482987" sldId="1098"/>
        </pc:sldMkLst>
        <pc:spChg chg="add mod">
          <ac:chgData name="Adeiza Suleman" userId="bf2ce45e913209d0" providerId="LiveId" clId="{8C7B3DAA-25E3-4045-8DBC-CECAC4296573}" dt="2023-12-01T11:21:05.821" v="45" actId="1076"/>
          <ac:spMkLst>
            <pc:docMk/>
            <pc:sldMk cId="2016482987" sldId="1098"/>
            <ac:spMk id="4" creationId="{DDA98FA3-D537-50EA-0A94-653AB9AC3E1E}"/>
          </ac:spMkLst>
        </pc:spChg>
        <pc:picChg chg="add mod">
          <ac:chgData name="Adeiza Suleman" userId="bf2ce45e913209d0" providerId="LiveId" clId="{8C7B3DAA-25E3-4045-8DBC-CECAC4296573}" dt="2023-12-01T11:22:22.389" v="52" actId="1076"/>
          <ac:picMkLst>
            <pc:docMk/>
            <pc:sldMk cId="2016482987" sldId="1098"/>
            <ac:picMk id="1026" creationId="{BC497A36-8EAB-F93D-EBA0-4B67376C71B5}"/>
          </ac:picMkLst>
        </pc:picChg>
      </pc:sldChg>
      <pc:sldChg chg="modSp mod">
        <pc:chgData name="Adeiza Suleman" userId="bf2ce45e913209d0" providerId="LiveId" clId="{8C7B3DAA-25E3-4045-8DBC-CECAC4296573}" dt="2023-11-30T18:06:47.104" v="6" actId="207"/>
        <pc:sldMkLst>
          <pc:docMk/>
          <pc:sldMk cId="1205607734" sldId="1147"/>
        </pc:sldMkLst>
        <pc:graphicFrameChg chg="modGraphic">
          <ac:chgData name="Adeiza Suleman" userId="bf2ce45e913209d0" providerId="LiveId" clId="{8C7B3DAA-25E3-4045-8DBC-CECAC4296573}" dt="2023-11-30T18:06:47.104" v="6" actId="207"/>
          <ac:graphicFrameMkLst>
            <pc:docMk/>
            <pc:sldMk cId="1205607734" sldId="1147"/>
            <ac:graphicFrameMk id="24" creationId="{08F103E6-1133-805B-E28C-6CC033DCA447}"/>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62C2E3-10BC-40F2-90FD-7AF437B3680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1EF3DEFF-CD0F-4B26-855E-FF68CD6D9ABD}">
      <dgm:prSet/>
      <dgm:spPr/>
      <dgm:t>
        <a:bodyPr/>
        <a:lstStyle/>
        <a:p>
          <a:pPr>
            <a:lnSpc>
              <a:spcPct val="100000"/>
            </a:lnSpc>
          </a:pPr>
          <a:r>
            <a:rPr lang="en-GB" b="1" i="0" dirty="0">
              <a:solidFill>
                <a:srgbClr val="DC6900"/>
              </a:solidFill>
              <a:latin typeface="Georgia" panose="02040502050405020303" pitchFamily="18" charset="0"/>
            </a:rPr>
            <a:t>Data Analysis: </a:t>
          </a:r>
          <a:r>
            <a:rPr lang="en-GB" b="0" i="0" dirty="0">
              <a:latin typeface="Georgia" panose="02040502050405020303" pitchFamily="18" charset="0"/>
            </a:rPr>
            <a:t>How well did the participant </a:t>
          </a:r>
          <a:r>
            <a:rPr lang="en-GB" b="0" i="0" dirty="0" err="1">
              <a:latin typeface="Georgia" panose="02040502050405020303" pitchFamily="18" charset="0"/>
            </a:rPr>
            <a:t>analyze</a:t>
          </a:r>
          <a:r>
            <a:rPr lang="en-GB" b="0" i="0" dirty="0">
              <a:latin typeface="Georgia" panose="02040502050405020303" pitchFamily="18" charset="0"/>
            </a:rPr>
            <a:t> the provided data? Were their findings insightful and relevant? Did they use appropriate statistical methods?</a:t>
          </a:r>
          <a:endParaRPr lang="en-US" dirty="0">
            <a:latin typeface="Georgia" panose="02040502050405020303" pitchFamily="18" charset="0"/>
          </a:endParaRPr>
        </a:p>
      </dgm:t>
    </dgm:pt>
    <dgm:pt modelId="{5561D93E-7A31-470A-94A0-0CEC81FF1780}" type="parTrans" cxnId="{27911678-9E66-4DE7-A184-13DBAB1A14E2}">
      <dgm:prSet/>
      <dgm:spPr/>
      <dgm:t>
        <a:bodyPr/>
        <a:lstStyle/>
        <a:p>
          <a:endParaRPr lang="en-US">
            <a:latin typeface="Georgia" panose="02040502050405020303" pitchFamily="18" charset="0"/>
          </a:endParaRPr>
        </a:p>
      </dgm:t>
    </dgm:pt>
    <dgm:pt modelId="{8ED165F2-99FB-4C45-9DA3-060B37556175}" type="sibTrans" cxnId="{27911678-9E66-4DE7-A184-13DBAB1A14E2}">
      <dgm:prSet/>
      <dgm:spPr/>
      <dgm:t>
        <a:bodyPr/>
        <a:lstStyle/>
        <a:p>
          <a:endParaRPr lang="en-US">
            <a:latin typeface="Georgia" panose="02040502050405020303" pitchFamily="18" charset="0"/>
          </a:endParaRPr>
        </a:p>
      </dgm:t>
    </dgm:pt>
    <dgm:pt modelId="{71B57B5F-A85A-430C-AD9D-1B87E605D885}">
      <dgm:prSet/>
      <dgm:spPr/>
      <dgm:t>
        <a:bodyPr/>
        <a:lstStyle/>
        <a:p>
          <a:pPr>
            <a:lnSpc>
              <a:spcPct val="100000"/>
            </a:lnSpc>
          </a:pPr>
          <a:r>
            <a:rPr lang="en-GB" b="1" i="0" dirty="0">
              <a:solidFill>
                <a:srgbClr val="DC6900"/>
              </a:solidFill>
              <a:latin typeface="Georgia" panose="02040502050405020303" pitchFamily="18" charset="0"/>
            </a:rPr>
            <a:t>Visualizations:</a:t>
          </a:r>
        </a:p>
        <a:p>
          <a:pPr>
            <a:lnSpc>
              <a:spcPct val="100000"/>
            </a:lnSpc>
          </a:pPr>
          <a:r>
            <a:rPr lang="en-GB" b="0" i="0" dirty="0">
              <a:latin typeface="Georgia" panose="02040502050405020303" pitchFamily="18" charset="0"/>
            </a:rPr>
            <a:t>Did the participant create clear and visually appealing data visualizations? Did they use the right types of charts and graphs to communicate their findings?</a:t>
          </a:r>
          <a:endParaRPr lang="en-US" dirty="0">
            <a:latin typeface="Georgia" panose="02040502050405020303" pitchFamily="18" charset="0"/>
          </a:endParaRPr>
        </a:p>
      </dgm:t>
    </dgm:pt>
    <dgm:pt modelId="{32F11E0D-0B28-4B06-B184-B673B7A6DB29}" type="parTrans" cxnId="{CC8790D5-779D-4909-A742-5FCFB3766683}">
      <dgm:prSet/>
      <dgm:spPr/>
      <dgm:t>
        <a:bodyPr/>
        <a:lstStyle/>
        <a:p>
          <a:endParaRPr lang="en-US">
            <a:latin typeface="Georgia" panose="02040502050405020303" pitchFamily="18" charset="0"/>
          </a:endParaRPr>
        </a:p>
      </dgm:t>
    </dgm:pt>
    <dgm:pt modelId="{8F81D448-B6FC-4D13-A63E-1292CC80E82C}" type="sibTrans" cxnId="{CC8790D5-779D-4909-A742-5FCFB3766683}">
      <dgm:prSet/>
      <dgm:spPr/>
      <dgm:t>
        <a:bodyPr/>
        <a:lstStyle/>
        <a:p>
          <a:endParaRPr lang="en-US">
            <a:latin typeface="Georgia" panose="02040502050405020303" pitchFamily="18" charset="0"/>
          </a:endParaRPr>
        </a:p>
      </dgm:t>
    </dgm:pt>
    <dgm:pt modelId="{CCD435AE-34DA-4130-B702-6E2C3080A9A2}">
      <dgm:prSet/>
      <dgm:spPr/>
      <dgm:t>
        <a:bodyPr/>
        <a:lstStyle/>
        <a:p>
          <a:pPr>
            <a:lnSpc>
              <a:spcPct val="100000"/>
            </a:lnSpc>
          </a:pPr>
          <a:r>
            <a:rPr lang="en-GB" b="1" i="0" dirty="0">
              <a:solidFill>
                <a:srgbClr val="DC6900"/>
              </a:solidFill>
              <a:latin typeface="Georgia" panose="02040502050405020303" pitchFamily="18" charset="0"/>
            </a:rPr>
            <a:t>Interpretation: </a:t>
          </a:r>
        </a:p>
        <a:p>
          <a:pPr>
            <a:lnSpc>
              <a:spcPct val="100000"/>
            </a:lnSpc>
          </a:pPr>
          <a:r>
            <a:rPr lang="en-GB" b="0" i="0" dirty="0">
              <a:latin typeface="Georgia" panose="02040502050405020303" pitchFamily="18" charset="0"/>
            </a:rPr>
            <a:t>Did the team effectively interpret their findings? Did they draw appropriate conclusions and insights from the data?</a:t>
          </a:r>
          <a:endParaRPr lang="en-US" dirty="0">
            <a:latin typeface="Georgia" panose="02040502050405020303" pitchFamily="18" charset="0"/>
          </a:endParaRPr>
        </a:p>
      </dgm:t>
    </dgm:pt>
    <dgm:pt modelId="{70EC34A9-2C8E-4902-9162-12D75A66E6AF}" type="parTrans" cxnId="{6E4F6417-30AE-4797-A637-7EC1619B3C2A}">
      <dgm:prSet/>
      <dgm:spPr/>
      <dgm:t>
        <a:bodyPr/>
        <a:lstStyle/>
        <a:p>
          <a:endParaRPr lang="en-US">
            <a:latin typeface="Georgia" panose="02040502050405020303" pitchFamily="18" charset="0"/>
          </a:endParaRPr>
        </a:p>
      </dgm:t>
    </dgm:pt>
    <dgm:pt modelId="{5FDD1E2F-6FF0-492C-87ED-58BCBA7D55CA}" type="sibTrans" cxnId="{6E4F6417-30AE-4797-A637-7EC1619B3C2A}">
      <dgm:prSet/>
      <dgm:spPr/>
      <dgm:t>
        <a:bodyPr/>
        <a:lstStyle/>
        <a:p>
          <a:endParaRPr lang="en-US">
            <a:latin typeface="Georgia" panose="02040502050405020303" pitchFamily="18" charset="0"/>
          </a:endParaRPr>
        </a:p>
      </dgm:t>
    </dgm:pt>
    <dgm:pt modelId="{7D71556E-614C-477D-BDBC-873EE501CB37}">
      <dgm:prSet/>
      <dgm:spPr/>
      <dgm:t>
        <a:bodyPr/>
        <a:lstStyle/>
        <a:p>
          <a:pPr>
            <a:lnSpc>
              <a:spcPct val="100000"/>
            </a:lnSpc>
          </a:pPr>
          <a:r>
            <a:rPr lang="en-GB" b="1" i="0" dirty="0">
              <a:solidFill>
                <a:srgbClr val="DC6900"/>
              </a:solidFill>
              <a:latin typeface="Georgia" panose="02040502050405020303" pitchFamily="18" charset="0"/>
            </a:rPr>
            <a:t>Creativity: </a:t>
          </a:r>
        </a:p>
        <a:p>
          <a:pPr>
            <a:lnSpc>
              <a:spcPct val="100000"/>
            </a:lnSpc>
          </a:pPr>
          <a:r>
            <a:rPr lang="en-GB" b="0" i="0" dirty="0">
              <a:latin typeface="Georgia" panose="02040502050405020303" pitchFamily="18" charset="0"/>
            </a:rPr>
            <a:t>Did the participant approach the problem with a creative and innovative mindset? Did they think outside the box in their analysis and presentation?</a:t>
          </a:r>
          <a:endParaRPr lang="en-US" dirty="0">
            <a:latin typeface="Georgia" panose="02040502050405020303" pitchFamily="18" charset="0"/>
          </a:endParaRPr>
        </a:p>
      </dgm:t>
    </dgm:pt>
    <dgm:pt modelId="{5571E4ED-78D2-40F0-9FD9-6A97DD706DEF}" type="parTrans" cxnId="{53ED0946-430D-4128-99AD-8BF67ACD92B4}">
      <dgm:prSet/>
      <dgm:spPr/>
      <dgm:t>
        <a:bodyPr/>
        <a:lstStyle/>
        <a:p>
          <a:endParaRPr lang="en-US">
            <a:latin typeface="Georgia" panose="02040502050405020303" pitchFamily="18" charset="0"/>
          </a:endParaRPr>
        </a:p>
      </dgm:t>
    </dgm:pt>
    <dgm:pt modelId="{BE521306-C1EF-46C3-BED9-81737B2CFE18}" type="sibTrans" cxnId="{53ED0946-430D-4128-99AD-8BF67ACD92B4}">
      <dgm:prSet/>
      <dgm:spPr/>
      <dgm:t>
        <a:bodyPr/>
        <a:lstStyle/>
        <a:p>
          <a:endParaRPr lang="en-US">
            <a:latin typeface="Georgia" panose="02040502050405020303" pitchFamily="18" charset="0"/>
          </a:endParaRPr>
        </a:p>
      </dgm:t>
    </dgm:pt>
    <dgm:pt modelId="{2540E943-C3B5-411F-A749-999A31B65AD8}">
      <dgm:prSet/>
      <dgm:spPr/>
      <dgm:t>
        <a:bodyPr/>
        <a:lstStyle/>
        <a:p>
          <a:pPr>
            <a:lnSpc>
              <a:spcPct val="100000"/>
            </a:lnSpc>
          </a:pPr>
          <a:r>
            <a:rPr lang="en-GB" b="1" i="0" dirty="0">
              <a:solidFill>
                <a:srgbClr val="DC6900"/>
              </a:solidFill>
              <a:latin typeface="Georgia" panose="02040502050405020303" pitchFamily="18" charset="0"/>
            </a:rPr>
            <a:t>Clarity: </a:t>
          </a:r>
        </a:p>
        <a:p>
          <a:pPr>
            <a:lnSpc>
              <a:spcPct val="100000"/>
            </a:lnSpc>
          </a:pPr>
          <a:r>
            <a:rPr lang="en-GB" b="0" i="0" dirty="0">
              <a:latin typeface="Georgia" panose="02040502050405020303" pitchFamily="18" charset="0"/>
            </a:rPr>
            <a:t>Was the presentation clear and easy to understand? Did the participant communicate their findings effectively and concisely?</a:t>
          </a:r>
          <a:endParaRPr lang="en-US" dirty="0">
            <a:latin typeface="Georgia" panose="02040502050405020303" pitchFamily="18" charset="0"/>
          </a:endParaRPr>
        </a:p>
      </dgm:t>
    </dgm:pt>
    <dgm:pt modelId="{185E534A-5CFF-4FAE-B9C2-6EE5AFEE72AC}" type="parTrans" cxnId="{B4E1BA79-29E1-4028-9985-3B29F7DF97F3}">
      <dgm:prSet/>
      <dgm:spPr/>
      <dgm:t>
        <a:bodyPr/>
        <a:lstStyle/>
        <a:p>
          <a:endParaRPr lang="en-US">
            <a:latin typeface="Georgia" panose="02040502050405020303" pitchFamily="18" charset="0"/>
          </a:endParaRPr>
        </a:p>
      </dgm:t>
    </dgm:pt>
    <dgm:pt modelId="{A2F106B8-93DA-48E0-9CA1-3E3EF108161C}" type="sibTrans" cxnId="{B4E1BA79-29E1-4028-9985-3B29F7DF97F3}">
      <dgm:prSet/>
      <dgm:spPr/>
      <dgm:t>
        <a:bodyPr/>
        <a:lstStyle/>
        <a:p>
          <a:endParaRPr lang="en-US">
            <a:latin typeface="Georgia" panose="02040502050405020303" pitchFamily="18" charset="0"/>
          </a:endParaRPr>
        </a:p>
      </dgm:t>
    </dgm:pt>
    <dgm:pt modelId="{7ABB5040-CD91-4347-BAFE-BF2D1226F162}">
      <dgm:prSet/>
      <dgm:spPr/>
      <dgm:t>
        <a:bodyPr/>
        <a:lstStyle/>
        <a:p>
          <a:pPr>
            <a:lnSpc>
              <a:spcPct val="100000"/>
            </a:lnSpc>
          </a:pPr>
          <a:r>
            <a:rPr lang="en-GB" b="1" i="0" dirty="0">
              <a:solidFill>
                <a:srgbClr val="DC6900"/>
              </a:solidFill>
              <a:latin typeface="Georgia" panose="02040502050405020303" pitchFamily="18" charset="0"/>
            </a:rPr>
            <a:t>Impact: </a:t>
          </a:r>
        </a:p>
        <a:p>
          <a:pPr>
            <a:lnSpc>
              <a:spcPct val="100000"/>
            </a:lnSpc>
          </a:pPr>
          <a:r>
            <a:rPr lang="en-GB" b="0" i="0" dirty="0">
              <a:latin typeface="Georgia" panose="02040502050405020303" pitchFamily="18" charset="0"/>
            </a:rPr>
            <a:t>Did the participant findings have a significant impact on the problem at hand? Did they provide valuable insights and recommendations for key stakeholders?</a:t>
          </a:r>
          <a:endParaRPr lang="en-US" dirty="0">
            <a:latin typeface="Georgia" panose="02040502050405020303" pitchFamily="18" charset="0"/>
          </a:endParaRPr>
        </a:p>
      </dgm:t>
    </dgm:pt>
    <dgm:pt modelId="{5BD3BF82-C071-4BF5-8277-41F7DB91CE70}" type="parTrans" cxnId="{EF9FA988-AD74-445A-88A0-7FEC7B7798B6}">
      <dgm:prSet/>
      <dgm:spPr/>
      <dgm:t>
        <a:bodyPr/>
        <a:lstStyle/>
        <a:p>
          <a:endParaRPr lang="en-US">
            <a:latin typeface="Georgia" panose="02040502050405020303" pitchFamily="18" charset="0"/>
          </a:endParaRPr>
        </a:p>
      </dgm:t>
    </dgm:pt>
    <dgm:pt modelId="{464A459B-0AD3-40BA-A54C-195DCEF55F91}" type="sibTrans" cxnId="{EF9FA988-AD74-445A-88A0-7FEC7B7798B6}">
      <dgm:prSet/>
      <dgm:spPr/>
      <dgm:t>
        <a:bodyPr/>
        <a:lstStyle/>
        <a:p>
          <a:endParaRPr lang="en-US">
            <a:latin typeface="Georgia" panose="02040502050405020303" pitchFamily="18" charset="0"/>
          </a:endParaRPr>
        </a:p>
      </dgm:t>
    </dgm:pt>
    <dgm:pt modelId="{ABC86BF6-B46C-4F06-9CAD-EC669EB29422}">
      <dgm:prSet/>
      <dgm:spPr/>
      <dgm:t>
        <a:bodyPr/>
        <a:lstStyle/>
        <a:p>
          <a:pPr>
            <a:lnSpc>
              <a:spcPct val="100000"/>
            </a:lnSpc>
          </a:pPr>
          <a:r>
            <a:rPr lang="en-GB" b="1" i="0" dirty="0">
              <a:solidFill>
                <a:srgbClr val="DC6900"/>
              </a:solidFill>
              <a:latin typeface="Georgia" panose="02040502050405020303" pitchFamily="18" charset="0"/>
            </a:rPr>
            <a:t>Technical Ability: </a:t>
          </a:r>
        </a:p>
        <a:p>
          <a:pPr>
            <a:lnSpc>
              <a:spcPct val="100000"/>
            </a:lnSpc>
          </a:pPr>
          <a:r>
            <a:rPr lang="en-GB" b="0" i="0" dirty="0">
              <a:latin typeface="Georgia" panose="02040502050405020303" pitchFamily="18" charset="0"/>
            </a:rPr>
            <a:t>How well did the participant use the tools and technologies at their disposal? Were their methods sound and effective?</a:t>
          </a:r>
          <a:endParaRPr lang="en-US" dirty="0">
            <a:latin typeface="Georgia" panose="02040502050405020303" pitchFamily="18" charset="0"/>
          </a:endParaRPr>
        </a:p>
      </dgm:t>
    </dgm:pt>
    <dgm:pt modelId="{6CEBA749-ACE2-4B7D-9CE9-EF085DAABDD3}" type="parTrans" cxnId="{E16DA1F0-6E37-464A-8D61-858D74821849}">
      <dgm:prSet/>
      <dgm:spPr/>
      <dgm:t>
        <a:bodyPr/>
        <a:lstStyle/>
        <a:p>
          <a:endParaRPr lang="en-US">
            <a:latin typeface="Georgia" panose="02040502050405020303" pitchFamily="18" charset="0"/>
          </a:endParaRPr>
        </a:p>
      </dgm:t>
    </dgm:pt>
    <dgm:pt modelId="{4B1FE1E5-AA69-40B3-95F2-3C2B6BB461F5}" type="sibTrans" cxnId="{E16DA1F0-6E37-464A-8D61-858D74821849}">
      <dgm:prSet/>
      <dgm:spPr/>
      <dgm:t>
        <a:bodyPr/>
        <a:lstStyle/>
        <a:p>
          <a:endParaRPr lang="en-US">
            <a:latin typeface="Georgia" panose="02040502050405020303" pitchFamily="18" charset="0"/>
          </a:endParaRPr>
        </a:p>
      </dgm:t>
    </dgm:pt>
    <dgm:pt modelId="{5AEE08FF-AE2C-4B47-9037-0285685BDDDF}" type="pres">
      <dgm:prSet presAssocID="{0C62C2E3-10BC-40F2-90FD-7AF437B3680D}" presName="root" presStyleCnt="0">
        <dgm:presLayoutVars>
          <dgm:dir/>
          <dgm:resizeHandles val="exact"/>
        </dgm:presLayoutVars>
      </dgm:prSet>
      <dgm:spPr/>
    </dgm:pt>
    <dgm:pt modelId="{C3F2227E-CDB0-4E42-9271-2CE9BA333FEA}" type="pres">
      <dgm:prSet presAssocID="{1EF3DEFF-CD0F-4B26-855E-FF68CD6D9ABD}" presName="compNode" presStyleCnt="0"/>
      <dgm:spPr/>
    </dgm:pt>
    <dgm:pt modelId="{3F31C95C-C288-4A01-9E25-84E63A2EFF31}" type="pres">
      <dgm:prSet presAssocID="{1EF3DEFF-CD0F-4B26-855E-FF68CD6D9AB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472A734C-966F-435E-BB5D-2C9CD148D2A5}" type="pres">
      <dgm:prSet presAssocID="{1EF3DEFF-CD0F-4B26-855E-FF68CD6D9ABD}" presName="spaceRect" presStyleCnt="0"/>
      <dgm:spPr/>
    </dgm:pt>
    <dgm:pt modelId="{BA31A4AF-0347-42C2-8E07-9FE04077C364}" type="pres">
      <dgm:prSet presAssocID="{1EF3DEFF-CD0F-4B26-855E-FF68CD6D9ABD}" presName="textRect" presStyleLbl="revTx" presStyleIdx="0" presStyleCnt="7">
        <dgm:presLayoutVars>
          <dgm:chMax val="1"/>
          <dgm:chPref val="1"/>
        </dgm:presLayoutVars>
      </dgm:prSet>
      <dgm:spPr/>
    </dgm:pt>
    <dgm:pt modelId="{0E89B97D-BD17-4937-A5D6-F26CA29EA986}" type="pres">
      <dgm:prSet presAssocID="{8ED165F2-99FB-4C45-9DA3-060B37556175}" presName="sibTrans" presStyleCnt="0"/>
      <dgm:spPr/>
    </dgm:pt>
    <dgm:pt modelId="{D12FDE78-BEA0-48E8-8058-3B26452CA5BA}" type="pres">
      <dgm:prSet presAssocID="{71B57B5F-A85A-430C-AD9D-1B87E605D885}" presName="compNode" presStyleCnt="0"/>
      <dgm:spPr/>
    </dgm:pt>
    <dgm:pt modelId="{783B33A7-8FBB-44E8-B12B-35DB4C925D76}" type="pres">
      <dgm:prSet presAssocID="{71B57B5F-A85A-430C-AD9D-1B87E605D88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Pie Chart"/>
        </a:ext>
      </dgm:extLst>
    </dgm:pt>
    <dgm:pt modelId="{A985F10D-472C-42BE-9289-3339D2778DF1}" type="pres">
      <dgm:prSet presAssocID="{71B57B5F-A85A-430C-AD9D-1B87E605D885}" presName="spaceRect" presStyleCnt="0"/>
      <dgm:spPr/>
    </dgm:pt>
    <dgm:pt modelId="{92DA03F6-6116-4997-A992-25CAB5A07915}" type="pres">
      <dgm:prSet presAssocID="{71B57B5F-A85A-430C-AD9D-1B87E605D885}" presName="textRect" presStyleLbl="revTx" presStyleIdx="1" presStyleCnt="7" custScaleX="121836">
        <dgm:presLayoutVars>
          <dgm:chMax val="1"/>
          <dgm:chPref val="1"/>
        </dgm:presLayoutVars>
      </dgm:prSet>
      <dgm:spPr/>
    </dgm:pt>
    <dgm:pt modelId="{1DC70ACF-C514-4211-9BA0-0D5FB859EA20}" type="pres">
      <dgm:prSet presAssocID="{8F81D448-B6FC-4D13-A63E-1292CC80E82C}" presName="sibTrans" presStyleCnt="0"/>
      <dgm:spPr/>
    </dgm:pt>
    <dgm:pt modelId="{D6F7A081-F9EE-4233-B620-7FFE388CE37E}" type="pres">
      <dgm:prSet presAssocID="{CCD435AE-34DA-4130-B702-6E2C3080A9A2}" presName="compNode" presStyleCnt="0"/>
      <dgm:spPr/>
    </dgm:pt>
    <dgm:pt modelId="{F1561C67-D35D-421E-A5FC-90298759F88B}" type="pres">
      <dgm:prSet presAssocID="{CCD435AE-34DA-4130-B702-6E2C3080A9A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D4A3D9DB-01F2-4E03-876F-380DA9C43926}" type="pres">
      <dgm:prSet presAssocID="{CCD435AE-34DA-4130-B702-6E2C3080A9A2}" presName="spaceRect" presStyleCnt="0"/>
      <dgm:spPr/>
    </dgm:pt>
    <dgm:pt modelId="{4CF60088-B5D5-4CB8-A4A2-15DEB1923BFF}" type="pres">
      <dgm:prSet presAssocID="{CCD435AE-34DA-4130-B702-6E2C3080A9A2}" presName="textRect" presStyleLbl="revTx" presStyleIdx="2" presStyleCnt="7" custScaleX="117488">
        <dgm:presLayoutVars>
          <dgm:chMax val="1"/>
          <dgm:chPref val="1"/>
        </dgm:presLayoutVars>
      </dgm:prSet>
      <dgm:spPr/>
    </dgm:pt>
    <dgm:pt modelId="{AF09565E-A508-4081-88F8-188989ADE587}" type="pres">
      <dgm:prSet presAssocID="{5FDD1E2F-6FF0-492C-87ED-58BCBA7D55CA}" presName="sibTrans" presStyleCnt="0"/>
      <dgm:spPr/>
    </dgm:pt>
    <dgm:pt modelId="{1384BA64-3F86-4262-855F-B1145B932BD2}" type="pres">
      <dgm:prSet presAssocID="{7D71556E-614C-477D-BDBC-873EE501CB37}" presName="compNode" presStyleCnt="0"/>
      <dgm:spPr/>
    </dgm:pt>
    <dgm:pt modelId="{EB29FF03-7801-4D7F-AC25-08518F0ECA71}" type="pres">
      <dgm:prSet presAssocID="{7D71556E-614C-477D-BDBC-873EE501CB3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7F5B366F-2BD7-4C04-A532-31ACB383FC2E}" type="pres">
      <dgm:prSet presAssocID="{7D71556E-614C-477D-BDBC-873EE501CB37}" presName="spaceRect" presStyleCnt="0"/>
      <dgm:spPr/>
    </dgm:pt>
    <dgm:pt modelId="{8A2A82D7-890A-4F07-AAC6-65341A50405A}" type="pres">
      <dgm:prSet presAssocID="{7D71556E-614C-477D-BDBC-873EE501CB37}" presName="textRect" presStyleLbl="revTx" presStyleIdx="3" presStyleCnt="7">
        <dgm:presLayoutVars>
          <dgm:chMax val="1"/>
          <dgm:chPref val="1"/>
        </dgm:presLayoutVars>
      </dgm:prSet>
      <dgm:spPr/>
    </dgm:pt>
    <dgm:pt modelId="{F6C8AAD4-616A-4A46-9798-23FF405112B4}" type="pres">
      <dgm:prSet presAssocID="{BE521306-C1EF-46C3-BED9-81737B2CFE18}" presName="sibTrans" presStyleCnt="0"/>
      <dgm:spPr/>
    </dgm:pt>
    <dgm:pt modelId="{EA2C0CA4-7C85-45D5-B930-035F0B23A274}" type="pres">
      <dgm:prSet presAssocID="{2540E943-C3B5-411F-A749-999A31B65AD8}" presName="compNode" presStyleCnt="0"/>
      <dgm:spPr/>
    </dgm:pt>
    <dgm:pt modelId="{F195D6F5-F531-44ED-8FB9-7453AF36FECA}" type="pres">
      <dgm:prSet presAssocID="{2540E943-C3B5-411F-A749-999A31B65AD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nfused Person"/>
        </a:ext>
      </dgm:extLst>
    </dgm:pt>
    <dgm:pt modelId="{62FCB925-46C6-4F25-8FE9-F9421BD6FDDD}" type="pres">
      <dgm:prSet presAssocID="{2540E943-C3B5-411F-A749-999A31B65AD8}" presName="spaceRect" presStyleCnt="0"/>
      <dgm:spPr/>
    </dgm:pt>
    <dgm:pt modelId="{903781A9-B743-44BA-8194-CB205C9D7982}" type="pres">
      <dgm:prSet presAssocID="{2540E943-C3B5-411F-A749-999A31B65AD8}" presName="textRect" presStyleLbl="revTx" presStyleIdx="4" presStyleCnt="7">
        <dgm:presLayoutVars>
          <dgm:chMax val="1"/>
          <dgm:chPref val="1"/>
        </dgm:presLayoutVars>
      </dgm:prSet>
      <dgm:spPr/>
    </dgm:pt>
    <dgm:pt modelId="{167AF20A-C3DE-4C31-BAD2-63855A69B3C6}" type="pres">
      <dgm:prSet presAssocID="{A2F106B8-93DA-48E0-9CA1-3E3EF108161C}" presName="sibTrans" presStyleCnt="0"/>
      <dgm:spPr/>
    </dgm:pt>
    <dgm:pt modelId="{581BF795-18B5-495D-BF21-FDE281B6D2BF}" type="pres">
      <dgm:prSet presAssocID="{7ABB5040-CD91-4347-BAFE-BF2D1226F162}" presName="compNode" presStyleCnt="0"/>
      <dgm:spPr/>
    </dgm:pt>
    <dgm:pt modelId="{6EA36CFD-9668-4069-9B6B-791F940FB3C2}" type="pres">
      <dgm:prSet presAssocID="{7ABB5040-CD91-4347-BAFE-BF2D1226F16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5FE8D765-CEA8-4505-93D8-C4388C943D73}" type="pres">
      <dgm:prSet presAssocID="{7ABB5040-CD91-4347-BAFE-BF2D1226F162}" presName="spaceRect" presStyleCnt="0"/>
      <dgm:spPr/>
    </dgm:pt>
    <dgm:pt modelId="{AA7768B5-BDF0-4BF6-8921-431D92CE15BF}" type="pres">
      <dgm:prSet presAssocID="{7ABB5040-CD91-4347-BAFE-BF2D1226F162}" presName="textRect" presStyleLbl="revTx" presStyleIdx="5" presStyleCnt="7">
        <dgm:presLayoutVars>
          <dgm:chMax val="1"/>
          <dgm:chPref val="1"/>
        </dgm:presLayoutVars>
      </dgm:prSet>
      <dgm:spPr/>
    </dgm:pt>
    <dgm:pt modelId="{EC91953B-2FFF-4252-934C-65E973058725}" type="pres">
      <dgm:prSet presAssocID="{464A459B-0AD3-40BA-A54C-195DCEF55F91}" presName="sibTrans" presStyleCnt="0"/>
      <dgm:spPr/>
    </dgm:pt>
    <dgm:pt modelId="{E6C7A63A-401F-4D30-8E5F-C8E11C4A3093}" type="pres">
      <dgm:prSet presAssocID="{ABC86BF6-B46C-4F06-9CAD-EC669EB29422}" presName="compNode" presStyleCnt="0"/>
      <dgm:spPr/>
    </dgm:pt>
    <dgm:pt modelId="{ECFA7A3B-FD52-4694-BEC4-86D72F7DBAC0}" type="pres">
      <dgm:prSet presAssocID="{ABC86BF6-B46C-4F06-9CAD-EC669EB2942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arget Audience"/>
        </a:ext>
      </dgm:extLst>
    </dgm:pt>
    <dgm:pt modelId="{7D67C02F-C936-4F9B-BE8F-311C35DE32C3}" type="pres">
      <dgm:prSet presAssocID="{ABC86BF6-B46C-4F06-9CAD-EC669EB29422}" presName="spaceRect" presStyleCnt="0"/>
      <dgm:spPr/>
    </dgm:pt>
    <dgm:pt modelId="{D3458283-1601-484F-AB4A-B31DFCE3CD8F}" type="pres">
      <dgm:prSet presAssocID="{ABC86BF6-B46C-4F06-9CAD-EC669EB29422}" presName="textRect" presStyleLbl="revTx" presStyleIdx="6" presStyleCnt="7">
        <dgm:presLayoutVars>
          <dgm:chMax val="1"/>
          <dgm:chPref val="1"/>
        </dgm:presLayoutVars>
      </dgm:prSet>
      <dgm:spPr/>
    </dgm:pt>
  </dgm:ptLst>
  <dgm:cxnLst>
    <dgm:cxn modelId="{C5087A14-74A2-4570-ABE9-11ADAD546883}" type="presOf" srcId="{CCD435AE-34DA-4130-B702-6E2C3080A9A2}" destId="{4CF60088-B5D5-4CB8-A4A2-15DEB1923BFF}" srcOrd="0" destOrd="0" presId="urn:microsoft.com/office/officeart/2018/2/layout/IconLabelList"/>
    <dgm:cxn modelId="{6E4F6417-30AE-4797-A637-7EC1619B3C2A}" srcId="{0C62C2E3-10BC-40F2-90FD-7AF437B3680D}" destId="{CCD435AE-34DA-4130-B702-6E2C3080A9A2}" srcOrd="2" destOrd="0" parTransId="{70EC34A9-2C8E-4902-9162-12D75A66E6AF}" sibTransId="{5FDD1E2F-6FF0-492C-87ED-58BCBA7D55CA}"/>
    <dgm:cxn modelId="{AFAC7332-6429-4737-9CA5-C44B84CED48F}" type="presOf" srcId="{ABC86BF6-B46C-4F06-9CAD-EC669EB29422}" destId="{D3458283-1601-484F-AB4A-B31DFCE3CD8F}" srcOrd="0" destOrd="0" presId="urn:microsoft.com/office/officeart/2018/2/layout/IconLabelList"/>
    <dgm:cxn modelId="{BC5AB933-EDA8-49AC-B865-57C19E15FF1E}" type="presOf" srcId="{0C62C2E3-10BC-40F2-90FD-7AF437B3680D}" destId="{5AEE08FF-AE2C-4B47-9037-0285685BDDDF}" srcOrd="0" destOrd="0" presId="urn:microsoft.com/office/officeart/2018/2/layout/IconLabelList"/>
    <dgm:cxn modelId="{708AB145-03B2-4A29-B950-BA36BEB871B4}" type="presOf" srcId="{7D71556E-614C-477D-BDBC-873EE501CB37}" destId="{8A2A82D7-890A-4F07-AAC6-65341A50405A}" srcOrd="0" destOrd="0" presId="urn:microsoft.com/office/officeart/2018/2/layout/IconLabelList"/>
    <dgm:cxn modelId="{53ED0946-430D-4128-99AD-8BF67ACD92B4}" srcId="{0C62C2E3-10BC-40F2-90FD-7AF437B3680D}" destId="{7D71556E-614C-477D-BDBC-873EE501CB37}" srcOrd="3" destOrd="0" parTransId="{5571E4ED-78D2-40F0-9FD9-6A97DD706DEF}" sibTransId="{BE521306-C1EF-46C3-BED9-81737B2CFE18}"/>
    <dgm:cxn modelId="{27911678-9E66-4DE7-A184-13DBAB1A14E2}" srcId="{0C62C2E3-10BC-40F2-90FD-7AF437B3680D}" destId="{1EF3DEFF-CD0F-4B26-855E-FF68CD6D9ABD}" srcOrd="0" destOrd="0" parTransId="{5561D93E-7A31-470A-94A0-0CEC81FF1780}" sibTransId="{8ED165F2-99FB-4C45-9DA3-060B37556175}"/>
    <dgm:cxn modelId="{8F052878-10F1-4E2B-8DEA-156DD3A9C5D4}" type="presOf" srcId="{7ABB5040-CD91-4347-BAFE-BF2D1226F162}" destId="{AA7768B5-BDF0-4BF6-8921-431D92CE15BF}" srcOrd="0" destOrd="0" presId="urn:microsoft.com/office/officeart/2018/2/layout/IconLabelList"/>
    <dgm:cxn modelId="{B4E1BA79-29E1-4028-9985-3B29F7DF97F3}" srcId="{0C62C2E3-10BC-40F2-90FD-7AF437B3680D}" destId="{2540E943-C3B5-411F-A749-999A31B65AD8}" srcOrd="4" destOrd="0" parTransId="{185E534A-5CFF-4FAE-B9C2-6EE5AFEE72AC}" sibTransId="{A2F106B8-93DA-48E0-9CA1-3E3EF108161C}"/>
    <dgm:cxn modelId="{EF9FA988-AD74-445A-88A0-7FEC7B7798B6}" srcId="{0C62C2E3-10BC-40F2-90FD-7AF437B3680D}" destId="{7ABB5040-CD91-4347-BAFE-BF2D1226F162}" srcOrd="5" destOrd="0" parTransId="{5BD3BF82-C071-4BF5-8277-41F7DB91CE70}" sibTransId="{464A459B-0AD3-40BA-A54C-195DCEF55F91}"/>
    <dgm:cxn modelId="{418FAEAC-6675-430E-A9B7-2FC5FAE137DD}" type="presOf" srcId="{1EF3DEFF-CD0F-4B26-855E-FF68CD6D9ABD}" destId="{BA31A4AF-0347-42C2-8E07-9FE04077C364}" srcOrd="0" destOrd="0" presId="urn:microsoft.com/office/officeart/2018/2/layout/IconLabelList"/>
    <dgm:cxn modelId="{CC8790D5-779D-4909-A742-5FCFB3766683}" srcId="{0C62C2E3-10BC-40F2-90FD-7AF437B3680D}" destId="{71B57B5F-A85A-430C-AD9D-1B87E605D885}" srcOrd="1" destOrd="0" parTransId="{32F11E0D-0B28-4B06-B184-B673B7A6DB29}" sibTransId="{8F81D448-B6FC-4D13-A63E-1292CC80E82C}"/>
    <dgm:cxn modelId="{5430E2D6-FF3F-46D3-A435-0CA0B74BC35E}" type="presOf" srcId="{2540E943-C3B5-411F-A749-999A31B65AD8}" destId="{903781A9-B743-44BA-8194-CB205C9D7982}" srcOrd="0" destOrd="0" presId="urn:microsoft.com/office/officeart/2018/2/layout/IconLabelList"/>
    <dgm:cxn modelId="{F276C3EA-BBEE-4E59-9589-BAD49DFFB926}" type="presOf" srcId="{71B57B5F-A85A-430C-AD9D-1B87E605D885}" destId="{92DA03F6-6116-4997-A992-25CAB5A07915}" srcOrd="0" destOrd="0" presId="urn:microsoft.com/office/officeart/2018/2/layout/IconLabelList"/>
    <dgm:cxn modelId="{E16DA1F0-6E37-464A-8D61-858D74821849}" srcId="{0C62C2E3-10BC-40F2-90FD-7AF437B3680D}" destId="{ABC86BF6-B46C-4F06-9CAD-EC669EB29422}" srcOrd="6" destOrd="0" parTransId="{6CEBA749-ACE2-4B7D-9CE9-EF085DAABDD3}" sibTransId="{4B1FE1E5-AA69-40B3-95F2-3C2B6BB461F5}"/>
    <dgm:cxn modelId="{DC4301D4-9D3E-4054-8300-504B6983E0C1}" type="presParOf" srcId="{5AEE08FF-AE2C-4B47-9037-0285685BDDDF}" destId="{C3F2227E-CDB0-4E42-9271-2CE9BA333FEA}" srcOrd="0" destOrd="0" presId="urn:microsoft.com/office/officeart/2018/2/layout/IconLabelList"/>
    <dgm:cxn modelId="{00088800-3FE7-4B3D-AF55-37C0D4A8DF8E}" type="presParOf" srcId="{C3F2227E-CDB0-4E42-9271-2CE9BA333FEA}" destId="{3F31C95C-C288-4A01-9E25-84E63A2EFF31}" srcOrd="0" destOrd="0" presId="urn:microsoft.com/office/officeart/2018/2/layout/IconLabelList"/>
    <dgm:cxn modelId="{6A9F7F30-E99A-45A5-ADED-D66B7ED2B405}" type="presParOf" srcId="{C3F2227E-CDB0-4E42-9271-2CE9BA333FEA}" destId="{472A734C-966F-435E-BB5D-2C9CD148D2A5}" srcOrd="1" destOrd="0" presId="urn:microsoft.com/office/officeart/2018/2/layout/IconLabelList"/>
    <dgm:cxn modelId="{3F4EAD66-5636-4D49-942F-4B733695A230}" type="presParOf" srcId="{C3F2227E-CDB0-4E42-9271-2CE9BA333FEA}" destId="{BA31A4AF-0347-42C2-8E07-9FE04077C364}" srcOrd="2" destOrd="0" presId="urn:microsoft.com/office/officeart/2018/2/layout/IconLabelList"/>
    <dgm:cxn modelId="{8D8BAFF6-E4AA-48E2-A580-1A78B21467BC}" type="presParOf" srcId="{5AEE08FF-AE2C-4B47-9037-0285685BDDDF}" destId="{0E89B97D-BD17-4937-A5D6-F26CA29EA986}" srcOrd="1" destOrd="0" presId="urn:microsoft.com/office/officeart/2018/2/layout/IconLabelList"/>
    <dgm:cxn modelId="{869BCF22-BE94-4C67-BB4A-3BDA66313E0E}" type="presParOf" srcId="{5AEE08FF-AE2C-4B47-9037-0285685BDDDF}" destId="{D12FDE78-BEA0-48E8-8058-3B26452CA5BA}" srcOrd="2" destOrd="0" presId="urn:microsoft.com/office/officeart/2018/2/layout/IconLabelList"/>
    <dgm:cxn modelId="{B8E30E7A-39E9-44FD-A9CA-D09C87BB2FAE}" type="presParOf" srcId="{D12FDE78-BEA0-48E8-8058-3B26452CA5BA}" destId="{783B33A7-8FBB-44E8-B12B-35DB4C925D76}" srcOrd="0" destOrd="0" presId="urn:microsoft.com/office/officeart/2018/2/layout/IconLabelList"/>
    <dgm:cxn modelId="{DAEB69E0-677C-4987-B752-72F3D9BC165F}" type="presParOf" srcId="{D12FDE78-BEA0-48E8-8058-3B26452CA5BA}" destId="{A985F10D-472C-42BE-9289-3339D2778DF1}" srcOrd="1" destOrd="0" presId="urn:microsoft.com/office/officeart/2018/2/layout/IconLabelList"/>
    <dgm:cxn modelId="{F6760835-EFFA-4D92-931C-EFD8952AF690}" type="presParOf" srcId="{D12FDE78-BEA0-48E8-8058-3B26452CA5BA}" destId="{92DA03F6-6116-4997-A992-25CAB5A07915}" srcOrd="2" destOrd="0" presId="urn:microsoft.com/office/officeart/2018/2/layout/IconLabelList"/>
    <dgm:cxn modelId="{DE9903B5-7F59-405D-AE46-B7A949792BA6}" type="presParOf" srcId="{5AEE08FF-AE2C-4B47-9037-0285685BDDDF}" destId="{1DC70ACF-C514-4211-9BA0-0D5FB859EA20}" srcOrd="3" destOrd="0" presId="urn:microsoft.com/office/officeart/2018/2/layout/IconLabelList"/>
    <dgm:cxn modelId="{9AA4A258-5F62-418A-AE2A-6144982C4829}" type="presParOf" srcId="{5AEE08FF-AE2C-4B47-9037-0285685BDDDF}" destId="{D6F7A081-F9EE-4233-B620-7FFE388CE37E}" srcOrd="4" destOrd="0" presId="urn:microsoft.com/office/officeart/2018/2/layout/IconLabelList"/>
    <dgm:cxn modelId="{46E45815-97F3-45E9-A0DB-E6724D8AE832}" type="presParOf" srcId="{D6F7A081-F9EE-4233-B620-7FFE388CE37E}" destId="{F1561C67-D35D-421E-A5FC-90298759F88B}" srcOrd="0" destOrd="0" presId="urn:microsoft.com/office/officeart/2018/2/layout/IconLabelList"/>
    <dgm:cxn modelId="{FE6BA919-1085-4E5E-89A2-1DB0FE46ECDF}" type="presParOf" srcId="{D6F7A081-F9EE-4233-B620-7FFE388CE37E}" destId="{D4A3D9DB-01F2-4E03-876F-380DA9C43926}" srcOrd="1" destOrd="0" presId="urn:microsoft.com/office/officeart/2018/2/layout/IconLabelList"/>
    <dgm:cxn modelId="{83E4FFA3-6BD5-4354-B8F4-F588391E16C5}" type="presParOf" srcId="{D6F7A081-F9EE-4233-B620-7FFE388CE37E}" destId="{4CF60088-B5D5-4CB8-A4A2-15DEB1923BFF}" srcOrd="2" destOrd="0" presId="urn:microsoft.com/office/officeart/2018/2/layout/IconLabelList"/>
    <dgm:cxn modelId="{426F13DA-8BBB-4223-A910-C1F59A4C30AF}" type="presParOf" srcId="{5AEE08FF-AE2C-4B47-9037-0285685BDDDF}" destId="{AF09565E-A508-4081-88F8-188989ADE587}" srcOrd="5" destOrd="0" presId="urn:microsoft.com/office/officeart/2018/2/layout/IconLabelList"/>
    <dgm:cxn modelId="{244C8067-F8E8-4581-A2BE-71BA4E06BB83}" type="presParOf" srcId="{5AEE08FF-AE2C-4B47-9037-0285685BDDDF}" destId="{1384BA64-3F86-4262-855F-B1145B932BD2}" srcOrd="6" destOrd="0" presId="urn:microsoft.com/office/officeart/2018/2/layout/IconLabelList"/>
    <dgm:cxn modelId="{FB31919E-6179-4D87-9990-77189E600221}" type="presParOf" srcId="{1384BA64-3F86-4262-855F-B1145B932BD2}" destId="{EB29FF03-7801-4D7F-AC25-08518F0ECA71}" srcOrd="0" destOrd="0" presId="urn:microsoft.com/office/officeart/2018/2/layout/IconLabelList"/>
    <dgm:cxn modelId="{66FC7F31-192B-4167-982B-BD5399A6E7C7}" type="presParOf" srcId="{1384BA64-3F86-4262-855F-B1145B932BD2}" destId="{7F5B366F-2BD7-4C04-A532-31ACB383FC2E}" srcOrd="1" destOrd="0" presId="urn:microsoft.com/office/officeart/2018/2/layout/IconLabelList"/>
    <dgm:cxn modelId="{38F52FC2-5815-4D3E-8CC1-3362971DAEC3}" type="presParOf" srcId="{1384BA64-3F86-4262-855F-B1145B932BD2}" destId="{8A2A82D7-890A-4F07-AAC6-65341A50405A}" srcOrd="2" destOrd="0" presId="urn:microsoft.com/office/officeart/2018/2/layout/IconLabelList"/>
    <dgm:cxn modelId="{25D74067-96DF-43F7-B086-DDA5CBA9DB6E}" type="presParOf" srcId="{5AEE08FF-AE2C-4B47-9037-0285685BDDDF}" destId="{F6C8AAD4-616A-4A46-9798-23FF405112B4}" srcOrd="7" destOrd="0" presId="urn:microsoft.com/office/officeart/2018/2/layout/IconLabelList"/>
    <dgm:cxn modelId="{7CBFE783-52EE-44E0-A6D5-8B74228395B6}" type="presParOf" srcId="{5AEE08FF-AE2C-4B47-9037-0285685BDDDF}" destId="{EA2C0CA4-7C85-45D5-B930-035F0B23A274}" srcOrd="8" destOrd="0" presId="urn:microsoft.com/office/officeart/2018/2/layout/IconLabelList"/>
    <dgm:cxn modelId="{221E2C1E-6349-4E66-9320-B51BEB0F169D}" type="presParOf" srcId="{EA2C0CA4-7C85-45D5-B930-035F0B23A274}" destId="{F195D6F5-F531-44ED-8FB9-7453AF36FECA}" srcOrd="0" destOrd="0" presId="urn:microsoft.com/office/officeart/2018/2/layout/IconLabelList"/>
    <dgm:cxn modelId="{72C115F3-F783-4A7F-85D7-0958378D96E9}" type="presParOf" srcId="{EA2C0CA4-7C85-45D5-B930-035F0B23A274}" destId="{62FCB925-46C6-4F25-8FE9-F9421BD6FDDD}" srcOrd="1" destOrd="0" presId="urn:microsoft.com/office/officeart/2018/2/layout/IconLabelList"/>
    <dgm:cxn modelId="{BEF5CEBC-0B9F-4BFC-ABF3-CC2F2B2FBA1E}" type="presParOf" srcId="{EA2C0CA4-7C85-45D5-B930-035F0B23A274}" destId="{903781A9-B743-44BA-8194-CB205C9D7982}" srcOrd="2" destOrd="0" presId="urn:microsoft.com/office/officeart/2018/2/layout/IconLabelList"/>
    <dgm:cxn modelId="{5A2EF069-946B-4B46-BA5B-E43C46785A43}" type="presParOf" srcId="{5AEE08FF-AE2C-4B47-9037-0285685BDDDF}" destId="{167AF20A-C3DE-4C31-BAD2-63855A69B3C6}" srcOrd="9" destOrd="0" presId="urn:microsoft.com/office/officeart/2018/2/layout/IconLabelList"/>
    <dgm:cxn modelId="{B578D5FA-9D87-4EF9-82F9-9637BCF1A2B6}" type="presParOf" srcId="{5AEE08FF-AE2C-4B47-9037-0285685BDDDF}" destId="{581BF795-18B5-495D-BF21-FDE281B6D2BF}" srcOrd="10" destOrd="0" presId="urn:microsoft.com/office/officeart/2018/2/layout/IconLabelList"/>
    <dgm:cxn modelId="{A6FE45D9-F914-4A61-929B-60AABEF80078}" type="presParOf" srcId="{581BF795-18B5-495D-BF21-FDE281B6D2BF}" destId="{6EA36CFD-9668-4069-9B6B-791F940FB3C2}" srcOrd="0" destOrd="0" presId="urn:microsoft.com/office/officeart/2018/2/layout/IconLabelList"/>
    <dgm:cxn modelId="{7B21A7E9-49F0-46C7-9CAD-EDD8F547C441}" type="presParOf" srcId="{581BF795-18B5-495D-BF21-FDE281B6D2BF}" destId="{5FE8D765-CEA8-4505-93D8-C4388C943D73}" srcOrd="1" destOrd="0" presId="urn:microsoft.com/office/officeart/2018/2/layout/IconLabelList"/>
    <dgm:cxn modelId="{EDAF5FB7-35B5-4FD6-845C-462621A04C4F}" type="presParOf" srcId="{581BF795-18B5-495D-BF21-FDE281B6D2BF}" destId="{AA7768B5-BDF0-4BF6-8921-431D92CE15BF}" srcOrd="2" destOrd="0" presId="urn:microsoft.com/office/officeart/2018/2/layout/IconLabelList"/>
    <dgm:cxn modelId="{A44AC893-C417-4E52-9418-B7A217E3BEB8}" type="presParOf" srcId="{5AEE08FF-AE2C-4B47-9037-0285685BDDDF}" destId="{EC91953B-2FFF-4252-934C-65E973058725}" srcOrd="11" destOrd="0" presId="urn:microsoft.com/office/officeart/2018/2/layout/IconLabelList"/>
    <dgm:cxn modelId="{18F7E654-B249-43AC-B217-2A2828AEFCAF}" type="presParOf" srcId="{5AEE08FF-AE2C-4B47-9037-0285685BDDDF}" destId="{E6C7A63A-401F-4D30-8E5F-C8E11C4A3093}" srcOrd="12" destOrd="0" presId="urn:microsoft.com/office/officeart/2018/2/layout/IconLabelList"/>
    <dgm:cxn modelId="{94B5D292-92AF-4EB0-886A-4F9E486AF564}" type="presParOf" srcId="{E6C7A63A-401F-4D30-8E5F-C8E11C4A3093}" destId="{ECFA7A3B-FD52-4694-BEC4-86D72F7DBAC0}" srcOrd="0" destOrd="0" presId="urn:microsoft.com/office/officeart/2018/2/layout/IconLabelList"/>
    <dgm:cxn modelId="{EB75A47A-A3FA-4033-A925-6B009C8C2955}" type="presParOf" srcId="{E6C7A63A-401F-4D30-8E5F-C8E11C4A3093}" destId="{7D67C02F-C936-4F9B-BE8F-311C35DE32C3}" srcOrd="1" destOrd="0" presId="urn:microsoft.com/office/officeart/2018/2/layout/IconLabelList"/>
    <dgm:cxn modelId="{76B95B27-CF73-4969-871F-A6A4B2C3CBBC}" type="presParOf" srcId="{E6C7A63A-401F-4D30-8E5F-C8E11C4A3093}" destId="{D3458283-1601-484F-AB4A-B31DFCE3CD8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1C95C-C288-4A01-9E25-84E63A2EFF31}">
      <dsp:nvSpPr>
        <dsp:cNvPr id="0" name=""/>
        <dsp:cNvSpPr/>
      </dsp:nvSpPr>
      <dsp:spPr>
        <a:xfrm>
          <a:off x="260622" y="681149"/>
          <a:ext cx="420029" cy="420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31A4AF-0347-42C2-8E07-9FE04077C364}">
      <dsp:nvSpPr>
        <dsp:cNvPr id="0" name=""/>
        <dsp:cNvSpPr/>
      </dsp:nvSpPr>
      <dsp:spPr>
        <a:xfrm>
          <a:off x="3937"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Data Analysis: </a:t>
          </a:r>
          <a:r>
            <a:rPr lang="en-GB" sz="1100" b="0" i="0" kern="1200" dirty="0">
              <a:latin typeface="Georgia" panose="02040502050405020303" pitchFamily="18" charset="0"/>
            </a:rPr>
            <a:t>How well did the participant </a:t>
          </a:r>
          <a:r>
            <a:rPr lang="en-GB" sz="1100" b="0" i="0" kern="1200" dirty="0" err="1">
              <a:latin typeface="Georgia" panose="02040502050405020303" pitchFamily="18" charset="0"/>
            </a:rPr>
            <a:t>analyze</a:t>
          </a:r>
          <a:r>
            <a:rPr lang="en-GB" sz="1100" b="0" i="0" kern="1200" dirty="0">
              <a:latin typeface="Georgia" panose="02040502050405020303" pitchFamily="18" charset="0"/>
            </a:rPr>
            <a:t> the provided data? Were their findings insightful and relevant? Did they use appropriate statistical methods?</a:t>
          </a:r>
          <a:endParaRPr lang="en-US" sz="1100" kern="1200" dirty="0">
            <a:latin typeface="Georgia" panose="02040502050405020303" pitchFamily="18" charset="0"/>
          </a:endParaRPr>
        </a:p>
      </dsp:txBody>
      <dsp:txXfrm>
        <a:off x="3937" y="1298551"/>
        <a:ext cx="933398" cy="697955"/>
      </dsp:txXfrm>
    </dsp:sp>
    <dsp:sp modelId="{783B33A7-8FBB-44E8-B12B-35DB4C925D76}">
      <dsp:nvSpPr>
        <dsp:cNvPr id="0" name=""/>
        <dsp:cNvSpPr/>
      </dsp:nvSpPr>
      <dsp:spPr>
        <a:xfrm>
          <a:off x="1459274" y="681149"/>
          <a:ext cx="420029" cy="420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A03F6-6116-4997-A992-25CAB5A07915}">
      <dsp:nvSpPr>
        <dsp:cNvPr id="0" name=""/>
        <dsp:cNvSpPr/>
      </dsp:nvSpPr>
      <dsp:spPr>
        <a:xfrm>
          <a:off x="1100681" y="1298551"/>
          <a:ext cx="1137215"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Visualizations:</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create clear and visually appealing data visualizations? Did they use the right types of charts and graphs to communicate their findings?</a:t>
          </a:r>
          <a:endParaRPr lang="en-US" sz="1100" kern="1200" dirty="0">
            <a:latin typeface="Georgia" panose="02040502050405020303" pitchFamily="18" charset="0"/>
          </a:endParaRPr>
        </a:p>
      </dsp:txBody>
      <dsp:txXfrm>
        <a:off x="1100681" y="1298551"/>
        <a:ext cx="1137215" cy="697955"/>
      </dsp:txXfrm>
    </dsp:sp>
    <dsp:sp modelId="{F1561C67-D35D-421E-A5FC-90298759F88B}">
      <dsp:nvSpPr>
        <dsp:cNvPr id="0" name=""/>
        <dsp:cNvSpPr/>
      </dsp:nvSpPr>
      <dsp:spPr>
        <a:xfrm>
          <a:off x="2739542" y="681149"/>
          <a:ext cx="420029" cy="420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60088-B5D5-4CB8-A4A2-15DEB1923BFF}">
      <dsp:nvSpPr>
        <dsp:cNvPr id="0" name=""/>
        <dsp:cNvSpPr/>
      </dsp:nvSpPr>
      <dsp:spPr>
        <a:xfrm>
          <a:off x="2401241" y="1298551"/>
          <a:ext cx="1096631"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Interpretation: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team effectively interpret their findings? Did they draw appropriate conclusions and insights from the data?</a:t>
          </a:r>
          <a:endParaRPr lang="en-US" sz="1100" kern="1200" dirty="0">
            <a:latin typeface="Georgia" panose="02040502050405020303" pitchFamily="18" charset="0"/>
          </a:endParaRPr>
        </a:p>
      </dsp:txBody>
      <dsp:txXfrm>
        <a:off x="2401241" y="1298551"/>
        <a:ext cx="1096631" cy="697955"/>
      </dsp:txXfrm>
    </dsp:sp>
    <dsp:sp modelId="{EB29FF03-7801-4D7F-AC25-08518F0ECA71}">
      <dsp:nvSpPr>
        <dsp:cNvPr id="0" name=""/>
        <dsp:cNvSpPr/>
      </dsp:nvSpPr>
      <dsp:spPr>
        <a:xfrm>
          <a:off x="3917901" y="681149"/>
          <a:ext cx="420029" cy="420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A82D7-890A-4F07-AAC6-65341A50405A}">
      <dsp:nvSpPr>
        <dsp:cNvPr id="0" name=""/>
        <dsp:cNvSpPr/>
      </dsp:nvSpPr>
      <dsp:spPr>
        <a:xfrm>
          <a:off x="3661217"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Creativity: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approach the problem with a creative and innovative mindset? Did they think outside the box in their analysis and presentation?</a:t>
          </a:r>
          <a:endParaRPr lang="en-US" sz="1100" kern="1200" dirty="0">
            <a:latin typeface="Georgia" panose="02040502050405020303" pitchFamily="18" charset="0"/>
          </a:endParaRPr>
        </a:p>
      </dsp:txBody>
      <dsp:txXfrm>
        <a:off x="3661217" y="1298551"/>
        <a:ext cx="933398" cy="697955"/>
      </dsp:txXfrm>
    </dsp:sp>
    <dsp:sp modelId="{F195D6F5-F531-44ED-8FB9-7453AF36FECA}">
      <dsp:nvSpPr>
        <dsp:cNvPr id="0" name=""/>
        <dsp:cNvSpPr/>
      </dsp:nvSpPr>
      <dsp:spPr>
        <a:xfrm>
          <a:off x="5014644" y="681149"/>
          <a:ext cx="420029" cy="4200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3781A9-B743-44BA-8194-CB205C9D7982}">
      <dsp:nvSpPr>
        <dsp:cNvPr id="0" name=""/>
        <dsp:cNvSpPr/>
      </dsp:nvSpPr>
      <dsp:spPr>
        <a:xfrm>
          <a:off x="4757960"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Clarity: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Was the presentation clear and easy to understand? Did the participant communicate their findings effectively and concisely?</a:t>
          </a:r>
          <a:endParaRPr lang="en-US" sz="1100" kern="1200" dirty="0">
            <a:latin typeface="Georgia" panose="02040502050405020303" pitchFamily="18" charset="0"/>
          </a:endParaRPr>
        </a:p>
      </dsp:txBody>
      <dsp:txXfrm>
        <a:off x="4757960" y="1298551"/>
        <a:ext cx="933398" cy="697955"/>
      </dsp:txXfrm>
    </dsp:sp>
    <dsp:sp modelId="{6EA36CFD-9668-4069-9B6B-791F940FB3C2}">
      <dsp:nvSpPr>
        <dsp:cNvPr id="0" name=""/>
        <dsp:cNvSpPr/>
      </dsp:nvSpPr>
      <dsp:spPr>
        <a:xfrm>
          <a:off x="6111387" y="681149"/>
          <a:ext cx="420029" cy="4200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768B5-BDF0-4BF6-8921-431D92CE15BF}">
      <dsp:nvSpPr>
        <dsp:cNvPr id="0" name=""/>
        <dsp:cNvSpPr/>
      </dsp:nvSpPr>
      <dsp:spPr>
        <a:xfrm>
          <a:off x="5854703"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Impact: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Did the participant findings have a significant impact on the problem at hand? Did they provide valuable insights and recommendations for key stakeholders?</a:t>
          </a:r>
          <a:endParaRPr lang="en-US" sz="1100" kern="1200" dirty="0">
            <a:latin typeface="Georgia" panose="02040502050405020303" pitchFamily="18" charset="0"/>
          </a:endParaRPr>
        </a:p>
      </dsp:txBody>
      <dsp:txXfrm>
        <a:off x="5854703" y="1298551"/>
        <a:ext cx="933398" cy="697955"/>
      </dsp:txXfrm>
    </dsp:sp>
    <dsp:sp modelId="{ECFA7A3B-FD52-4694-BEC4-86D72F7DBAC0}">
      <dsp:nvSpPr>
        <dsp:cNvPr id="0" name=""/>
        <dsp:cNvSpPr/>
      </dsp:nvSpPr>
      <dsp:spPr>
        <a:xfrm>
          <a:off x="7208131" y="681149"/>
          <a:ext cx="420029" cy="4200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58283-1601-484F-AB4A-B31DFCE3CD8F}">
      <dsp:nvSpPr>
        <dsp:cNvPr id="0" name=""/>
        <dsp:cNvSpPr/>
      </dsp:nvSpPr>
      <dsp:spPr>
        <a:xfrm>
          <a:off x="6951446" y="1298551"/>
          <a:ext cx="933398" cy="69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i="0" kern="1200" dirty="0">
              <a:solidFill>
                <a:srgbClr val="DC6900"/>
              </a:solidFill>
              <a:latin typeface="Georgia" panose="02040502050405020303" pitchFamily="18" charset="0"/>
            </a:rPr>
            <a:t>Technical Ability: </a:t>
          </a:r>
        </a:p>
        <a:p>
          <a:pPr marL="0" lvl="0" indent="0" algn="ctr" defTabSz="488950">
            <a:lnSpc>
              <a:spcPct val="100000"/>
            </a:lnSpc>
            <a:spcBef>
              <a:spcPct val="0"/>
            </a:spcBef>
            <a:spcAft>
              <a:spcPct val="35000"/>
            </a:spcAft>
            <a:buNone/>
          </a:pPr>
          <a:r>
            <a:rPr lang="en-GB" sz="1100" b="0" i="0" kern="1200" dirty="0">
              <a:latin typeface="Georgia" panose="02040502050405020303" pitchFamily="18" charset="0"/>
            </a:rPr>
            <a:t>How well did the participant use the tools and technologies at their disposal? Were their methods sound and effective?</a:t>
          </a:r>
          <a:endParaRPr lang="en-US" sz="1100" kern="1200" dirty="0">
            <a:latin typeface="Georgia" panose="02040502050405020303" pitchFamily="18" charset="0"/>
          </a:endParaRPr>
        </a:p>
      </dsp:txBody>
      <dsp:txXfrm>
        <a:off x="6951446" y="1298551"/>
        <a:ext cx="933398" cy="69795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6A302-A5A0-4401-825F-5CF8178A5A6E}" type="datetimeFigureOut">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07723-F145-4C04-B937-BC8CC0106C0D}" type="slidenum">
              <a:t>‹#›</a:t>
            </a:fld>
            <a:endParaRPr lang="en-US"/>
          </a:p>
        </p:txBody>
      </p:sp>
    </p:spTree>
    <p:extLst>
      <p:ext uri="{BB962C8B-B14F-4D97-AF65-F5344CB8AC3E}">
        <p14:creationId xmlns:p14="http://schemas.microsoft.com/office/powerpoint/2010/main" val="364031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35370-34DB-47A8-AA9D-7EA1FD4B4063}" type="datetimeFigureOut">
              <a:rPr lang="en-NG" smtClean="0"/>
              <a:t>12/01/2023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94333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12/01/2023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90852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12/01/2023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76987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B35C-06F4-6A06-92E2-E43DC4107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C6B6C12-B386-B11D-308E-3FA4BC517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F3F69E2-E630-CA87-0E25-50A258CD579D}"/>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5" name="Footer Placeholder 4">
            <a:extLst>
              <a:ext uri="{FF2B5EF4-FFF2-40B4-BE49-F238E27FC236}">
                <a16:creationId xmlns:a16="http://schemas.microsoft.com/office/drawing/2014/main" id="{71622DF3-1547-37B2-2A71-3B887C315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76EE23-8C24-763D-F0DB-9AC5657A3680}"/>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61817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72048-3A1C-4174-8CED-5AC4EEE726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22BC0F-1B07-75A9-0FC7-7213E19CDF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B3114B-2BDD-B0A3-79C7-2F48B37CF4D2}"/>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5" name="Footer Placeholder 4">
            <a:extLst>
              <a:ext uri="{FF2B5EF4-FFF2-40B4-BE49-F238E27FC236}">
                <a16:creationId xmlns:a16="http://schemas.microsoft.com/office/drawing/2014/main" id="{7D578ACD-A66A-BF5A-112B-556A4310AD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F9F51-F2F6-2CB9-1ADA-6018F194D4F1}"/>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0665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AEA2-E9B0-FAAB-D86D-D92719725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7DA61-27C8-A4A6-6EA7-9B6DB91E48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3F404-9C9D-0194-BCAB-4181643F9DBC}"/>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5" name="Footer Placeholder 4">
            <a:extLst>
              <a:ext uri="{FF2B5EF4-FFF2-40B4-BE49-F238E27FC236}">
                <a16:creationId xmlns:a16="http://schemas.microsoft.com/office/drawing/2014/main" id="{8A8AF522-7D9E-C7B5-1083-90E094908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3CD21D-7D60-C919-80A3-5459FC0498AF}"/>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490675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E2E6-E9DA-930D-B6E9-91355B423C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53D03F-277E-93A9-C992-DE6D863F2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035595-5B87-C52E-A044-5535B623F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5E8E31-9A0C-6326-090C-AFC38CB0993F}"/>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6" name="Footer Placeholder 5">
            <a:extLst>
              <a:ext uri="{FF2B5EF4-FFF2-40B4-BE49-F238E27FC236}">
                <a16:creationId xmlns:a16="http://schemas.microsoft.com/office/drawing/2014/main" id="{87DE7C84-2EB3-FE9F-B77A-5D41375632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220ADE-8402-C367-A78C-751B8EBBF8A8}"/>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83304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1FD0-9713-6EE0-BFF1-287947A22B5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CFDA44-45DD-FAEE-4B0C-3C81CA8C5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B9751-7239-BA47-AEC0-5305A0D7A9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AFEFE29-17BC-04FB-3C9A-B2B03B04BD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4B6C0-648D-6D82-5CC7-3F8D330FF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039772-5C50-B191-12D7-03915EE10E75}"/>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8" name="Footer Placeholder 7">
            <a:extLst>
              <a:ext uri="{FF2B5EF4-FFF2-40B4-BE49-F238E27FC236}">
                <a16:creationId xmlns:a16="http://schemas.microsoft.com/office/drawing/2014/main" id="{0E0B7D13-56A9-CF79-1BA1-C066FFF0C0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3BEC2A-B710-22E4-F59F-3B7CA0BAFAB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98189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BD31-A253-0DCE-92F8-9B284E377F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A4CCDD-4A72-BDB0-AC1C-E993A1628399}"/>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4" name="Footer Placeholder 3">
            <a:extLst>
              <a:ext uri="{FF2B5EF4-FFF2-40B4-BE49-F238E27FC236}">
                <a16:creationId xmlns:a16="http://schemas.microsoft.com/office/drawing/2014/main" id="{62F7C96D-AC39-8C8F-615C-432544921B5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5D3FDD-2B89-59AD-9029-1BC061CEF59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252955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80B01-C82F-6CA3-88C9-1A4AC4BA0CEA}"/>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3" name="Footer Placeholder 2">
            <a:extLst>
              <a:ext uri="{FF2B5EF4-FFF2-40B4-BE49-F238E27FC236}">
                <a16:creationId xmlns:a16="http://schemas.microsoft.com/office/drawing/2014/main" id="{35E9ACF3-DE5E-01DF-91B9-483970624E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9CAAAE-499B-D5AE-9E38-CA6CFCBCBCC2}"/>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383536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2387-F3E5-3FDE-3E86-288BD717B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7720041-9EED-CFC5-7A4D-EA8797C33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74EAD28-9956-71FB-BD45-5877EDAB8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39790-8A28-9026-7536-6EF66F1768F5}"/>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6" name="Footer Placeholder 5">
            <a:extLst>
              <a:ext uri="{FF2B5EF4-FFF2-40B4-BE49-F238E27FC236}">
                <a16:creationId xmlns:a16="http://schemas.microsoft.com/office/drawing/2014/main" id="{7D4215E8-7DE7-A0F3-2E29-0CB805CF7F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FC5E1-088B-4A1B-CE11-1F47125F1134}"/>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2797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35370-34DB-47A8-AA9D-7EA1FD4B4063}" type="datetimeFigureOut">
              <a:rPr lang="en-NG" smtClean="0"/>
              <a:t>12/01/2023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256485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9ABE-4221-6912-2797-4AB67CB0B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B475B0-1D0A-5863-C02D-CB5F161F5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97D27E-A031-F199-F044-9F9516ACB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67CD1-392A-76F6-EFCD-DBDE89DEE7FC}"/>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6" name="Footer Placeholder 5">
            <a:extLst>
              <a:ext uri="{FF2B5EF4-FFF2-40B4-BE49-F238E27FC236}">
                <a16:creationId xmlns:a16="http://schemas.microsoft.com/office/drawing/2014/main" id="{1199CA51-99BC-EE29-19C4-3850720295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6CE2A2-B089-496F-8A4C-F82C381F232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734927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6BD-192E-1829-1D00-0F81F6C4F0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D01B93-323C-7B98-9320-CE2ED63DC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5965A0-1ABF-4DD7-392A-97F6478A1A75}"/>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5" name="Footer Placeholder 4">
            <a:extLst>
              <a:ext uri="{FF2B5EF4-FFF2-40B4-BE49-F238E27FC236}">
                <a16:creationId xmlns:a16="http://schemas.microsoft.com/office/drawing/2014/main" id="{C6A76B43-9BC6-2B5D-7FB7-F4D82540AB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A16F01-F67F-6EB5-3FC9-B582DE6B5D05}"/>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2580755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CF821-6436-CFF9-728F-17D49D4BE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9830066-2F1B-9B2C-2A99-46DA9C61B6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835CA0-736E-41FA-EA64-83D830C6E2A5}"/>
              </a:ext>
            </a:extLst>
          </p:cNvPr>
          <p:cNvSpPr>
            <a:spLocks noGrp="1"/>
          </p:cNvSpPr>
          <p:nvPr>
            <p:ph type="dt" sz="half" idx="10"/>
          </p:nvPr>
        </p:nvSpPr>
        <p:spPr/>
        <p:txBody>
          <a:bodyPr/>
          <a:lstStyle/>
          <a:p>
            <a:fld id="{DA8CD047-3708-4B50-87F3-A36B3EFD1D2C}" type="datetimeFigureOut">
              <a:rPr lang="en-GB" smtClean="0"/>
              <a:t>01/12/2023</a:t>
            </a:fld>
            <a:endParaRPr lang="en-GB"/>
          </a:p>
        </p:txBody>
      </p:sp>
      <p:sp>
        <p:nvSpPr>
          <p:cNvPr id="5" name="Footer Placeholder 4">
            <a:extLst>
              <a:ext uri="{FF2B5EF4-FFF2-40B4-BE49-F238E27FC236}">
                <a16:creationId xmlns:a16="http://schemas.microsoft.com/office/drawing/2014/main" id="{B61DC3A2-3C8A-C58B-9DAE-59A8A165CD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96D710-3E04-A221-1156-D747108987EB}"/>
              </a:ext>
            </a:extLst>
          </p:cNvPr>
          <p:cNvSpPr>
            <a:spLocks noGrp="1"/>
          </p:cNvSpPr>
          <p:nvPr>
            <p:ph type="sldNum" sz="quarter" idx="12"/>
          </p:nvPr>
        </p:nvSpPr>
        <p:spPr/>
        <p:txBody>
          <a:bodyPr/>
          <a:lstStyle/>
          <a:p>
            <a:fld id="{C762D177-6A10-41EA-8160-9FBC119D93FC}" type="slidenum">
              <a:rPr lang="en-GB" smtClean="0"/>
              <a:t>‹#›</a:t>
            </a:fld>
            <a:endParaRPr lang="en-GB"/>
          </a:p>
        </p:txBody>
      </p:sp>
    </p:spTree>
    <p:extLst>
      <p:ext uri="{BB962C8B-B14F-4D97-AF65-F5344CB8AC3E}">
        <p14:creationId xmlns:p14="http://schemas.microsoft.com/office/powerpoint/2010/main" val="163479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35370-34DB-47A8-AA9D-7EA1FD4B4063}" type="datetimeFigureOut">
              <a:rPr lang="en-NG" smtClean="0"/>
              <a:t>12/01/2023</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771293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935370-34DB-47A8-AA9D-7EA1FD4B4063}" type="datetimeFigureOut">
              <a:rPr lang="en-NG" smtClean="0"/>
              <a:t>12/01/2023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119893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935370-34DB-47A8-AA9D-7EA1FD4B4063}" type="datetimeFigureOut">
              <a:rPr lang="en-NG" smtClean="0"/>
              <a:t>12/01/2023</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22209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935370-34DB-47A8-AA9D-7EA1FD4B4063}" type="datetimeFigureOut">
              <a:rPr lang="en-NG" smtClean="0"/>
              <a:t>12/01/2023</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167466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35370-34DB-47A8-AA9D-7EA1FD4B4063}" type="datetimeFigureOut">
              <a:rPr lang="en-NG" smtClean="0"/>
              <a:t>12/01/2023</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4079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12/01/2023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353475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935370-34DB-47A8-AA9D-7EA1FD4B4063}" type="datetimeFigureOut">
              <a:rPr lang="en-NG" smtClean="0"/>
              <a:t>12/01/2023</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2CA0DA-C349-4A1A-ADBF-2E8B4DA66849}" type="slidenum">
              <a:rPr lang="en-NG" smtClean="0"/>
              <a:t>‹#›</a:t>
            </a:fld>
            <a:endParaRPr lang="en-NG"/>
          </a:p>
        </p:txBody>
      </p:sp>
    </p:spTree>
    <p:extLst>
      <p:ext uri="{BB962C8B-B14F-4D97-AF65-F5344CB8AC3E}">
        <p14:creationId xmlns:p14="http://schemas.microsoft.com/office/powerpoint/2010/main" val="422141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NG" smtClean="0"/>
              <a:t>‹#›</a:t>
            </a:fld>
            <a:endParaRPr lang="en-NG"/>
          </a:p>
        </p:txBody>
      </p:sp>
      <p:pic>
        <p:nvPicPr>
          <p:cNvPr id="7" name="Picture 6" descr="Graphical user interface&#10;&#10;Description automatically generated">
            <a:extLst>
              <a:ext uri="{FF2B5EF4-FFF2-40B4-BE49-F238E27FC236}">
                <a16:creationId xmlns:a16="http://schemas.microsoft.com/office/drawing/2014/main" id="{8B7F1C08-4B39-9349-641C-3EC3B80BFC4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990" t="39142" r="15469" b="39426"/>
          <a:stretch/>
        </p:blipFill>
        <p:spPr>
          <a:xfrm>
            <a:off x="223284" y="169012"/>
            <a:ext cx="1472351" cy="460409"/>
          </a:xfrm>
          <a:prstGeom prst="rect">
            <a:avLst/>
          </a:prstGeom>
        </p:spPr>
      </p:pic>
      <p:sp>
        <p:nvSpPr>
          <p:cNvPr id="8" name="Rectangle 7">
            <a:extLst>
              <a:ext uri="{FF2B5EF4-FFF2-40B4-BE49-F238E27FC236}">
                <a16:creationId xmlns:a16="http://schemas.microsoft.com/office/drawing/2014/main" id="{EDCC9907-A799-44E6-4AC5-50655A1096DA}"/>
              </a:ext>
            </a:extLst>
          </p:cNvPr>
          <p:cNvSpPr/>
          <p:nvPr userDrawn="1"/>
        </p:nvSpPr>
        <p:spPr>
          <a:xfrm>
            <a:off x="0" y="6698512"/>
            <a:ext cx="12192000" cy="15948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587616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35A42-0A1B-E252-821F-63B888497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C26E19-3836-9620-3F45-2CE770239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E6AC3E-B416-D75F-388A-B2557D3B1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CD047-3708-4B50-87F3-A36B3EFD1D2C}" type="datetimeFigureOut">
              <a:rPr lang="en-GB" smtClean="0"/>
              <a:t>01/12/2023</a:t>
            </a:fld>
            <a:endParaRPr lang="en-GB"/>
          </a:p>
        </p:txBody>
      </p:sp>
      <p:sp>
        <p:nvSpPr>
          <p:cNvPr id="5" name="Footer Placeholder 4">
            <a:extLst>
              <a:ext uri="{FF2B5EF4-FFF2-40B4-BE49-F238E27FC236}">
                <a16:creationId xmlns:a16="http://schemas.microsoft.com/office/drawing/2014/main" id="{6FD00FFC-D6C8-5D17-76A8-B99B1C654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EDC678-DA78-24AC-F0C3-0C951A5E6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2D177-6A10-41EA-8160-9FBC119D93FC}" type="slidenum">
              <a:rPr lang="en-GB" smtClean="0"/>
              <a:t>‹#›</a:t>
            </a:fld>
            <a:endParaRPr lang="en-GB"/>
          </a:p>
        </p:txBody>
      </p:sp>
      <p:pic>
        <p:nvPicPr>
          <p:cNvPr id="8" name="Picture 7" descr="A logo on a black background&#10;&#10;Description automatically generated with low confidence">
            <a:extLst>
              <a:ext uri="{FF2B5EF4-FFF2-40B4-BE49-F238E27FC236}">
                <a16:creationId xmlns:a16="http://schemas.microsoft.com/office/drawing/2014/main" id="{ADBF88BB-A772-5E88-C240-89F474040D2E}"/>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690" t="39016" r="16316" b="39186"/>
          <a:stretch/>
        </p:blipFill>
        <p:spPr>
          <a:xfrm>
            <a:off x="178755" y="172727"/>
            <a:ext cx="1585521" cy="508309"/>
          </a:xfrm>
          <a:prstGeom prst="rect">
            <a:avLst/>
          </a:prstGeom>
        </p:spPr>
      </p:pic>
      <p:sp>
        <p:nvSpPr>
          <p:cNvPr id="9" name="Rectangle 8">
            <a:extLst>
              <a:ext uri="{FF2B5EF4-FFF2-40B4-BE49-F238E27FC236}">
                <a16:creationId xmlns:a16="http://schemas.microsoft.com/office/drawing/2014/main" id="{E3A3F4A7-6DD5-830B-1DEE-3D61F170C88F}"/>
              </a:ext>
            </a:extLst>
          </p:cNvPr>
          <p:cNvSpPr/>
          <p:nvPr userDrawn="1"/>
        </p:nvSpPr>
        <p:spPr>
          <a:xfrm>
            <a:off x="0" y="6570973"/>
            <a:ext cx="12188275" cy="2286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914387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1drv.ms/u/s!AtAJMpFe5Cy_1AKmx2H66xZyrKrp?e=I0xyBJ" TargetMode="Externa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7E9FD3-B81C-B0EC-5394-40AD90ECB72F}"/>
              </a:ext>
            </a:extLst>
          </p:cNvPr>
          <p:cNvSpPr/>
          <p:nvPr/>
        </p:nvSpPr>
        <p:spPr>
          <a:xfrm>
            <a:off x="0" y="3173382"/>
            <a:ext cx="5636029" cy="1412750"/>
          </a:xfrm>
          <a:prstGeom prst="rect">
            <a:avLst/>
          </a:prstGeom>
          <a:solidFill>
            <a:srgbClr val="FFC9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BC0629AF-D179-D40B-3C69-3C848F34CB6C}"/>
              </a:ext>
            </a:extLst>
          </p:cNvPr>
          <p:cNvSpPr/>
          <p:nvPr/>
        </p:nvSpPr>
        <p:spPr>
          <a:xfrm>
            <a:off x="0" y="1815499"/>
            <a:ext cx="5636029" cy="1271016"/>
          </a:xfrm>
          <a:prstGeom prst="rect">
            <a:avLst/>
          </a:prstGeom>
          <a:solidFill>
            <a:srgbClr val="DC6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extBox 4">
            <a:extLst>
              <a:ext uri="{FF2B5EF4-FFF2-40B4-BE49-F238E27FC236}">
                <a16:creationId xmlns:a16="http://schemas.microsoft.com/office/drawing/2014/main" id="{A8A43F75-09AA-74D9-F8FF-B9027F56DC72}"/>
              </a:ext>
            </a:extLst>
          </p:cNvPr>
          <p:cNvSpPr txBox="1"/>
          <p:nvPr/>
        </p:nvSpPr>
        <p:spPr>
          <a:xfrm>
            <a:off x="68300" y="1868055"/>
            <a:ext cx="5264481" cy="1200329"/>
          </a:xfrm>
          <a:prstGeom prst="rect">
            <a:avLst/>
          </a:prstGeom>
          <a:noFill/>
        </p:spPr>
        <p:txBody>
          <a:bodyPr wrap="square" rtlCol="0">
            <a:spAutoFit/>
          </a:bodyPr>
          <a:lstStyle/>
          <a:p>
            <a:r>
              <a:rPr lang="en-US" sz="2400" b="1" dirty="0">
                <a:solidFill>
                  <a:schemeClr val="bg1"/>
                </a:solidFill>
                <a:latin typeface="Georgia" panose="02040502050405020303" pitchFamily="18" charset="0"/>
              </a:rPr>
              <a:t>Unraveling the Challenges of Unemployment in Africa:</a:t>
            </a:r>
          </a:p>
          <a:p>
            <a:r>
              <a:rPr lang="en-US" sz="2400" b="1" i="1" dirty="0">
                <a:solidFill>
                  <a:schemeClr val="bg1"/>
                </a:solidFill>
                <a:latin typeface="Georgia" panose="02040502050405020303" pitchFamily="18" charset="0"/>
              </a:rPr>
              <a:t>A Data-Driven Approach</a:t>
            </a:r>
          </a:p>
        </p:txBody>
      </p:sp>
      <p:sp>
        <p:nvSpPr>
          <p:cNvPr id="9" name="TextBox 8">
            <a:extLst>
              <a:ext uri="{FF2B5EF4-FFF2-40B4-BE49-F238E27FC236}">
                <a16:creationId xmlns:a16="http://schemas.microsoft.com/office/drawing/2014/main" id="{D3BB53FE-38EE-B54C-F278-46BE16923A7C}"/>
              </a:ext>
            </a:extLst>
          </p:cNvPr>
          <p:cNvSpPr txBox="1"/>
          <p:nvPr/>
        </p:nvSpPr>
        <p:spPr>
          <a:xfrm>
            <a:off x="68299" y="3330277"/>
            <a:ext cx="5401476" cy="1015663"/>
          </a:xfrm>
          <a:prstGeom prst="rect">
            <a:avLst/>
          </a:prstGeom>
          <a:noFill/>
        </p:spPr>
        <p:txBody>
          <a:bodyPr wrap="square">
            <a:spAutoFit/>
          </a:bodyPr>
          <a:lstStyle/>
          <a:p>
            <a:r>
              <a:rPr lang="en-US" sz="2400" b="1" dirty="0">
                <a:latin typeface="Georgia" panose="02040502050405020303" pitchFamily="18" charset="0"/>
              </a:rPr>
              <a:t>10Alytics Global Hackathon 2023</a:t>
            </a:r>
          </a:p>
          <a:p>
            <a:endParaRPr lang="en-GB" sz="1800" b="1" dirty="0">
              <a:latin typeface="Georgia" panose="02040502050405020303" pitchFamily="18" charset="0"/>
            </a:endParaRPr>
          </a:p>
          <a:p>
            <a:r>
              <a:rPr lang="en-GB" sz="1800" b="1" dirty="0">
                <a:latin typeface="Georgia" panose="02040502050405020303" pitchFamily="18" charset="0"/>
              </a:rPr>
              <a:t>2 – 3 December 2023</a:t>
            </a:r>
            <a:endParaRPr lang="LID4096" sz="1800" b="1" dirty="0">
              <a:latin typeface="Georgia" panose="02040502050405020303" pitchFamily="18" charset="0"/>
            </a:endParaRPr>
          </a:p>
        </p:txBody>
      </p:sp>
      <p:pic>
        <p:nvPicPr>
          <p:cNvPr id="1028" name="Picture 4" descr="Countries with highest youth unemployment revealed [See list] - Daily Post  Nigeria">
            <a:extLst>
              <a:ext uri="{FF2B5EF4-FFF2-40B4-BE49-F238E27FC236}">
                <a16:creationId xmlns:a16="http://schemas.microsoft.com/office/drawing/2014/main" id="{85E80FE9-633E-88B9-3477-CECF44697B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22"/>
          <a:stretch/>
        </p:blipFill>
        <p:spPr bwMode="auto">
          <a:xfrm>
            <a:off x="5411584" y="586047"/>
            <a:ext cx="6780415" cy="5685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4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4. </a:t>
            </a:r>
            <a:r>
              <a:rPr lang="en-US" b="1" dirty="0">
                <a:solidFill>
                  <a:srgbClr val="DC6900"/>
                </a:solidFill>
                <a:latin typeface="Georgia" panose="02040502050405020303" pitchFamily="18" charset="0"/>
              </a:rPr>
              <a:t>Share of the Population with Access to Electricity</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2798686429"/>
              </p:ext>
            </p:extLst>
          </p:nvPr>
        </p:nvGraphicFramePr>
        <p:xfrm>
          <a:off x="345410" y="1354412"/>
          <a:ext cx="11501178" cy="209931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Access to electricity (% of population)</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represents the percentage of population with access to electricity</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116724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5. Total </a:t>
            </a:r>
            <a:r>
              <a:rPr lang="en-US" b="1" dirty="0">
                <a:solidFill>
                  <a:srgbClr val="DC6900"/>
                </a:solidFill>
                <a:latin typeface="Georgia" panose="02040502050405020303" pitchFamily="18" charset="0"/>
              </a:rPr>
              <a:t>Number of LLCs from 2006 - 2020</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3924451780"/>
              </p:ext>
            </p:extLst>
          </p:nvPr>
        </p:nvGraphicFramePr>
        <p:xfrm>
          <a:off x="345410" y="1354412"/>
          <a:ext cx="11501178" cy="2654305"/>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Economy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Adult Population</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The number of adults in the specified economy</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Number of LLCs</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indicates the number of new limited liability companies (LLCs) that were registered in the specified economy in the given year. This is a measure of entrepreneurial activity and business creation.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r h="419863">
                <a:tc>
                  <a:txBody>
                    <a:bodyPr/>
                    <a:lstStyle/>
                    <a:p>
                      <a:pPr algn="l" fontAlgn="b"/>
                      <a:r>
                        <a:rPr lang="en-US" sz="1200" b="0" i="0" u="none" strike="noStrike" dirty="0">
                          <a:solidFill>
                            <a:srgbClr val="000000"/>
                          </a:solidFill>
                          <a:effectLst/>
                          <a:latin typeface="Georgia" panose="02040502050405020303" pitchFamily="18" charset="0"/>
                        </a:rPr>
                        <a:t>New Business Density Rate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The number of registered firms per 1,000 working-age people (those ages 15–64). The units of measurement are private, formal sector companies with limited liability</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66082582"/>
                  </a:ext>
                </a:extLst>
              </a:tr>
            </a:tbl>
          </a:graphicData>
        </a:graphic>
      </p:graphicFrame>
    </p:spTree>
    <p:extLst>
      <p:ext uri="{BB962C8B-B14F-4D97-AF65-F5344CB8AC3E}">
        <p14:creationId xmlns:p14="http://schemas.microsoft.com/office/powerpoint/2010/main" val="370932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6. Country Code</a:t>
            </a:r>
            <a:endParaRPr lang="en-US" b="1" dirty="0">
              <a:solidFill>
                <a:srgbClr val="DC6900"/>
              </a:solidFill>
              <a:latin typeface="Georgia" panose="02040502050405020303" pitchFamily="18" charset="0"/>
            </a:endParaRP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4043923537"/>
              </p:ext>
            </p:extLst>
          </p:nvPr>
        </p:nvGraphicFramePr>
        <p:xfrm>
          <a:off x="345410" y="1354412"/>
          <a:ext cx="11501178" cy="2939041"/>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Name</a:t>
                      </a:r>
                    </a:p>
                  </a:txBody>
                  <a:tcPr marL="6350" marR="6350" marT="6350" marB="0" anchor="ctr"/>
                </a:tc>
                <a:tc>
                  <a:txBody>
                    <a:bodyPr/>
                    <a:lstStyle/>
                    <a:p>
                      <a:pPr algn="l" fontAlgn="b"/>
                      <a:r>
                        <a:rPr lang="en-GB" sz="1200" u="none" strike="noStrike">
                          <a:effectLst/>
                          <a:latin typeface="Georgia" panose="02040502050405020303" pitchFamily="18" charset="0"/>
                        </a:rPr>
                        <a:t>The name of the country.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algn="l" fontAlgn="b"/>
                      <a:r>
                        <a:rPr lang="en-GB" sz="1200" b="0" i="0" u="none" strike="noStrike">
                          <a:solidFill>
                            <a:srgbClr val="000000"/>
                          </a:solidFill>
                          <a:effectLst/>
                          <a:latin typeface="Georgia" panose="02040502050405020303" pitchFamily="18" charset="0"/>
                        </a:rPr>
                        <a:t>Alpha-2</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GB" sz="1200" u="none" strike="noStrike" dirty="0">
                          <a:effectLst/>
                          <a:latin typeface="Georgia" panose="02040502050405020303" pitchFamily="18" charset="0"/>
                        </a:rPr>
                        <a:t> </a:t>
                      </a:r>
                      <a:r>
                        <a:rPr lang="en-US" sz="1200" u="none" strike="noStrike" dirty="0">
                          <a:effectLst/>
                          <a:latin typeface="Georgia" panose="02040502050405020303" pitchFamily="18" charset="0"/>
                        </a:rPr>
                        <a:t>This is the two-letter country code, which is part of the ISO 3166 standard</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a:solidFill>
                            <a:srgbClr val="000000"/>
                          </a:solidFill>
                          <a:effectLst/>
                          <a:latin typeface="Georgia" panose="02040502050405020303" pitchFamily="18" charset="0"/>
                        </a:rPr>
                        <a:t>Alpha-3</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u="none" strike="noStrike" dirty="0">
                          <a:effectLst/>
                          <a:latin typeface="Georgia" panose="02040502050405020303" pitchFamily="18" charset="0"/>
                        </a:rPr>
                        <a:t> </a:t>
                      </a:r>
                      <a:r>
                        <a:rPr lang="en-US" sz="1200" u="none" strike="noStrike" dirty="0">
                          <a:effectLst/>
                          <a:latin typeface="Georgia" panose="02040502050405020303" pitchFamily="18" charset="0"/>
                        </a:rPr>
                        <a:t>This is the three-letter country code, also part of the ISO 3166 standard.</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GB" sz="1200" u="none" strike="noStrike">
                          <a:effectLst/>
                          <a:latin typeface="Georgia" panose="02040502050405020303" pitchFamily="18" charset="0"/>
                        </a:rPr>
                        <a:t>Country-code</a:t>
                      </a:r>
                      <a:endParaRPr lang="en-GB" sz="1200" u="none" strike="noStrike" dirty="0">
                        <a:effectLst/>
                        <a:latin typeface="Georgia" panose="02040502050405020303" pitchFamily="18" charset="0"/>
                      </a:endParaRPr>
                    </a:p>
                  </a:txBody>
                  <a:tcPr marL="6350" marR="6350" marT="6350" marB="0" anchor="ctr"/>
                </a:tc>
                <a:tc>
                  <a:txBody>
                    <a:bodyPr/>
                    <a:lstStyle/>
                    <a:p>
                      <a:pPr algn="l" fontAlgn="b"/>
                      <a:r>
                        <a:rPr lang="en-US" sz="1200" u="none" strike="noStrike" dirty="0">
                          <a:effectLst/>
                          <a:latin typeface="Georgia" panose="02040502050405020303" pitchFamily="18" charset="0"/>
                        </a:rPr>
                        <a:t>This is a numeric country code, again as defined in ISO 3166.</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r h="419863">
                <a:tc>
                  <a:txBody>
                    <a:bodyPr/>
                    <a:lstStyle/>
                    <a:p>
                      <a:pPr marL="0" indent="0" algn="l" fontAlgn="b"/>
                      <a:r>
                        <a:rPr lang="en-GB" sz="1200" b="0" i="0" u="none" strike="noStrike">
                          <a:solidFill>
                            <a:srgbClr val="000000"/>
                          </a:solidFill>
                          <a:effectLst/>
                          <a:latin typeface="Georgia" panose="02040502050405020303" pitchFamily="18" charset="0"/>
                        </a:rPr>
                        <a:t>Region</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u="none" strike="noStrike" dirty="0">
                          <a:effectLst/>
                          <a:latin typeface="Georgia" panose="02040502050405020303" pitchFamily="18" charset="0"/>
                        </a:rPr>
                        <a:t>The general geographical region in which the country is located (e.g., Asia, Europe, Africa, Oceania, Americas)</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66082582"/>
                  </a:ext>
                </a:extLst>
              </a:tr>
              <a:tr h="419863">
                <a:tc>
                  <a:txBody>
                    <a:bodyPr/>
                    <a:lstStyle/>
                    <a:p>
                      <a:pPr marL="0" indent="0" algn="l" fontAlgn="b"/>
                      <a:r>
                        <a:rPr lang="en-GB" sz="1200" b="0" i="0" u="none" strike="noStrike">
                          <a:solidFill>
                            <a:srgbClr val="000000"/>
                          </a:solidFill>
                          <a:effectLst/>
                          <a:latin typeface="Georgia" panose="02040502050405020303" pitchFamily="18" charset="0"/>
                        </a:rPr>
                        <a:t>Sub-region</a:t>
                      </a:r>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more specific geographical region categorization (e.g., Southern Asia, Northern Europe).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668128069"/>
                  </a:ext>
                </a:extLst>
              </a:tr>
            </a:tbl>
          </a:graphicData>
        </a:graphic>
      </p:graphicFrame>
    </p:spTree>
    <p:extLst>
      <p:ext uri="{BB962C8B-B14F-4D97-AF65-F5344CB8AC3E}">
        <p14:creationId xmlns:p14="http://schemas.microsoft.com/office/powerpoint/2010/main" val="345895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Tools &amp; Presentation Criteria</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2099025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Tools &amp; Presentation Criteria</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pic>
        <p:nvPicPr>
          <p:cNvPr id="2" name="object 8">
            <a:extLst>
              <a:ext uri="{FF2B5EF4-FFF2-40B4-BE49-F238E27FC236}">
                <a16:creationId xmlns:a16="http://schemas.microsoft.com/office/drawing/2014/main" id="{4F19BA07-B4D5-D9D7-B0AB-2B837FB18F49}"/>
              </a:ext>
            </a:extLst>
          </p:cNvPr>
          <p:cNvPicPr/>
          <p:nvPr/>
        </p:nvPicPr>
        <p:blipFill>
          <a:blip r:embed="rId2" cstate="print"/>
          <a:stretch>
            <a:fillRect/>
          </a:stretch>
        </p:blipFill>
        <p:spPr>
          <a:xfrm>
            <a:off x="6873276" y="2926052"/>
            <a:ext cx="1751076" cy="1744979"/>
          </a:xfrm>
          <a:prstGeom prst="rect">
            <a:avLst/>
          </a:prstGeom>
        </p:spPr>
      </p:pic>
      <p:pic>
        <p:nvPicPr>
          <p:cNvPr id="4" name="object 11">
            <a:extLst>
              <a:ext uri="{FF2B5EF4-FFF2-40B4-BE49-F238E27FC236}">
                <a16:creationId xmlns:a16="http://schemas.microsoft.com/office/drawing/2014/main" id="{26BF36F0-F34C-E90D-CCC4-D58A03AB63B4}"/>
              </a:ext>
            </a:extLst>
          </p:cNvPr>
          <p:cNvPicPr/>
          <p:nvPr/>
        </p:nvPicPr>
        <p:blipFill>
          <a:blip r:embed="rId3" cstate="print"/>
          <a:stretch>
            <a:fillRect/>
          </a:stretch>
        </p:blipFill>
        <p:spPr>
          <a:xfrm>
            <a:off x="9003931" y="2582910"/>
            <a:ext cx="1878591" cy="2036586"/>
          </a:xfrm>
          <a:prstGeom prst="rect">
            <a:avLst/>
          </a:prstGeom>
        </p:spPr>
      </p:pic>
      <p:pic>
        <p:nvPicPr>
          <p:cNvPr id="7" name="Picture 2" descr="Tableau Logo and symbol, meaning, history, PNG">
            <a:extLst>
              <a:ext uri="{FF2B5EF4-FFF2-40B4-BE49-F238E27FC236}">
                <a16:creationId xmlns:a16="http://schemas.microsoft.com/office/drawing/2014/main" id="{A3ECF7E9-71C9-4350-9866-ABED6DADB5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6922" y="834780"/>
            <a:ext cx="2124588" cy="11950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ower BI Logo, symbol, meaning, history, PNG, brand">
            <a:extLst>
              <a:ext uri="{FF2B5EF4-FFF2-40B4-BE49-F238E27FC236}">
                <a16:creationId xmlns:a16="http://schemas.microsoft.com/office/drawing/2014/main" id="{F40A2731-81D5-8D1C-9D25-14A4E872F7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469" r="32294" b="18515"/>
          <a:stretch/>
        </p:blipFill>
        <p:spPr bwMode="auto">
          <a:xfrm>
            <a:off x="10503375" y="679244"/>
            <a:ext cx="1303750" cy="18865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C395E1B-EBCF-7EEF-2C6B-49790643F43D}"/>
              </a:ext>
            </a:extLst>
          </p:cNvPr>
          <p:cNvSpPr txBox="1"/>
          <p:nvPr/>
        </p:nvSpPr>
        <p:spPr>
          <a:xfrm>
            <a:off x="384875" y="1025000"/>
            <a:ext cx="5486536" cy="461665"/>
          </a:xfrm>
          <a:prstGeom prst="rect">
            <a:avLst/>
          </a:prstGeom>
          <a:solidFill>
            <a:srgbClr val="DC6900"/>
          </a:solidFill>
        </p:spPr>
        <p:txBody>
          <a:bodyPr wrap="square" rtlCol="0">
            <a:spAutoFit/>
          </a:bodyPr>
          <a:lstStyle/>
          <a:p>
            <a:pPr algn="ctr"/>
            <a:r>
              <a:rPr lang="en-GB" sz="2400" b="1" dirty="0">
                <a:solidFill>
                  <a:schemeClr val="bg1"/>
                </a:solidFill>
                <a:latin typeface="Georgia" panose="02040502050405020303" pitchFamily="18" charset="0"/>
              </a:rPr>
              <a:t>Tools to be used</a:t>
            </a:r>
          </a:p>
        </p:txBody>
      </p:sp>
      <p:sp>
        <p:nvSpPr>
          <p:cNvPr id="10" name="TextBox 9">
            <a:extLst>
              <a:ext uri="{FF2B5EF4-FFF2-40B4-BE49-F238E27FC236}">
                <a16:creationId xmlns:a16="http://schemas.microsoft.com/office/drawing/2014/main" id="{C1B085A5-6CD1-1A11-2B1A-EA5C7356527D}"/>
              </a:ext>
            </a:extLst>
          </p:cNvPr>
          <p:cNvSpPr txBox="1"/>
          <p:nvPr/>
        </p:nvSpPr>
        <p:spPr>
          <a:xfrm>
            <a:off x="429016" y="3222932"/>
            <a:ext cx="5486536" cy="461665"/>
          </a:xfrm>
          <a:prstGeom prst="rect">
            <a:avLst/>
          </a:prstGeom>
          <a:solidFill>
            <a:srgbClr val="DC6900"/>
          </a:solidFill>
        </p:spPr>
        <p:txBody>
          <a:bodyPr wrap="square" rtlCol="0">
            <a:spAutoFit/>
          </a:bodyPr>
          <a:lstStyle/>
          <a:p>
            <a:pPr algn="ctr"/>
            <a:r>
              <a:rPr lang="en-GB" sz="2400" b="1" dirty="0">
                <a:solidFill>
                  <a:schemeClr val="bg1"/>
                </a:solidFill>
                <a:latin typeface="Georgia" panose="02040502050405020303" pitchFamily="18" charset="0"/>
              </a:rPr>
              <a:t>Presentation Criteria</a:t>
            </a:r>
          </a:p>
        </p:txBody>
      </p:sp>
      <p:sp>
        <p:nvSpPr>
          <p:cNvPr id="11" name="TextBox 10">
            <a:extLst>
              <a:ext uri="{FF2B5EF4-FFF2-40B4-BE49-F238E27FC236}">
                <a16:creationId xmlns:a16="http://schemas.microsoft.com/office/drawing/2014/main" id="{AC8F218F-5CDE-4143-04F4-48E5DBDEC834}"/>
              </a:ext>
            </a:extLst>
          </p:cNvPr>
          <p:cNvSpPr txBox="1"/>
          <p:nvPr/>
        </p:nvSpPr>
        <p:spPr>
          <a:xfrm>
            <a:off x="320109" y="1555091"/>
            <a:ext cx="5551302" cy="1384995"/>
          </a:xfrm>
          <a:prstGeom prst="rect">
            <a:avLst/>
          </a:prstGeom>
          <a:noFill/>
        </p:spPr>
        <p:txBody>
          <a:bodyPr wrap="square">
            <a:spAutoFit/>
          </a:bodyPr>
          <a:lstStyle/>
          <a:p>
            <a:r>
              <a:rPr lang="en-GB" sz="1400" dirty="0">
                <a:latin typeface="Georgia" panose="02040502050405020303" pitchFamily="18" charset="0"/>
              </a:rPr>
              <a:t>Participants are free to use any visualization or analytical tool they prefer for </a:t>
            </a:r>
            <a:r>
              <a:rPr lang="en-GB" sz="1400" dirty="0" err="1">
                <a:latin typeface="Georgia" panose="02040502050405020303" pitchFamily="18" charset="0"/>
              </a:rPr>
              <a:t>analyzing</a:t>
            </a:r>
            <a:r>
              <a:rPr lang="en-GB" sz="1400" dirty="0">
                <a:latin typeface="Georgia" panose="02040502050405020303" pitchFamily="18" charset="0"/>
              </a:rPr>
              <a:t> the data in the case study.</a:t>
            </a:r>
          </a:p>
          <a:p>
            <a:endParaRPr lang="en-GB" sz="1400" dirty="0">
              <a:latin typeface="Georgia" panose="02040502050405020303" pitchFamily="18" charset="0"/>
            </a:endParaRPr>
          </a:p>
          <a:p>
            <a:r>
              <a:rPr lang="en-GB" sz="1400" dirty="0">
                <a:latin typeface="Georgia" panose="02040502050405020303" pitchFamily="18" charset="0"/>
              </a:rPr>
              <a:t>Here are some examples of tools that can be used:</a:t>
            </a:r>
          </a:p>
          <a:p>
            <a:pPr marL="285750" indent="-285750">
              <a:buFont typeface="Arial" panose="020B0604020202020204" pitchFamily="34" charset="0"/>
              <a:buChar char="•"/>
            </a:pPr>
            <a:r>
              <a:rPr lang="en-GB" sz="1400" dirty="0">
                <a:latin typeface="Georgia" panose="02040502050405020303" pitchFamily="18" charset="0"/>
              </a:rPr>
              <a:t>Data analysis: Excel, R, Python, SAS, Stata, SPSS</a:t>
            </a:r>
          </a:p>
          <a:p>
            <a:pPr marL="285750" indent="-285750">
              <a:buFont typeface="Arial" panose="020B0604020202020204" pitchFamily="34" charset="0"/>
              <a:buChar char="•"/>
            </a:pPr>
            <a:r>
              <a:rPr lang="en-GB" sz="1400" dirty="0">
                <a:latin typeface="Georgia" panose="02040502050405020303" pitchFamily="18" charset="0"/>
              </a:rPr>
              <a:t>Data visualization: Tableau, Power BI, QlikView,  ggplot2 (in R)</a:t>
            </a:r>
          </a:p>
        </p:txBody>
      </p:sp>
      <p:sp>
        <p:nvSpPr>
          <p:cNvPr id="12" name="TextBox 11">
            <a:extLst>
              <a:ext uri="{FF2B5EF4-FFF2-40B4-BE49-F238E27FC236}">
                <a16:creationId xmlns:a16="http://schemas.microsoft.com/office/drawing/2014/main" id="{4EC20085-D866-D496-917C-1FA86440A349}"/>
              </a:ext>
            </a:extLst>
          </p:cNvPr>
          <p:cNvSpPr txBox="1"/>
          <p:nvPr/>
        </p:nvSpPr>
        <p:spPr>
          <a:xfrm>
            <a:off x="364250" y="3858677"/>
            <a:ext cx="5551302" cy="2462213"/>
          </a:xfrm>
          <a:prstGeom prst="rect">
            <a:avLst/>
          </a:prstGeom>
          <a:noFill/>
        </p:spPr>
        <p:txBody>
          <a:bodyPr wrap="square">
            <a:spAutoFit/>
          </a:bodyPr>
          <a:lstStyle/>
          <a:p>
            <a:r>
              <a:rPr lang="en-GB" sz="1400" dirty="0">
                <a:latin typeface="Georgia" panose="02040502050405020303" pitchFamily="18" charset="0"/>
              </a:rPr>
              <a:t>Participants are free to use any tool to present their findings in the hackathon. </a:t>
            </a:r>
          </a:p>
          <a:p>
            <a:endParaRPr lang="en-GB" sz="1400" dirty="0">
              <a:latin typeface="Georgia" panose="02040502050405020303" pitchFamily="18" charset="0"/>
            </a:endParaRPr>
          </a:p>
          <a:p>
            <a:r>
              <a:rPr lang="en-GB" sz="1400" dirty="0">
                <a:latin typeface="Georgia" panose="02040502050405020303" pitchFamily="18" charset="0"/>
              </a:rPr>
              <a:t>Here are some examples of tools that can be used for the presentation:</a:t>
            </a:r>
          </a:p>
          <a:p>
            <a:pPr marL="285750" indent="-285750">
              <a:buFont typeface="Arial" panose="020B0604020202020204" pitchFamily="34" charset="0"/>
              <a:buChar char="•"/>
            </a:pPr>
            <a:r>
              <a:rPr lang="en-GB" sz="1400" dirty="0">
                <a:latin typeface="Georgia" panose="02040502050405020303" pitchFamily="18" charset="0"/>
              </a:rPr>
              <a:t>PowerPoint</a:t>
            </a:r>
          </a:p>
          <a:p>
            <a:pPr marL="285750" indent="-285750">
              <a:buFont typeface="Arial" panose="020B0604020202020204" pitchFamily="34" charset="0"/>
              <a:buChar char="•"/>
            </a:pPr>
            <a:r>
              <a:rPr lang="en-GB" sz="1400" dirty="0">
                <a:latin typeface="Georgia" panose="02040502050405020303" pitchFamily="18" charset="0"/>
              </a:rPr>
              <a:t>Excel</a:t>
            </a:r>
          </a:p>
          <a:p>
            <a:pPr marL="285750" indent="-285750">
              <a:buFont typeface="Arial" panose="020B0604020202020204" pitchFamily="34" charset="0"/>
              <a:buChar char="•"/>
            </a:pPr>
            <a:r>
              <a:rPr lang="en-GB" sz="1400" dirty="0">
                <a:latin typeface="Georgia" panose="02040502050405020303" pitchFamily="18" charset="0"/>
              </a:rPr>
              <a:t>Power BI</a:t>
            </a:r>
          </a:p>
          <a:p>
            <a:pPr marL="285750" indent="-285750">
              <a:buFont typeface="Arial" panose="020B0604020202020204" pitchFamily="34" charset="0"/>
              <a:buChar char="•"/>
            </a:pPr>
            <a:r>
              <a:rPr lang="en-GB" sz="1400" dirty="0">
                <a:latin typeface="Georgia" panose="02040502050405020303" pitchFamily="18" charset="0"/>
              </a:rPr>
              <a:t>Tableau</a:t>
            </a:r>
          </a:p>
          <a:p>
            <a:pPr marL="285750" indent="-285750">
              <a:buFont typeface="Arial" panose="020B0604020202020204" pitchFamily="34" charset="0"/>
              <a:buChar char="•"/>
            </a:pPr>
            <a:r>
              <a:rPr lang="en-GB" sz="1400" dirty="0">
                <a:latin typeface="Georgia" panose="02040502050405020303" pitchFamily="18" charset="0"/>
              </a:rPr>
              <a:t>Python</a:t>
            </a:r>
          </a:p>
          <a:p>
            <a:pPr marL="285750" indent="-285750">
              <a:buFont typeface="Arial" panose="020B0604020202020204" pitchFamily="34" charset="0"/>
              <a:buChar char="•"/>
            </a:pPr>
            <a:r>
              <a:rPr lang="en-GB" sz="1400" dirty="0">
                <a:latin typeface="Georgia" panose="02040502050405020303" pitchFamily="18" charset="0"/>
              </a:rPr>
              <a:t>etc</a:t>
            </a:r>
          </a:p>
        </p:txBody>
      </p:sp>
      <p:pic>
        <p:nvPicPr>
          <p:cNvPr id="13" name="Picture 2" descr="Microsoft PowerPoint - Wikipedia">
            <a:extLst>
              <a:ext uri="{FF2B5EF4-FFF2-40B4-BE49-F238E27FC236}">
                <a16:creationId xmlns:a16="http://schemas.microsoft.com/office/drawing/2014/main" id="{B18F7DB5-1DAE-CCF6-F0D2-8E475F9DA8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7123" y="4873663"/>
            <a:ext cx="1556104" cy="14472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R (programming language) - Wikipedia">
            <a:extLst>
              <a:ext uri="{FF2B5EF4-FFF2-40B4-BE49-F238E27FC236}">
                <a16:creationId xmlns:a16="http://schemas.microsoft.com/office/drawing/2014/main" id="{771FA8D1-F86B-864E-D1DC-476ED86D12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0884" y="4544499"/>
            <a:ext cx="1998501" cy="154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Tools &amp; Presentation Criteria</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B440CA56-8D88-5A78-B5BF-7EE779C0C2F5}"/>
              </a:ext>
            </a:extLst>
          </p:cNvPr>
          <p:cNvSpPr txBox="1"/>
          <p:nvPr/>
        </p:nvSpPr>
        <p:spPr>
          <a:xfrm>
            <a:off x="501751" y="5565378"/>
            <a:ext cx="7074704" cy="830997"/>
          </a:xfrm>
          <a:prstGeom prst="rect">
            <a:avLst/>
          </a:prstGeom>
          <a:noFill/>
        </p:spPr>
        <p:txBody>
          <a:bodyPr wrap="square">
            <a:spAutoFit/>
          </a:bodyPr>
          <a:lstStyle/>
          <a:p>
            <a:pPr marL="285750" indent="-285750">
              <a:buFont typeface="Arial" panose="020B0604020202020204" pitchFamily="34" charset="0"/>
              <a:buChar char="•"/>
            </a:pPr>
            <a:r>
              <a:rPr lang="en-GB" sz="1200" dirty="0">
                <a:latin typeface="Georgia" panose="02040502050405020303" pitchFamily="18" charset="0"/>
              </a:rPr>
              <a:t>Provide your recommendation to the case study</a:t>
            </a:r>
          </a:p>
          <a:p>
            <a:pPr marL="285750" indent="-285750">
              <a:buFont typeface="Arial" panose="020B0604020202020204" pitchFamily="34" charset="0"/>
              <a:buChar char="•"/>
            </a:pPr>
            <a:r>
              <a:rPr lang="en-GB" sz="1200" dirty="0">
                <a:latin typeface="Georgia" panose="02040502050405020303" pitchFamily="18" charset="0"/>
              </a:rPr>
              <a:t>Include the limitations of the dataset and how you think your analysis can be further enriched</a:t>
            </a:r>
          </a:p>
          <a:p>
            <a:pPr marL="285750" indent="-285750">
              <a:buFont typeface="Arial" panose="020B0604020202020204" pitchFamily="34" charset="0"/>
              <a:buChar char="•"/>
            </a:pPr>
            <a:r>
              <a:rPr lang="en-GB" sz="1200" dirty="0">
                <a:latin typeface="Georgia" panose="02040502050405020303" pitchFamily="18" charset="0"/>
              </a:rPr>
              <a:t>Be ready to discuss your insights and share what you learned working on the datasets</a:t>
            </a:r>
          </a:p>
          <a:p>
            <a:pPr marL="285750" indent="-285750">
              <a:buFont typeface="Arial" panose="020B0604020202020204" pitchFamily="34" charset="0"/>
              <a:buChar char="•"/>
            </a:pPr>
            <a:r>
              <a:rPr lang="en-GB" sz="1200" dirty="0">
                <a:latin typeface="Georgia" panose="02040502050405020303" pitchFamily="18" charset="0"/>
              </a:rPr>
              <a:t>All the best!!</a:t>
            </a:r>
          </a:p>
        </p:txBody>
      </p:sp>
      <p:sp>
        <p:nvSpPr>
          <p:cNvPr id="15" name="TextBox 14">
            <a:extLst>
              <a:ext uri="{FF2B5EF4-FFF2-40B4-BE49-F238E27FC236}">
                <a16:creationId xmlns:a16="http://schemas.microsoft.com/office/drawing/2014/main" id="{6D1F45A6-558B-0396-CA3A-BEBAEFFAA310}"/>
              </a:ext>
            </a:extLst>
          </p:cNvPr>
          <p:cNvSpPr txBox="1"/>
          <p:nvPr/>
        </p:nvSpPr>
        <p:spPr>
          <a:xfrm>
            <a:off x="501752" y="5117142"/>
            <a:ext cx="8076983" cy="400110"/>
          </a:xfrm>
          <a:prstGeom prst="rect">
            <a:avLst/>
          </a:prstGeom>
          <a:solidFill>
            <a:srgbClr val="DC6900"/>
          </a:solidFill>
        </p:spPr>
        <p:txBody>
          <a:bodyPr wrap="square" rtlCol="0">
            <a:spAutoFit/>
          </a:bodyPr>
          <a:lstStyle/>
          <a:p>
            <a:pPr algn="ctr"/>
            <a:r>
              <a:rPr lang="en-GB" sz="2000" b="1" dirty="0">
                <a:solidFill>
                  <a:schemeClr val="bg1"/>
                </a:solidFill>
                <a:latin typeface="Georgia" panose="02040502050405020303" pitchFamily="18" charset="0"/>
              </a:rPr>
              <a:t>Area of Concentration</a:t>
            </a:r>
          </a:p>
        </p:txBody>
      </p:sp>
      <p:sp>
        <p:nvSpPr>
          <p:cNvPr id="16" name="TextBox 15">
            <a:extLst>
              <a:ext uri="{FF2B5EF4-FFF2-40B4-BE49-F238E27FC236}">
                <a16:creationId xmlns:a16="http://schemas.microsoft.com/office/drawing/2014/main" id="{BA6C7064-709B-BCBB-C4F2-EBBE4DCDB271}"/>
              </a:ext>
            </a:extLst>
          </p:cNvPr>
          <p:cNvSpPr txBox="1"/>
          <p:nvPr/>
        </p:nvSpPr>
        <p:spPr>
          <a:xfrm>
            <a:off x="501751" y="841661"/>
            <a:ext cx="8076984" cy="400110"/>
          </a:xfrm>
          <a:prstGeom prst="rect">
            <a:avLst/>
          </a:prstGeom>
          <a:solidFill>
            <a:srgbClr val="DC6900"/>
          </a:solidFill>
        </p:spPr>
        <p:txBody>
          <a:bodyPr wrap="square" rtlCol="0">
            <a:spAutoFit/>
          </a:bodyPr>
          <a:lstStyle/>
          <a:p>
            <a:pPr algn="ctr"/>
            <a:r>
              <a:rPr lang="en-GB" sz="2000" b="1" dirty="0">
                <a:solidFill>
                  <a:schemeClr val="bg1"/>
                </a:solidFill>
                <a:latin typeface="Georgia" panose="02040502050405020303" pitchFamily="18" charset="0"/>
              </a:rPr>
              <a:t>Presentation Criteria</a:t>
            </a:r>
          </a:p>
        </p:txBody>
      </p:sp>
      <p:pic>
        <p:nvPicPr>
          <p:cNvPr id="18" name="Picture 4" descr="Black Businessman Shows A Positive Thumbs Up Gesture As A Sign Of  Motivation Stock Photo, Picture And Royalty Free Image. Image 12753262.">
            <a:extLst>
              <a:ext uri="{FF2B5EF4-FFF2-40B4-BE49-F238E27FC236}">
                <a16:creationId xmlns:a16="http://schemas.microsoft.com/office/drawing/2014/main" id="{28AD4C4F-9A5B-B3B4-0803-EF362B0B5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735" y="845492"/>
            <a:ext cx="3613265" cy="56261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TextBox 16">
            <a:extLst>
              <a:ext uri="{FF2B5EF4-FFF2-40B4-BE49-F238E27FC236}">
                <a16:creationId xmlns:a16="http://schemas.microsoft.com/office/drawing/2014/main" id="{08F103E6-1133-805B-E28C-6CC033DCA447}"/>
              </a:ext>
            </a:extLst>
          </p:cNvPr>
          <p:cNvGraphicFramePr/>
          <p:nvPr>
            <p:extLst>
              <p:ext uri="{D42A27DB-BD31-4B8C-83A1-F6EECF244321}">
                <p14:modId xmlns:p14="http://schemas.microsoft.com/office/powerpoint/2010/main" val="1602151949"/>
              </p:ext>
            </p:extLst>
          </p:nvPr>
        </p:nvGraphicFramePr>
        <p:xfrm>
          <a:off x="501750" y="1222402"/>
          <a:ext cx="7888783" cy="2677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60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430766" y="2995262"/>
            <a:ext cx="5847862" cy="576064"/>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Introduction</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182093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256734"/>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635120" y="306287"/>
            <a:ext cx="3371250"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rPr>
              <a:t>Introduction</a:t>
            </a:r>
          </a:p>
        </p:txBody>
      </p:sp>
      <p:sp>
        <p:nvSpPr>
          <p:cNvPr id="12" name="TextBox 11">
            <a:extLst>
              <a:ext uri="{FF2B5EF4-FFF2-40B4-BE49-F238E27FC236}">
                <a16:creationId xmlns:a16="http://schemas.microsoft.com/office/drawing/2014/main" id="{41C30DB5-1C86-EAF4-7077-07019E56E57E}"/>
              </a:ext>
            </a:extLst>
          </p:cNvPr>
          <p:cNvSpPr txBox="1"/>
          <p:nvPr/>
        </p:nvSpPr>
        <p:spPr>
          <a:xfrm>
            <a:off x="156601" y="976811"/>
            <a:ext cx="6022594" cy="544764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General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Unemployment remains one of the most daunting challenges facing African nations today. It is a multifaceted problem with deep roots in socio-economic, educational, and policy-related factors. This case study invites analysts and policymakers to delve into various datasets to uncover insights and strategies that could assist in mitigating the unemployment crisis in Africa.</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Objective</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The primary goal of this case study is to analyze data, identify patterns, and propose informed, data-driven recommendations that governments and stakeholders can implement to effectively address and reduce unemployment rates, particularly focusing on the African context.</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Expected Outcomes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Participants are expected to:</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Understand the multi-dimensional nature of unemployment in Africa.</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Identify key factors contributing to high unemployment rates.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Propose data-driven solutions and strategies that can be adopted by governments and other stakeholders.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Draw meaningful insights and correlations through data visualization techniques.</a:t>
            </a:r>
          </a:p>
          <a:p>
            <a:pPr marR="0" lvl="0" defTabSz="914400" rtl="0" eaLnBrk="1" fontAlgn="auto" latinLnBrk="0" hangingPunct="1">
              <a:lnSpc>
                <a:spcPct val="100000"/>
              </a:lnSpc>
              <a:spcBef>
                <a:spcPts val="0"/>
              </a:spcBef>
              <a:spcAft>
                <a:spcPts val="0"/>
              </a:spcAft>
              <a:buClrTx/>
              <a:buSzTx/>
              <a:tabLst/>
              <a:defRPr/>
            </a:pPr>
            <a:endParaRPr lang="en-US" sz="1200" dirty="0">
              <a:solidFill>
                <a:prstClr val="black"/>
              </a:solidFill>
              <a:latin typeface="Georgia" panose="02040502050405020303" pitchFamily="18" charset="0"/>
            </a:endParaRPr>
          </a:p>
          <a:p>
            <a:pPr marR="0" lvl="0" defTabSz="914400" rtl="0" eaLnBrk="1" fontAlgn="auto" latinLnBrk="0" hangingPunct="1">
              <a:lnSpc>
                <a:spcPct val="100000"/>
              </a:lnSpc>
              <a:spcBef>
                <a:spcPts val="0"/>
              </a:spcBef>
              <a:spcAft>
                <a:spcPts val="0"/>
              </a:spcAft>
              <a:buClrTx/>
              <a:buSzTx/>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We encourage participants to approach this case study with creativity, analytical rigor, and a focus on practical, implementable solutions. The insights derived from this analysis have the potential to inform policy, shape educational and economic strategies, and ultimately contribute to the reduction of unemployment in Africa.</a:t>
            </a:r>
          </a:p>
        </p:txBody>
      </p:sp>
      <p:cxnSp>
        <p:nvCxnSpPr>
          <p:cNvPr id="3" name="Straight Connector 2">
            <a:extLst>
              <a:ext uri="{FF2B5EF4-FFF2-40B4-BE49-F238E27FC236}">
                <a16:creationId xmlns:a16="http://schemas.microsoft.com/office/drawing/2014/main" id="{5B05A29D-9210-AA9B-B2DC-5806AEC6AB4E}"/>
              </a:ext>
            </a:extLst>
          </p:cNvPr>
          <p:cNvCxnSpPr>
            <a:cxnSpLocks/>
          </p:cNvCxnSpPr>
          <p:nvPr/>
        </p:nvCxnSpPr>
        <p:spPr>
          <a:xfrm>
            <a:off x="6344862" y="867002"/>
            <a:ext cx="0" cy="537278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1680B35-8F67-89FA-CA55-A1A00ABCD889}"/>
              </a:ext>
            </a:extLst>
          </p:cNvPr>
          <p:cNvSpPr txBox="1"/>
          <p:nvPr/>
        </p:nvSpPr>
        <p:spPr>
          <a:xfrm>
            <a:off x="6510528" y="976811"/>
            <a:ext cx="5585551" cy="526297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Data Overview</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Participants will engage with six diverse datasets, each offering a unique perspective on factors influencing unemployment:</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Georgia" panose="02040502050405020303" pitchFamily="18" charset="0"/>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Unemployment Rate (Men vs. Women):</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This dataset provides a comparative view of unemployment rates between genders.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National Strategy for Youth Employment: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This dataset outlines various national strategies adopted across different African countries to combat youth unemployment. </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Share of Education in Government Expenditure:</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Education is a critical factor in employment. This dataset sheds light on how much governments are investing in education.</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Population with Access to Electricity: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Access to electricity is a fundamental driver of economic development and can influence employment opportunities. This dataset provides insights into the availability of electricity across different regions and its potential impact on employment.</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Total Firms (Historical Data)</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 The health of a country's private sector is directly linked to employment rates. This dataset includes historical data on the number of firms.</a:t>
            </a: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a:p>
            <a:pPr marL="228600" marR="0" lvl="0" indent="-228600" defTabSz="914400" rtl="0" eaLnBrk="1" fontAlgn="auto" latinLnBrk="0" hangingPunct="1">
              <a:lnSpc>
                <a:spcPct val="100000"/>
              </a:lnSpc>
              <a:spcBef>
                <a:spcPts val="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DC6900"/>
                </a:solidFill>
                <a:effectLst/>
                <a:uLnTx/>
                <a:uFillTx/>
                <a:latin typeface="Georgia" panose="02040502050405020303" pitchFamily="18" charset="0"/>
                <a:ea typeface="+mn-ea"/>
                <a:cs typeface="+mn-cs"/>
              </a:rPr>
              <a:t>Country Codes: </a:t>
            </a:r>
            <a:r>
              <a:rPr kumimoji="0" lang="en-US"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This dataset is essential for mapping data points to specific African countries, enabling a more precise and geographically contextual analysis.</a:t>
            </a:r>
            <a:endParaRPr kumimoji="0" lang="en-GB" sz="12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172684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Datasets</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
        <p:nvSpPr>
          <p:cNvPr id="4" name="TextBox 3">
            <a:extLst>
              <a:ext uri="{FF2B5EF4-FFF2-40B4-BE49-F238E27FC236}">
                <a16:creationId xmlns:a16="http://schemas.microsoft.com/office/drawing/2014/main" id="{DDA98FA3-D537-50EA-0A94-653AB9AC3E1E}"/>
              </a:ext>
            </a:extLst>
          </p:cNvPr>
          <p:cNvSpPr txBox="1"/>
          <p:nvPr/>
        </p:nvSpPr>
        <p:spPr>
          <a:xfrm>
            <a:off x="6321038" y="4591250"/>
            <a:ext cx="3672800" cy="523220"/>
          </a:xfrm>
          <a:prstGeom prst="rect">
            <a:avLst/>
          </a:prstGeom>
          <a:noFill/>
        </p:spPr>
        <p:txBody>
          <a:bodyPr wrap="none" rtlCol="0">
            <a:spAutoFit/>
          </a:bodyPr>
          <a:lstStyle/>
          <a:p>
            <a:r>
              <a:rPr lang="en-GB" b="1" dirty="0">
                <a:latin typeface="Georgia" panose="02040502050405020303" pitchFamily="18" charset="0"/>
              </a:rPr>
              <a:t>Download Datasets </a:t>
            </a:r>
            <a:r>
              <a:rPr lang="en-GB" sz="2800" b="1" dirty="0">
                <a:latin typeface="Georgia" panose="02040502050405020303" pitchFamily="18" charset="0"/>
                <a:hlinkClick r:id="rId3"/>
              </a:rPr>
              <a:t>HERE</a:t>
            </a:r>
            <a:endParaRPr lang="en-GB" b="1" dirty="0">
              <a:latin typeface="Georgia" panose="02040502050405020303" pitchFamily="18" charset="0"/>
            </a:endParaRPr>
          </a:p>
        </p:txBody>
      </p:sp>
      <p:pic>
        <p:nvPicPr>
          <p:cNvPr id="1026" name="Picture 2" descr="Dataset Icon, Multi Temporal Data And Data Time Series Icon, 51% OFF">
            <a:extLst>
              <a:ext uri="{FF2B5EF4-FFF2-40B4-BE49-F238E27FC236}">
                <a16:creationId xmlns:a16="http://schemas.microsoft.com/office/drawing/2014/main" id="{BC497A36-8EAB-F93D-EBA0-4B67376C71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680" t="21919" r="25758" b="21246"/>
          <a:stretch/>
        </p:blipFill>
        <p:spPr bwMode="auto">
          <a:xfrm>
            <a:off x="10149931" y="4359868"/>
            <a:ext cx="859814" cy="98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8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Datasets</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2" name="TextBox 1">
            <a:extLst>
              <a:ext uri="{FF2B5EF4-FFF2-40B4-BE49-F238E27FC236}">
                <a16:creationId xmlns:a16="http://schemas.microsoft.com/office/drawing/2014/main" id="{1E27058D-2F6E-7F3D-4F92-537331222EFE}"/>
              </a:ext>
            </a:extLst>
          </p:cNvPr>
          <p:cNvSpPr txBox="1"/>
          <p:nvPr/>
        </p:nvSpPr>
        <p:spPr>
          <a:xfrm>
            <a:off x="1703770" y="1650749"/>
            <a:ext cx="4261253" cy="1013810"/>
          </a:xfrm>
          <a:prstGeom prst="rect">
            <a:avLst/>
          </a:prstGeom>
          <a:noFill/>
          <a:ln w="19050">
            <a:solidFill>
              <a:srgbClr val="DC6900"/>
            </a:solidFill>
          </a:ln>
        </p:spPr>
        <p:txBody>
          <a:bodyPr wrap="square" rtlCol="0" anchor="ctr" anchorCtr="0">
            <a:noAutofit/>
          </a:bodyPr>
          <a:lstStyle/>
          <a:p>
            <a:pPr algn="ctr"/>
            <a:r>
              <a:rPr lang="en-GB" sz="2000" b="1" dirty="0">
                <a:solidFill>
                  <a:schemeClr val="accent2">
                    <a:lumMod val="50000"/>
                  </a:schemeClr>
                </a:solidFill>
                <a:latin typeface="Georgia" panose="02040502050405020303" pitchFamily="18" charset="0"/>
              </a:rPr>
              <a:t>Unemployment Rate by Gender</a:t>
            </a:r>
            <a:endParaRPr lang="en-GB" sz="2800" b="1" dirty="0">
              <a:solidFill>
                <a:schemeClr val="accent2">
                  <a:lumMod val="50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69B18ACC-A162-B344-E2F2-4767254DA77E}"/>
              </a:ext>
            </a:extLst>
          </p:cNvPr>
          <p:cNvSpPr txBox="1"/>
          <p:nvPr/>
        </p:nvSpPr>
        <p:spPr>
          <a:xfrm>
            <a:off x="7552213" y="1648896"/>
            <a:ext cx="3827188" cy="1014012"/>
          </a:xfrm>
          <a:prstGeom prst="rect">
            <a:avLst/>
          </a:prstGeom>
          <a:noFill/>
          <a:ln w="19050">
            <a:solidFill>
              <a:srgbClr val="DC6900"/>
            </a:solidFill>
          </a:ln>
        </p:spPr>
        <p:txBody>
          <a:bodyPr wrap="square" rtlCol="0" anchor="ctr" anchorCtr="0">
            <a:noAutofit/>
          </a:bodyPr>
          <a:lstStyle/>
          <a:p>
            <a:pPr algn="ctr"/>
            <a:r>
              <a:rPr lang="en-GB" b="1" dirty="0">
                <a:solidFill>
                  <a:schemeClr val="accent2">
                    <a:lumMod val="50000"/>
                  </a:schemeClr>
                </a:solidFill>
                <a:latin typeface="Georgia" panose="02040502050405020303" pitchFamily="18" charset="0"/>
              </a:rPr>
              <a:t>National Strategy for Youth Employment</a:t>
            </a:r>
          </a:p>
        </p:txBody>
      </p:sp>
      <p:sp>
        <p:nvSpPr>
          <p:cNvPr id="7" name="TextBox 6">
            <a:extLst>
              <a:ext uri="{FF2B5EF4-FFF2-40B4-BE49-F238E27FC236}">
                <a16:creationId xmlns:a16="http://schemas.microsoft.com/office/drawing/2014/main" id="{A568037F-4FAF-EED4-6CA5-8654DBD137DA}"/>
              </a:ext>
            </a:extLst>
          </p:cNvPr>
          <p:cNvSpPr txBox="1"/>
          <p:nvPr/>
        </p:nvSpPr>
        <p:spPr>
          <a:xfrm>
            <a:off x="566147" y="1650749"/>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accent2">
                    <a:lumMod val="50000"/>
                  </a:schemeClr>
                </a:solidFill>
                <a:latin typeface="Georgia" panose="02040502050405020303" pitchFamily="18" charset="0"/>
              </a:defRPr>
            </a:lvl1pPr>
          </a:lstStyle>
          <a:p>
            <a:r>
              <a:rPr lang="en-GB" dirty="0">
                <a:solidFill>
                  <a:schemeClr val="bg1"/>
                </a:solidFill>
              </a:rPr>
              <a:t>1</a:t>
            </a:r>
          </a:p>
        </p:txBody>
      </p:sp>
      <p:sp>
        <p:nvSpPr>
          <p:cNvPr id="8" name="TextBox 7">
            <a:extLst>
              <a:ext uri="{FF2B5EF4-FFF2-40B4-BE49-F238E27FC236}">
                <a16:creationId xmlns:a16="http://schemas.microsoft.com/office/drawing/2014/main" id="{890CFFEE-688C-8865-637D-B26089F75839}"/>
              </a:ext>
            </a:extLst>
          </p:cNvPr>
          <p:cNvSpPr txBox="1"/>
          <p:nvPr/>
        </p:nvSpPr>
        <p:spPr>
          <a:xfrm>
            <a:off x="6393963" y="1648896"/>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2</a:t>
            </a:r>
          </a:p>
        </p:txBody>
      </p:sp>
      <p:sp>
        <p:nvSpPr>
          <p:cNvPr id="9" name="TextBox 8">
            <a:extLst>
              <a:ext uri="{FF2B5EF4-FFF2-40B4-BE49-F238E27FC236}">
                <a16:creationId xmlns:a16="http://schemas.microsoft.com/office/drawing/2014/main" id="{93BE2453-74D6-F346-EA36-48508CC9C2E4}"/>
              </a:ext>
            </a:extLst>
          </p:cNvPr>
          <p:cNvSpPr txBox="1"/>
          <p:nvPr/>
        </p:nvSpPr>
        <p:spPr>
          <a:xfrm>
            <a:off x="566147" y="3252178"/>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3</a:t>
            </a:r>
          </a:p>
        </p:txBody>
      </p:sp>
      <p:sp>
        <p:nvSpPr>
          <p:cNvPr id="10" name="TextBox 9">
            <a:extLst>
              <a:ext uri="{FF2B5EF4-FFF2-40B4-BE49-F238E27FC236}">
                <a16:creationId xmlns:a16="http://schemas.microsoft.com/office/drawing/2014/main" id="{1E05A1AE-D629-E1B9-D06D-1809057D52CB}"/>
              </a:ext>
            </a:extLst>
          </p:cNvPr>
          <p:cNvSpPr txBox="1"/>
          <p:nvPr/>
        </p:nvSpPr>
        <p:spPr>
          <a:xfrm>
            <a:off x="6393962" y="3252178"/>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4</a:t>
            </a:r>
          </a:p>
        </p:txBody>
      </p:sp>
      <p:sp>
        <p:nvSpPr>
          <p:cNvPr id="11" name="TextBox 10">
            <a:extLst>
              <a:ext uri="{FF2B5EF4-FFF2-40B4-BE49-F238E27FC236}">
                <a16:creationId xmlns:a16="http://schemas.microsoft.com/office/drawing/2014/main" id="{CE9AB83F-2F59-4589-E5D7-756DCCFBAEFE}"/>
              </a:ext>
            </a:extLst>
          </p:cNvPr>
          <p:cNvSpPr txBox="1"/>
          <p:nvPr/>
        </p:nvSpPr>
        <p:spPr>
          <a:xfrm>
            <a:off x="1703770" y="3252178"/>
            <a:ext cx="4261252" cy="1001925"/>
          </a:xfrm>
          <a:prstGeom prst="rect">
            <a:avLst/>
          </a:prstGeom>
          <a:noFill/>
          <a:ln w="19050">
            <a:solidFill>
              <a:srgbClr val="DC6900"/>
            </a:solidFill>
          </a:ln>
        </p:spPr>
        <p:txBody>
          <a:bodyPr wrap="square" rtlCol="0" anchor="ctr" anchorCtr="0">
            <a:noAutofit/>
          </a:bodyPr>
          <a:lstStyle>
            <a:defPPr>
              <a:defRPr lang="en-US"/>
            </a:defPPr>
            <a:lvl1pPr algn="ctr">
              <a:defRPr b="1">
                <a:solidFill>
                  <a:schemeClr val="accent2">
                    <a:lumMod val="50000"/>
                  </a:schemeClr>
                </a:solidFill>
                <a:latin typeface="Georgia" panose="02040502050405020303" pitchFamily="18" charset="0"/>
              </a:defRPr>
            </a:lvl1pPr>
          </a:lstStyle>
          <a:p>
            <a:r>
              <a:rPr lang="en-GB" dirty="0"/>
              <a:t>Share of Education in Government Expenditure</a:t>
            </a:r>
            <a:endParaRPr lang="en-GB" sz="700" dirty="0"/>
          </a:p>
        </p:txBody>
      </p:sp>
      <p:sp>
        <p:nvSpPr>
          <p:cNvPr id="12" name="TextBox 11">
            <a:extLst>
              <a:ext uri="{FF2B5EF4-FFF2-40B4-BE49-F238E27FC236}">
                <a16:creationId xmlns:a16="http://schemas.microsoft.com/office/drawing/2014/main" id="{F85AEE2C-E00E-3172-C3FE-AE64DFF4EE78}"/>
              </a:ext>
            </a:extLst>
          </p:cNvPr>
          <p:cNvSpPr txBox="1"/>
          <p:nvPr/>
        </p:nvSpPr>
        <p:spPr>
          <a:xfrm>
            <a:off x="7552213" y="3253829"/>
            <a:ext cx="3827188" cy="1000274"/>
          </a:xfrm>
          <a:prstGeom prst="rect">
            <a:avLst/>
          </a:prstGeom>
          <a:noFill/>
          <a:ln w="19050">
            <a:solidFill>
              <a:srgbClr val="DC6900"/>
            </a:solidFill>
          </a:ln>
        </p:spPr>
        <p:txBody>
          <a:bodyPr wrap="square" rtlCol="0" anchor="ctr" anchorCtr="0">
            <a:noAutofit/>
          </a:bodyPr>
          <a:lstStyle>
            <a:defPPr>
              <a:defRPr lang="en-US"/>
            </a:defPPr>
            <a:lvl1pPr algn="ctr">
              <a:defRPr b="1">
                <a:solidFill>
                  <a:schemeClr val="accent2">
                    <a:lumMod val="50000"/>
                  </a:schemeClr>
                </a:solidFill>
                <a:latin typeface="Georgia" panose="02040502050405020303" pitchFamily="18" charset="0"/>
              </a:defRPr>
            </a:lvl1pPr>
          </a:lstStyle>
          <a:p>
            <a:r>
              <a:rPr lang="en-GB" dirty="0"/>
              <a:t>Share of the Population with Access to Electricity</a:t>
            </a:r>
            <a:endParaRPr lang="en-GB" sz="500" dirty="0"/>
          </a:p>
        </p:txBody>
      </p:sp>
      <p:sp>
        <p:nvSpPr>
          <p:cNvPr id="13" name="TextBox 12">
            <a:extLst>
              <a:ext uri="{FF2B5EF4-FFF2-40B4-BE49-F238E27FC236}">
                <a16:creationId xmlns:a16="http://schemas.microsoft.com/office/drawing/2014/main" id="{C986BD29-2844-2C6C-3B66-B4D14D3F43DF}"/>
              </a:ext>
            </a:extLst>
          </p:cNvPr>
          <p:cNvSpPr txBox="1"/>
          <p:nvPr/>
        </p:nvSpPr>
        <p:spPr>
          <a:xfrm>
            <a:off x="566147" y="4843373"/>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5</a:t>
            </a:r>
          </a:p>
        </p:txBody>
      </p:sp>
      <p:sp>
        <p:nvSpPr>
          <p:cNvPr id="14" name="TextBox 13">
            <a:extLst>
              <a:ext uri="{FF2B5EF4-FFF2-40B4-BE49-F238E27FC236}">
                <a16:creationId xmlns:a16="http://schemas.microsoft.com/office/drawing/2014/main" id="{6CA92934-DD4E-A691-0083-51B82847655B}"/>
              </a:ext>
            </a:extLst>
          </p:cNvPr>
          <p:cNvSpPr txBox="1"/>
          <p:nvPr/>
        </p:nvSpPr>
        <p:spPr>
          <a:xfrm>
            <a:off x="6393962" y="4843373"/>
            <a:ext cx="1021893" cy="1015663"/>
          </a:xfrm>
          <a:prstGeom prst="rect">
            <a:avLst/>
          </a:prstGeom>
          <a:solidFill>
            <a:srgbClr val="DC6900"/>
          </a:solidFill>
          <a:ln w="19050">
            <a:noFill/>
          </a:ln>
        </p:spPr>
        <p:txBody>
          <a:bodyPr wrap="square" rtlCol="0">
            <a:spAutoFit/>
          </a:bodyPr>
          <a:lstStyle>
            <a:defPPr>
              <a:defRPr lang="en-US"/>
            </a:defPPr>
            <a:lvl1pPr algn="ctr">
              <a:defRPr sz="6000" b="1">
                <a:solidFill>
                  <a:schemeClr val="bg1"/>
                </a:solidFill>
                <a:latin typeface="Georgia" panose="02040502050405020303" pitchFamily="18" charset="0"/>
              </a:defRPr>
            </a:lvl1pPr>
          </a:lstStyle>
          <a:p>
            <a:r>
              <a:rPr lang="en-GB" dirty="0"/>
              <a:t>6</a:t>
            </a:r>
          </a:p>
        </p:txBody>
      </p:sp>
      <p:sp>
        <p:nvSpPr>
          <p:cNvPr id="15" name="TextBox 14">
            <a:extLst>
              <a:ext uri="{FF2B5EF4-FFF2-40B4-BE49-F238E27FC236}">
                <a16:creationId xmlns:a16="http://schemas.microsoft.com/office/drawing/2014/main" id="{89D4D4F1-69E3-672A-615A-9D855FDE4F0C}"/>
              </a:ext>
            </a:extLst>
          </p:cNvPr>
          <p:cNvSpPr txBox="1"/>
          <p:nvPr/>
        </p:nvSpPr>
        <p:spPr>
          <a:xfrm>
            <a:off x="1703770" y="4843373"/>
            <a:ext cx="4261252" cy="1001925"/>
          </a:xfrm>
          <a:prstGeom prst="rect">
            <a:avLst/>
          </a:prstGeom>
          <a:noFill/>
          <a:ln w="19050">
            <a:solidFill>
              <a:srgbClr val="DC6900"/>
            </a:solidFill>
          </a:ln>
        </p:spPr>
        <p:txBody>
          <a:bodyPr wrap="square" rtlCol="0" anchor="ctr" anchorCtr="0">
            <a:noAutofit/>
          </a:bodyPr>
          <a:lstStyle>
            <a:defPPr>
              <a:defRPr lang="en-US"/>
            </a:defPPr>
            <a:lvl1pPr algn="ctr">
              <a:defRPr b="1">
                <a:solidFill>
                  <a:schemeClr val="accent2">
                    <a:lumMod val="50000"/>
                  </a:schemeClr>
                </a:solidFill>
                <a:latin typeface="Georgia" panose="02040502050405020303" pitchFamily="18" charset="0"/>
              </a:defRPr>
            </a:lvl1pPr>
          </a:lstStyle>
          <a:p>
            <a:r>
              <a:rPr lang="en-GB" dirty="0"/>
              <a:t>Total Number of LLCs from 2006 - 2020</a:t>
            </a:r>
            <a:endParaRPr lang="en-GB" sz="700" dirty="0"/>
          </a:p>
        </p:txBody>
      </p:sp>
      <p:sp>
        <p:nvSpPr>
          <p:cNvPr id="16" name="TextBox 15">
            <a:extLst>
              <a:ext uri="{FF2B5EF4-FFF2-40B4-BE49-F238E27FC236}">
                <a16:creationId xmlns:a16="http://schemas.microsoft.com/office/drawing/2014/main" id="{7C1ACF17-B520-9ACE-EF6B-1B5C86174123}"/>
              </a:ext>
            </a:extLst>
          </p:cNvPr>
          <p:cNvSpPr txBox="1"/>
          <p:nvPr/>
        </p:nvSpPr>
        <p:spPr>
          <a:xfrm>
            <a:off x="7552213" y="4845024"/>
            <a:ext cx="3827188" cy="1000274"/>
          </a:xfrm>
          <a:prstGeom prst="rect">
            <a:avLst/>
          </a:prstGeom>
          <a:noFill/>
          <a:ln w="19050">
            <a:solidFill>
              <a:srgbClr val="DC6900"/>
            </a:solidFill>
          </a:ln>
        </p:spPr>
        <p:txBody>
          <a:bodyPr wrap="square" rtlCol="0">
            <a:spAutoFit/>
          </a:bodyPr>
          <a:lstStyle>
            <a:defPPr>
              <a:defRPr lang="en-US"/>
            </a:defPPr>
            <a:lvl1pPr algn="ctr">
              <a:defRPr b="1">
                <a:solidFill>
                  <a:schemeClr val="accent2">
                    <a:lumMod val="50000"/>
                  </a:schemeClr>
                </a:solidFill>
                <a:latin typeface="Georgia" panose="02040502050405020303" pitchFamily="18" charset="0"/>
              </a:defRPr>
            </a:lvl1pPr>
          </a:lstStyle>
          <a:p>
            <a:endParaRPr lang="en-GB" dirty="0"/>
          </a:p>
          <a:p>
            <a:r>
              <a:rPr lang="en-GB" dirty="0"/>
              <a:t>Country Code</a:t>
            </a:r>
          </a:p>
          <a:p>
            <a:endParaRPr lang="en-GB" dirty="0"/>
          </a:p>
          <a:p>
            <a:r>
              <a:rPr lang="en-GB" sz="500" dirty="0"/>
              <a:t> </a:t>
            </a:r>
          </a:p>
        </p:txBody>
      </p:sp>
      <p:sp>
        <p:nvSpPr>
          <p:cNvPr id="18" name="TextBox 17">
            <a:extLst>
              <a:ext uri="{FF2B5EF4-FFF2-40B4-BE49-F238E27FC236}">
                <a16:creationId xmlns:a16="http://schemas.microsoft.com/office/drawing/2014/main" id="{6000AEDA-19AF-86C5-FFCD-EB9D10AB14B0}"/>
              </a:ext>
            </a:extLst>
          </p:cNvPr>
          <p:cNvSpPr txBox="1"/>
          <p:nvPr/>
        </p:nvSpPr>
        <p:spPr>
          <a:xfrm>
            <a:off x="283854" y="838122"/>
            <a:ext cx="11722516" cy="646331"/>
          </a:xfrm>
          <a:prstGeom prst="rect">
            <a:avLst/>
          </a:prstGeom>
          <a:noFill/>
        </p:spPr>
        <p:txBody>
          <a:bodyPr wrap="square">
            <a:spAutoFit/>
          </a:bodyPr>
          <a:lstStyle/>
          <a:p>
            <a:r>
              <a:rPr lang="en-GB" dirty="0">
                <a:latin typeface="Georgia" panose="02040502050405020303" pitchFamily="18" charset="0"/>
              </a:rPr>
              <a:t>There are four (6) datasets for this project. The data dictionary containing the features of the data can be found in Slides 7 - 12</a:t>
            </a:r>
          </a:p>
        </p:txBody>
      </p:sp>
    </p:spTree>
    <p:extLst>
      <p:ext uri="{BB962C8B-B14F-4D97-AF65-F5344CB8AC3E}">
        <p14:creationId xmlns:p14="http://schemas.microsoft.com/office/powerpoint/2010/main" val="293178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0AF8EB7-7266-5A39-AAA1-05A88DFC356E}"/>
              </a:ext>
            </a:extLst>
          </p:cNvPr>
          <p:cNvSpPr/>
          <p:nvPr/>
        </p:nvSpPr>
        <p:spPr>
          <a:xfrm>
            <a:off x="-818148" y="3147461"/>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Parallelogram 2">
            <a:extLst>
              <a:ext uri="{FF2B5EF4-FFF2-40B4-BE49-F238E27FC236}">
                <a16:creationId xmlns:a16="http://schemas.microsoft.com/office/drawing/2014/main" id="{82652BD6-1D46-4415-31F9-DE749106F262}"/>
              </a:ext>
            </a:extLst>
          </p:cNvPr>
          <p:cNvSpPr/>
          <p:nvPr/>
        </p:nvSpPr>
        <p:spPr>
          <a:xfrm>
            <a:off x="3259757" y="-2680636"/>
            <a:ext cx="6814685" cy="5361271"/>
          </a:xfrm>
          <a:prstGeom prst="parallelogram">
            <a:avLst>
              <a:gd name="adj" fmla="val 37719"/>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1">
            <a:extLst>
              <a:ext uri="{FF2B5EF4-FFF2-40B4-BE49-F238E27FC236}">
                <a16:creationId xmlns:a16="http://schemas.microsoft.com/office/drawing/2014/main" id="{29DB43CF-FEEE-42AE-DD87-F82423200ECE}"/>
              </a:ext>
            </a:extLst>
          </p:cNvPr>
          <p:cNvSpPr txBox="1">
            <a:spLocks/>
          </p:cNvSpPr>
          <p:nvPr/>
        </p:nvSpPr>
        <p:spPr>
          <a:xfrm>
            <a:off x="6321038" y="2788919"/>
            <a:ext cx="5847862" cy="1694047"/>
          </a:xfrm>
          <a:prstGeom prst="rect">
            <a:avLst/>
          </a:prstGeom>
        </p:spPr>
        <p:txBody>
          <a:bodyPr anchor="ctr"/>
          <a:lstStyle>
            <a:lvl1pPr marL="0" indent="0" algn="l" defTabSz="914400" rtl="0" eaLnBrk="1" latinLnBrk="1" hangingPunct="1">
              <a:spcBef>
                <a:spcPct val="20000"/>
              </a:spcBef>
              <a:buFont typeface="Arial" pitchFamily="34" charset="0"/>
              <a:buNone/>
              <a:defRPr sz="3600" b="1" kern="1200" baseline="0">
                <a:solidFill>
                  <a:schemeClr val="accent3"/>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altLang="ko-KR"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rPr>
              <a:t>Data Dictionary</a:t>
            </a:r>
            <a:endParaRPr kumimoji="0" lang="ko-KR" altLang="en-US" sz="3600" b="1" i="0" u="none" strike="noStrike" kern="1200" cap="none" spc="0" normalizeH="0" baseline="0" noProof="0" dirty="0">
              <a:ln>
                <a:noFill/>
              </a:ln>
              <a:solidFill>
                <a:srgbClr val="DC6900"/>
              </a:solidFill>
              <a:effectLst/>
              <a:uLnTx/>
              <a:uFillTx/>
              <a:latin typeface="Georgia" panose="02040502050405020303" pitchFamily="18" charset="0"/>
              <a:ea typeface="맑은 고딕" panose="020B0503020000020004" pitchFamily="34" charset="-127"/>
              <a:cs typeface="Arial" pitchFamily="34" charset="0"/>
            </a:endParaRPr>
          </a:p>
        </p:txBody>
      </p:sp>
      <p:pic>
        <p:nvPicPr>
          <p:cNvPr id="5" name="Picture 4" descr="A logo on a black background&#10;&#10;Description automatically generated with low confidence">
            <a:extLst>
              <a:ext uri="{FF2B5EF4-FFF2-40B4-BE49-F238E27FC236}">
                <a16:creationId xmlns:a16="http://schemas.microsoft.com/office/drawing/2014/main" id="{DBF5EC1F-C0AA-24FF-E639-AFB97CD3428D}"/>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t="38429" r="62813" b="37318"/>
          <a:stretch/>
        </p:blipFill>
        <p:spPr>
          <a:xfrm>
            <a:off x="1362296" y="1325277"/>
            <a:ext cx="1510524" cy="1694047"/>
          </a:xfrm>
          <a:prstGeom prst="rect">
            <a:avLst/>
          </a:prstGeom>
        </p:spPr>
      </p:pic>
    </p:spTree>
    <p:extLst>
      <p:ext uri="{BB962C8B-B14F-4D97-AF65-F5344CB8AC3E}">
        <p14:creationId xmlns:p14="http://schemas.microsoft.com/office/powerpoint/2010/main" val="83174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1. Unemployment Rate by Gender</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832076929"/>
              </p:ext>
            </p:extLst>
          </p:nvPr>
        </p:nvGraphicFramePr>
        <p:xfrm>
          <a:off x="345410" y="1354412"/>
          <a:ext cx="11501178" cy="3358904"/>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unemployment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Unemployment rate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Unemployment, female (% of female labor force) (modeled ILO estimate)</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represents the percentage of the female labor force that is unemployed, as estimated by the International </a:t>
                      </a:r>
                      <a:r>
                        <a:rPr lang="en-US" sz="1200" b="0" i="0" u="none" strike="noStrike" dirty="0" err="1">
                          <a:solidFill>
                            <a:srgbClr val="000000"/>
                          </a:solidFill>
                          <a:effectLst/>
                          <a:latin typeface="Georgia" panose="02040502050405020303" pitchFamily="18" charset="0"/>
                        </a:rPr>
                        <a:t>Labour</a:t>
                      </a:r>
                      <a:r>
                        <a:rPr lang="en-US" sz="1200" b="0" i="0" u="none" strike="noStrike" dirty="0">
                          <a:solidFill>
                            <a:srgbClr val="000000"/>
                          </a:solidFill>
                          <a:effectLst/>
                          <a:latin typeface="Georgia" panose="02040502050405020303" pitchFamily="18" charset="0"/>
                        </a:rPr>
                        <a:t> Organization (ILO).</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74455195"/>
                  </a:ext>
                </a:extLst>
              </a:tr>
              <a:tr h="419863">
                <a:tc>
                  <a:txBody>
                    <a:bodyPr/>
                    <a:lstStyle/>
                    <a:p>
                      <a:pPr algn="l" fontAlgn="b"/>
                      <a:r>
                        <a:rPr lang="en-US" sz="1200" b="0" i="0" u="none" strike="noStrike" dirty="0">
                          <a:solidFill>
                            <a:srgbClr val="000000"/>
                          </a:solidFill>
                          <a:effectLst/>
                          <a:latin typeface="Georgia" panose="02040502050405020303" pitchFamily="18" charset="0"/>
                        </a:rPr>
                        <a:t>Unemployment, male (% of male labor force) (modeled ILO estimate)</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 This represents the percentage of the male labor force that is unemployed, based on ILO estimates.</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365006466"/>
                  </a:ext>
                </a:extLst>
              </a:tr>
              <a:tr h="419863">
                <a:tc>
                  <a:txBody>
                    <a:bodyPr/>
                    <a:lstStyle/>
                    <a:p>
                      <a:pPr algn="l" fontAlgn="b"/>
                      <a:r>
                        <a:rPr lang="en-GB" sz="1200" b="0" i="0" u="none" strike="noStrike" dirty="0">
                          <a:solidFill>
                            <a:srgbClr val="000000"/>
                          </a:solidFill>
                          <a:effectLst/>
                          <a:latin typeface="Georgia" panose="02040502050405020303" pitchFamily="18" charset="0"/>
                        </a:rPr>
                        <a:t>Population (historical estimates)</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column contains the population figures for the respective entity for the given year</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819771041"/>
                  </a:ext>
                </a:extLst>
              </a:tr>
              <a:tr h="419863">
                <a:tc>
                  <a:txBody>
                    <a:bodyPr/>
                    <a:lstStyle/>
                    <a:p>
                      <a:pPr algn="l" fontAlgn="b"/>
                      <a:r>
                        <a:rPr lang="en-GB" sz="1200" b="0" i="0" u="none" strike="noStrike" dirty="0">
                          <a:solidFill>
                            <a:srgbClr val="000000"/>
                          </a:solidFill>
                          <a:effectLst/>
                          <a:latin typeface="Georgia" panose="02040502050405020303" pitchFamily="18" charset="0"/>
                        </a:rPr>
                        <a:t>Continent</a:t>
                      </a:r>
                    </a:p>
                    <a:p>
                      <a:pPr algn="l" fontAlgn="b"/>
                      <a:endParaRPr lang="en-GB" sz="12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indicates the continent where the entity (country or region) is located.</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7207794"/>
                  </a:ext>
                </a:extLst>
              </a:tr>
            </a:tbl>
          </a:graphicData>
        </a:graphic>
      </p:graphicFrame>
    </p:spTree>
    <p:extLst>
      <p:ext uri="{BB962C8B-B14F-4D97-AF65-F5344CB8AC3E}">
        <p14:creationId xmlns:p14="http://schemas.microsoft.com/office/powerpoint/2010/main" val="120442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2. </a:t>
            </a:r>
            <a:r>
              <a:rPr lang="en-US" b="1" dirty="0">
                <a:solidFill>
                  <a:srgbClr val="DC6900"/>
                </a:solidFill>
                <a:latin typeface="Georgia" panose="02040502050405020303" pitchFamily="18" charset="0"/>
              </a:rPr>
              <a:t>National Strategy for Youth Employment</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147797967"/>
              </p:ext>
            </p:extLst>
          </p:nvPr>
        </p:nvGraphicFramePr>
        <p:xfrm>
          <a:off x="345410" y="1354412"/>
          <a:ext cx="11501178" cy="2234442"/>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8.b.1 - Existence of a developed and operationalized national strategy for youth employment, as a distinct strategy or as part of a national employment strategy - SL_CPA_YEMP</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indicates the status of a national strategy for youth employment in the respective country</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234525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464FFC-7150-2C38-A035-C14381EE68DD}"/>
              </a:ext>
            </a:extLst>
          </p:cNvPr>
          <p:cNvSpPr/>
          <p:nvPr/>
        </p:nvSpPr>
        <p:spPr>
          <a:xfrm>
            <a:off x="5788908" y="137862"/>
            <a:ext cx="6403092" cy="437660"/>
          </a:xfrm>
          <a:prstGeom prst="rect">
            <a:avLst/>
          </a:prstGeom>
          <a:solidFill>
            <a:srgbClr val="DC6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71EA22E-7E70-6534-785C-1DC7296DC0E0}"/>
              </a:ext>
            </a:extLst>
          </p:cNvPr>
          <p:cNvSpPr txBox="1"/>
          <p:nvPr/>
        </p:nvSpPr>
        <p:spPr>
          <a:xfrm flipH="1">
            <a:off x="8064595" y="187415"/>
            <a:ext cx="3941775"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Georgia" panose="02040502050405020303" pitchFamily="18" charset="0"/>
              </a:rPr>
              <a:t>Data Dictionary</a:t>
            </a:r>
            <a:endParaRPr kumimoji="0" lang="en-GB" sz="16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3" name="TextBox 2">
            <a:extLst>
              <a:ext uri="{FF2B5EF4-FFF2-40B4-BE49-F238E27FC236}">
                <a16:creationId xmlns:a16="http://schemas.microsoft.com/office/drawing/2014/main" id="{00DC03D0-2183-0C31-F86A-6CAFB0DCFB8C}"/>
              </a:ext>
            </a:extLst>
          </p:cNvPr>
          <p:cNvSpPr txBox="1"/>
          <p:nvPr/>
        </p:nvSpPr>
        <p:spPr>
          <a:xfrm>
            <a:off x="345409" y="857880"/>
            <a:ext cx="11501179" cy="369332"/>
          </a:xfrm>
          <a:prstGeom prst="rect">
            <a:avLst/>
          </a:prstGeom>
          <a:noFill/>
          <a:ln w="19050">
            <a:solidFill>
              <a:schemeClr val="accent2">
                <a:lumMod val="50000"/>
              </a:schemeClr>
            </a:solidFill>
          </a:ln>
        </p:spPr>
        <p:txBody>
          <a:bodyPr wrap="square" rtlCol="0">
            <a:spAutoFit/>
          </a:bodyPr>
          <a:lstStyle/>
          <a:p>
            <a:pPr algn="ctr"/>
            <a:r>
              <a:rPr lang="en-GB" b="1" dirty="0">
                <a:solidFill>
                  <a:srgbClr val="DC6900"/>
                </a:solidFill>
                <a:latin typeface="Georgia" panose="02040502050405020303" pitchFamily="18" charset="0"/>
              </a:rPr>
              <a:t>3. </a:t>
            </a:r>
            <a:r>
              <a:rPr lang="en-US" b="1" dirty="0">
                <a:solidFill>
                  <a:srgbClr val="DC6900"/>
                </a:solidFill>
                <a:latin typeface="Georgia" panose="02040502050405020303" pitchFamily="18" charset="0"/>
              </a:rPr>
              <a:t>Share of Education in Government Expenditure</a:t>
            </a:r>
          </a:p>
        </p:txBody>
      </p:sp>
      <p:graphicFrame>
        <p:nvGraphicFramePr>
          <p:cNvPr id="17" name="Table 16">
            <a:extLst>
              <a:ext uri="{FF2B5EF4-FFF2-40B4-BE49-F238E27FC236}">
                <a16:creationId xmlns:a16="http://schemas.microsoft.com/office/drawing/2014/main" id="{407B0C19-70BA-0620-D4C9-A766E29CE501}"/>
              </a:ext>
            </a:extLst>
          </p:cNvPr>
          <p:cNvGraphicFramePr>
            <a:graphicFrameLocks noGrp="1"/>
          </p:cNvGraphicFramePr>
          <p:nvPr>
            <p:extLst>
              <p:ext uri="{D42A27DB-BD31-4B8C-83A1-F6EECF244321}">
                <p14:modId xmlns:p14="http://schemas.microsoft.com/office/powerpoint/2010/main" val="1204702787"/>
              </p:ext>
            </p:extLst>
          </p:nvPr>
        </p:nvGraphicFramePr>
        <p:xfrm>
          <a:off x="345410" y="1354412"/>
          <a:ext cx="11501178" cy="2234442"/>
        </p:xfrm>
        <a:graphic>
          <a:graphicData uri="http://schemas.openxmlformats.org/drawingml/2006/table">
            <a:tbl>
              <a:tblPr>
                <a:tableStyleId>{5940675A-B579-460E-94D1-54222C63F5DA}</a:tableStyleId>
              </a:tblPr>
              <a:tblGrid>
                <a:gridCol w="5100208">
                  <a:extLst>
                    <a:ext uri="{9D8B030D-6E8A-4147-A177-3AD203B41FA5}">
                      <a16:colId xmlns:a16="http://schemas.microsoft.com/office/drawing/2014/main" val="3832898977"/>
                    </a:ext>
                  </a:extLst>
                </a:gridCol>
                <a:gridCol w="6400970">
                  <a:extLst>
                    <a:ext uri="{9D8B030D-6E8A-4147-A177-3AD203B41FA5}">
                      <a16:colId xmlns:a16="http://schemas.microsoft.com/office/drawing/2014/main" val="2526094841"/>
                    </a:ext>
                  </a:extLst>
                </a:gridCol>
              </a:tblGrid>
              <a:tr h="419863">
                <a:tc>
                  <a:txBody>
                    <a:bodyPr/>
                    <a:lstStyle/>
                    <a:p>
                      <a:pPr algn="l" fontAlgn="b"/>
                      <a:r>
                        <a:rPr lang="en-GB" sz="1200" b="1" u="none" strike="noStrike" dirty="0">
                          <a:solidFill>
                            <a:schemeClr val="bg1"/>
                          </a:solidFill>
                          <a:effectLst/>
                          <a:latin typeface="Georgia" panose="02040502050405020303" pitchFamily="18" charset="0"/>
                        </a:rPr>
                        <a:t>Fields</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tc>
                  <a:txBody>
                    <a:bodyPr/>
                    <a:lstStyle/>
                    <a:p>
                      <a:pPr algn="l" fontAlgn="b"/>
                      <a:r>
                        <a:rPr lang="en-GB" sz="1200" b="1" u="none" strike="noStrike" dirty="0">
                          <a:solidFill>
                            <a:schemeClr val="bg1"/>
                          </a:solidFill>
                          <a:effectLst/>
                          <a:latin typeface="Georgia" panose="02040502050405020303" pitchFamily="18" charset="0"/>
                        </a:rPr>
                        <a:t>Description</a:t>
                      </a:r>
                      <a:endParaRPr lang="en-GB" sz="1200" b="1" i="0" u="none" strike="noStrike" dirty="0">
                        <a:solidFill>
                          <a:schemeClr val="bg1"/>
                        </a:solidFill>
                        <a:effectLst/>
                        <a:latin typeface="Georgia" panose="02040502050405020303" pitchFamily="18" charset="0"/>
                      </a:endParaRPr>
                    </a:p>
                  </a:txBody>
                  <a:tcPr marL="6350" marR="6350" marT="6350" marB="0" anchor="ctr">
                    <a:solidFill>
                      <a:srgbClr val="DC6900"/>
                    </a:solidFill>
                  </a:tcPr>
                </a:tc>
                <a:extLst>
                  <a:ext uri="{0D108BD9-81ED-4DB2-BD59-A6C34878D82A}">
                    <a16:rowId xmlns:a16="http://schemas.microsoft.com/office/drawing/2014/main" val="948125257"/>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Entity</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field represents the country or region.</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4238887942"/>
                  </a:ext>
                </a:extLst>
              </a:tr>
              <a:tr h="419863">
                <a:tc>
                  <a:txBody>
                    <a:bodyPr/>
                    <a:lstStyle/>
                    <a:p>
                      <a:pPr marL="0" indent="0" algn="l" fontAlgn="b"/>
                      <a:r>
                        <a:rPr lang="en-GB" sz="1200" b="0" i="0" u="none" strike="noStrike" dirty="0">
                          <a:solidFill>
                            <a:srgbClr val="000000"/>
                          </a:solidFill>
                          <a:effectLst/>
                          <a:latin typeface="Georgia" panose="02040502050405020303" pitchFamily="18" charset="0"/>
                        </a:rPr>
                        <a:t>Code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A three-letter code representing the country where the data was collected. This column is a categorical variable.</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30588763"/>
                  </a:ext>
                </a:extLst>
              </a:tr>
              <a:tr h="419863">
                <a:tc>
                  <a:txBody>
                    <a:bodyPr/>
                    <a:lstStyle/>
                    <a:p>
                      <a:pPr algn="l" fontAlgn="b"/>
                      <a:r>
                        <a:rPr lang="en-GB" sz="1200" b="0" i="0" u="none" strike="noStrike" dirty="0">
                          <a:solidFill>
                            <a:srgbClr val="000000"/>
                          </a:solidFill>
                          <a:effectLst/>
                          <a:latin typeface="Georgia" panose="02040502050405020303" pitchFamily="18" charset="0"/>
                        </a:rPr>
                        <a:t>Year</a:t>
                      </a:r>
                    </a:p>
                  </a:txBody>
                  <a:tcPr marL="6350" marR="6350" marT="6350" marB="0" anchor="ctr"/>
                </a:tc>
                <a:tc>
                  <a:txBody>
                    <a:bodyPr/>
                    <a:lstStyle/>
                    <a:p>
                      <a:pPr algn="l" fontAlgn="b"/>
                      <a:r>
                        <a:rPr lang="en-GB" sz="1200" b="0" i="0" u="none" strike="noStrike" dirty="0">
                          <a:solidFill>
                            <a:srgbClr val="000000"/>
                          </a:solidFill>
                          <a:effectLst/>
                          <a:latin typeface="Georgia" panose="02040502050405020303" pitchFamily="18" charset="0"/>
                        </a:rPr>
                        <a:t>The Year when the data was collected</a:t>
                      </a:r>
                    </a:p>
                  </a:txBody>
                  <a:tcPr marL="6350" marR="6350" marT="6350" marB="0" anchor="ctr"/>
                </a:tc>
                <a:extLst>
                  <a:ext uri="{0D108BD9-81ED-4DB2-BD59-A6C34878D82A}">
                    <a16:rowId xmlns:a16="http://schemas.microsoft.com/office/drawing/2014/main" val="2399557604"/>
                  </a:ext>
                </a:extLst>
              </a:tr>
              <a:tr h="419863">
                <a:tc>
                  <a:txBody>
                    <a:bodyPr/>
                    <a:lstStyle/>
                    <a:p>
                      <a:pPr algn="l" fontAlgn="b"/>
                      <a:r>
                        <a:rPr lang="en-US" sz="1200" b="0" i="0" u="none" strike="noStrike" dirty="0">
                          <a:solidFill>
                            <a:srgbClr val="000000"/>
                          </a:solidFill>
                          <a:effectLst/>
                          <a:latin typeface="Georgia" panose="02040502050405020303" pitchFamily="18" charset="0"/>
                        </a:rPr>
                        <a:t>Government expenditure on education, total (% of government expenditure)</a:t>
                      </a:r>
                    </a:p>
                  </a:txBody>
                  <a:tcPr marL="6350" marR="6350" marT="6350" marB="0" anchor="ctr"/>
                </a:tc>
                <a:tc>
                  <a:txBody>
                    <a:bodyPr/>
                    <a:lstStyle/>
                    <a:p>
                      <a:pPr algn="l" fontAlgn="b"/>
                      <a:r>
                        <a:rPr lang="en-US" sz="1200" b="0" i="0" u="none" strike="noStrike" dirty="0">
                          <a:solidFill>
                            <a:srgbClr val="000000"/>
                          </a:solidFill>
                          <a:effectLst/>
                          <a:latin typeface="Georgia" panose="02040502050405020303" pitchFamily="18" charset="0"/>
                        </a:rPr>
                        <a:t>This represents the percentage of total government expenditure that is allocated to education. This field measures the priority given to education in the national budgets of the respective entities.</a:t>
                      </a:r>
                      <a:endParaRPr lang="en-GB" sz="12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30480373"/>
                  </a:ext>
                </a:extLst>
              </a:tr>
            </a:tbl>
          </a:graphicData>
        </a:graphic>
      </p:graphicFrame>
    </p:spTree>
    <p:extLst>
      <p:ext uri="{BB962C8B-B14F-4D97-AF65-F5344CB8AC3E}">
        <p14:creationId xmlns:p14="http://schemas.microsoft.com/office/powerpoint/2010/main" val="3130368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5186</TotalTime>
  <Words>1468</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Georgia</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Adeiza Suleman</dc:creator>
  <cp:lastModifiedBy>Adeiza Suleman</cp:lastModifiedBy>
  <cp:revision>21</cp:revision>
  <dcterms:created xsi:type="dcterms:W3CDTF">2023-01-07T11:58:55Z</dcterms:created>
  <dcterms:modified xsi:type="dcterms:W3CDTF">2023-12-01T11:22:23Z</dcterms:modified>
</cp:coreProperties>
</file>