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92" r:id="rId5"/>
    <p:sldId id="275" r:id="rId6"/>
    <p:sldId id="296" r:id="rId7"/>
    <p:sldId id="277" r:id="rId8"/>
    <p:sldId id="299" r:id="rId9"/>
    <p:sldId id="279" r:id="rId10"/>
    <p:sldId id="301" r:id="rId11"/>
    <p:sldId id="302" r:id="rId12"/>
    <p:sldId id="303" r:id="rId13"/>
    <p:sldId id="293" r:id="rId14"/>
    <p:sldId id="28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CF78DB-AAF7-4504-8D83-C8EEC7E4635F}">
          <p14:sldIdLst>
            <p14:sldId id="292"/>
            <p14:sldId id="275"/>
            <p14:sldId id="296"/>
            <p14:sldId id="277"/>
            <p14:sldId id="299"/>
            <p14:sldId id="279"/>
            <p14:sldId id="301"/>
            <p14:sldId id="302"/>
            <p14:sldId id="303"/>
            <p14:sldId id="293"/>
          </p14:sldIdLst>
        </p14:section>
        <p14:section name="Untitled Section" id="{CEDE68FF-FD89-4287-9B39-21ED4ECC6704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0EB"/>
    <a:srgbClr val="446992"/>
    <a:srgbClr val="AEC2D8"/>
    <a:srgbClr val="98432A"/>
    <a:srgbClr val="D84400"/>
    <a:srgbClr val="44678D"/>
    <a:srgbClr val="263E5A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77" d="100"/>
          <a:sy n="77" d="100"/>
        </p:scale>
        <p:origin x="268" y="56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45" d="100"/>
          <a:sy n="45" d="100"/>
        </p:scale>
        <p:origin x="282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89056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1437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91015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61386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710067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5320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8691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859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GeoAI Air Quality Susceptibility by ITU.</a:t>
            </a:r>
            <a:endParaRPr lang="en-US" sz="3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4494635" cy="2289676"/>
          </a:xfrm>
        </p:spPr>
        <p:txBody>
          <a:bodyPr/>
          <a:lstStyle/>
          <a:p>
            <a:r>
              <a:rPr lang="en-US" dirty="0"/>
              <a:t>JULIUS M. MAINA </a:t>
            </a:r>
          </a:p>
          <a:p>
            <a:r>
              <a:rPr lang="en-US" dirty="0"/>
              <a:t>- Graduate Student-MSC (Data Analytics)</a:t>
            </a:r>
          </a:p>
          <a:p>
            <a:r>
              <a:rPr lang="en-US" dirty="0"/>
              <a:t>- Work: Financial Markets (Research)</a:t>
            </a:r>
          </a:p>
          <a:p>
            <a:r>
              <a:rPr lang="en-US" dirty="0"/>
              <a:t>- Interests: Time Series/ Earth Observation</a:t>
            </a:r>
          </a:p>
          <a:p>
            <a:r>
              <a:rPr lang="en-US" dirty="0"/>
              <a:t>- Currently Ranked 14/70000+ on Zindi</a:t>
            </a: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84DA8AB3-06E2-EAC9-5C32-647481787BF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25551" r="255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504" y="75438"/>
            <a:ext cx="6599429" cy="897151"/>
          </a:xfrm>
        </p:spPr>
        <p:txBody>
          <a:bodyPr/>
          <a:lstStyle/>
          <a:p>
            <a:r>
              <a:rPr lang="en-US" dirty="0"/>
              <a:t>Conclusion</a:t>
            </a:r>
            <a:r>
              <a:rPr lang="en-US" sz="4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78466807-A2DA-EC5D-ACDE-B83D6F7169EA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794299" y="966948"/>
            <a:ext cx="7399870" cy="38692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Season was a very important feature. LightGBM ranks the season feature as the fifth most important, while in other models, the season feature dominates as the most influential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LightGBM outperforms other models with the highest accuracy (83%) and the shortest training time (31 seconds). </a:t>
            </a:r>
            <a:r>
              <a:rPr lang="en-US" sz="1800" dirty="0" err="1"/>
              <a:t>Ensembling</a:t>
            </a:r>
            <a:r>
              <a:rPr lang="en-US" sz="1800" dirty="0"/>
              <a:t> results using mode still falls short of </a:t>
            </a:r>
            <a:r>
              <a:rPr lang="en-US" sz="1800" dirty="0" err="1"/>
              <a:t>LightGBM's</a:t>
            </a:r>
            <a:r>
              <a:rPr lang="en-US" sz="1800" dirty="0"/>
              <a:t> performance (80.35%)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Absence of real meteorological station data in the test set used, replaced by interpolated data, may contribute to the disparity in train vs leaderboard results.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Impact of feature selection on performance (83% with optimal feature choice vs. 82% with all features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2CF05C5E-75E0-97FC-EA31-91904297DB47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 l="20797" r="20797"/>
          <a:stretch>
            <a:fillRect/>
          </a:stretch>
        </p:blipFill>
        <p:spPr/>
      </p:pic>
      <p:sp>
        <p:nvSpPr>
          <p:cNvPr id="3" name="Text Placeholder 43">
            <a:extLst>
              <a:ext uri="{FF2B5EF4-FFF2-40B4-BE49-F238E27FC236}">
                <a16:creationId xmlns:a16="http://schemas.microsoft.com/office/drawing/2014/main" id="{C7A05969-E25D-DF8E-9780-48F3753AE8B0}"/>
              </a:ext>
            </a:extLst>
          </p:cNvPr>
          <p:cNvSpPr txBox="1">
            <a:spLocks/>
          </p:cNvSpPr>
          <p:nvPr/>
        </p:nvSpPr>
        <p:spPr>
          <a:xfrm>
            <a:off x="3839504" y="4836228"/>
            <a:ext cx="7399870" cy="5489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Improvements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Try averaging AQI from other pollutants instead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Apply timeseries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 other open source datasets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Julius Maina</a:t>
            </a:r>
          </a:p>
          <a:p>
            <a:r>
              <a:rPr lang="en-US" dirty="0"/>
              <a:t>Contact: </a:t>
            </a:r>
            <a:r>
              <a:rPr lang="en-US" b="1" dirty="0"/>
              <a:t>julmngii@gmail.com</a:t>
            </a:r>
          </a:p>
          <a:p>
            <a:endParaRPr lang="en-US" dirty="0"/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5F0FA623-93F3-2392-655C-2D5A3471AD07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3"/>
          <a:srcRect l="18009" r="18009"/>
          <a:stretch>
            <a:fillRect/>
          </a:stretch>
        </p:blipFill>
        <p:spPr/>
      </p:pic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C567B914-4FC0-D7A0-9683-14BDB913866A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4"/>
          <a:srcRect l="12069" r="12069"/>
          <a:stretch>
            <a:fillRect/>
          </a:stretch>
        </p:blipFill>
        <p:spPr/>
      </p:pic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8FE7B034-EA9F-2D9F-90BC-5E560E26074A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/>
          <a:srcRect l="12282" r="12282"/>
          <a:stretch>
            <a:fillRect/>
          </a:stretch>
        </p:blipFill>
        <p:spPr/>
      </p:pic>
      <p:pic>
        <p:nvPicPr>
          <p:cNvPr id="43" name="Picture Placeholder 42">
            <a:extLst>
              <a:ext uri="{FF2B5EF4-FFF2-40B4-BE49-F238E27FC236}">
                <a16:creationId xmlns:a16="http://schemas.microsoft.com/office/drawing/2014/main" id="{201C04BA-E65E-FFAA-EAE1-19A506C390BD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6"/>
          <a:srcRect l="7388" r="73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3429000"/>
            <a:ext cx="4253399" cy="1740114"/>
          </a:xfrm>
        </p:spPr>
        <p:txBody>
          <a:bodyPr/>
          <a:lstStyle/>
          <a:p>
            <a:pPr algn="l"/>
            <a:r>
              <a:rPr lang="en-US" altLang="zh-CN" dirty="0"/>
              <a:t>Agenda</a:t>
            </a:r>
            <a:b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</a:br>
            <a:b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</a:br>
            <a:b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</a:br>
            <a:b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en-US" sz="180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dirty="0"/>
              <a:t>Analysis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sz="18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Proposed </a:t>
            </a:r>
          </a:p>
          <a:p>
            <a:r>
              <a:rPr lang="en-US" sz="18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Solution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Conclusion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r>
              <a:rPr lang="en-US" dirty="0"/>
              <a:t>&amp;</a:t>
            </a:r>
          </a:p>
          <a:p>
            <a:r>
              <a:rPr lang="en-US" dirty="0"/>
              <a:t>Improvements</a:t>
            </a:r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D0CF6-7418-9349-F7A8-045EA96B2D0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381282" cy="365125"/>
          </a:xfrm>
        </p:spPr>
        <p:txBody>
          <a:bodyPr/>
          <a:lstStyle/>
          <a:p>
            <a:r>
              <a:rPr lang="en-US" dirty="0"/>
              <a:t>ML for Milan's Clean Air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00" y="147638"/>
            <a:ext cx="5117162" cy="1325563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8600" y="1206038"/>
            <a:ext cx="5704959" cy="4720629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Project Overview: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Milan, Italy, faces unique air quality challenges due to its geographical features.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Surrounded by the Alps and the Apennines, Milan experiences reduced wind circulation in the Po Valley, leading to air pollutant accumulation.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Air Quality Concerns: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Air pollution involves hazardous chemicals in the atmosphere, posing health risks.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Pollution is assessed using an air quality index, providing a comprehensive view of the overall pollution landscape.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Project Focus: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Utilize machine learning to create city-level air pollution susceptibility maps with a 5-meter spatial resolution.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Enable informed decision-making and enhance city resilience against environmental challenges.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2" y="6217920"/>
            <a:ext cx="4721130" cy="328499"/>
          </a:xfrm>
        </p:spPr>
        <p:txBody>
          <a:bodyPr/>
          <a:lstStyle/>
          <a:p>
            <a:r>
              <a:rPr lang="en-US" dirty="0"/>
              <a:t>ML for Milan's Clean Air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65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B14BAAA2-D2A7-7263-E291-328D3E52BA8F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 l="18665" r="186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505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18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Data   analysis </a:t>
            </a:r>
            <a:b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016638D6-E02F-0CC3-B63A-A24B2B49C89A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17210" r="17210"/>
          <a:stretch>
            <a:fillRect/>
          </a:stretch>
        </p:blipFill>
        <p:spPr/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FAB2022C-C947-346C-18D3-5B1F584FE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631" y="3220011"/>
            <a:ext cx="3558774" cy="263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F7455C70-6A56-F164-45CB-5ED0C7938A6A}"/>
              </a:ext>
            </a:extLst>
          </p:cNvPr>
          <p:cNvSpPr txBox="1">
            <a:spLocks/>
          </p:cNvSpPr>
          <p:nvPr/>
        </p:nvSpPr>
        <p:spPr>
          <a:xfrm>
            <a:off x="5785748" y="3220011"/>
            <a:ext cx="2813883" cy="1303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3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Posterama Text Black"/>
                <a:ea typeface="+mj-ea"/>
                <a:cs typeface="+mj-cs"/>
              </a:rPr>
              <a:t>-Interpolated seasonal datasets for 2022 (shown in yellow) for the 4 seasons were concatenated to one dataset.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Posterama Text Black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55452BEB-0845-2D26-6FE8-2A2C9870DA25}"/>
              </a:ext>
            </a:extLst>
          </p:cNvPr>
          <p:cNvSpPr txBox="1">
            <a:spLocks/>
          </p:cNvSpPr>
          <p:nvPr/>
        </p:nvSpPr>
        <p:spPr>
          <a:xfrm>
            <a:off x="5824773" y="4811628"/>
            <a:ext cx="2774857" cy="1040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3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Posterama Text Black"/>
                <a:ea typeface="+mj-ea"/>
                <a:cs typeface="+mj-cs"/>
              </a:rPr>
              <a:t>-Additional topographic data for Milan Commune (our target region), was provided </a:t>
            </a:r>
          </a:p>
          <a:p>
            <a:pPr algn="l"/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Posterama Text Black"/>
                <a:ea typeface="+mj-ea"/>
                <a:cs typeface="+mj-cs"/>
              </a:rPr>
            </a:b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D37D143-02DB-5370-9F86-22B06E826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904" y="325310"/>
            <a:ext cx="3387688" cy="239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EFBB0B80-4AB5-5D30-64DF-007C0480DFC1}"/>
              </a:ext>
            </a:extLst>
          </p:cNvPr>
          <p:cNvSpPr txBox="1">
            <a:spLocks/>
          </p:cNvSpPr>
          <p:nvPr/>
        </p:nvSpPr>
        <p:spPr>
          <a:xfrm>
            <a:off x="5762362" y="1424465"/>
            <a:ext cx="2901608" cy="1401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3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Posterama Text Black"/>
                <a:ea typeface="+mj-ea"/>
                <a:cs typeface="+mj-cs"/>
              </a:rPr>
              <a:t>-There are no enough in situ stations for air pollution monitoring for Milan City (blue boundary). </a:t>
            </a:r>
          </a:p>
          <a:p>
            <a:pPr algn="l"/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Posterama Text Black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A5440E74-6389-6917-D7F3-1A0EF4F315ED}"/>
              </a:ext>
            </a:extLst>
          </p:cNvPr>
          <p:cNvSpPr txBox="1">
            <a:spLocks/>
          </p:cNvSpPr>
          <p:nvPr/>
        </p:nvSpPr>
        <p:spPr>
          <a:xfrm>
            <a:off x="5702531" y="296413"/>
            <a:ext cx="2901608" cy="1283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3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Posterama Text Black"/>
                <a:ea typeface="+mj-ea"/>
                <a:cs typeface="+mj-cs"/>
              </a:rPr>
              <a:t>-Train data was from the metropolitan city (red boundary) and was from in-situ stations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187" y="1025233"/>
            <a:ext cx="5204037" cy="3725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446992"/>
                </a:solidFill>
              </a:rPr>
              <a:t>THE APPROACH</a:t>
            </a:r>
            <a:br>
              <a:rPr lang="en-US" dirty="0"/>
            </a:br>
            <a:br>
              <a:rPr lang="en-US" sz="1800" b="0" dirty="0"/>
            </a:br>
            <a:br>
              <a:rPr lang="en-US" sz="1800" b="0" dirty="0"/>
            </a:br>
            <a:br>
              <a:rPr lang="en-US" sz="2400" b="0" dirty="0"/>
            </a:br>
            <a:br>
              <a:rPr lang="en-US" sz="2400" b="0" dirty="0"/>
            </a:br>
            <a:endParaRPr lang="en-US" sz="2400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18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Data   analysis </a:t>
            </a:r>
            <a:b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3232906-5167-04B7-1DF1-7D0233990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186" y="898705"/>
            <a:ext cx="6321195" cy="4374477"/>
          </a:xfrm>
          <a:prstGeom prst="rect">
            <a:avLst/>
          </a:prstGeom>
        </p:spPr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00A57463-9590-F46E-F087-C661319C122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4"/>
          <a:srcRect l="11822" r="11822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4444C4-4748-42F3-5EFA-F9B9A9E6AFE8}"/>
              </a:ext>
            </a:extLst>
          </p:cNvPr>
          <p:cNvSpPr txBox="1"/>
          <p:nvPr/>
        </p:nvSpPr>
        <p:spPr>
          <a:xfrm>
            <a:off x="5351546" y="5344255"/>
            <a:ext cx="6441441" cy="1477328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Feature Engineered: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- Location-based information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- Season in train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- Rotation features- rotating latitude and longitude by 45 &amp; 30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2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734739"/>
          </a:xfrm>
        </p:spPr>
        <p:txBody>
          <a:bodyPr/>
          <a:lstStyle/>
          <a:p>
            <a:r>
              <a:rPr lang="en-US" dirty="0"/>
              <a:t>Results -4 tree models on Selected Features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1" y="6217920"/>
            <a:ext cx="4413939" cy="365125"/>
          </a:xfrm>
        </p:spPr>
        <p:txBody>
          <a:bodyPr/>
          <a:lstStyle/>
          <a:p>
            <a:r>
              <a:rPr lang="en-US" dirty="0"/>
              <a:t>ML for Milan's Clean Air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F3553-FF5A-12A0-6E3B-AEDE31FAB890}"/>
              </a:ext>
            </a:extLst>
          </p:cNvPr>
          <p:cNvSpPr txBox="1"/>
          <p:nvPr/>
        </p:nvSpPr>
        <p:spPr>
          <a:xfrm>
            <a:off x="581709" y="1373723"/>
            <a:ext cx="10663679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Accuracy, train time(seconds) and inference time(milliseconds) were used to track performance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Only default parameters were used for each of the models</a:t>
            </a:r>
          </a:p>
        </p:txBody>
      </p:sp>
      <p:graphicFrame>
        <p:nvGraphicFramePr>
          <p:cNvPr id="18" name="Table Placeholder 17">
            <a:extLst>
              <a:ext uri="{FF2B5EF4-FFF2-40B4-BE49-F238E27FC236}">
                <a16:creationId xmlns:a16="http://schemas.microsoft.com/office/drawing/2014/main" id="{7639D946-7453-F875-3F71-8293C6245E96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2330262427"/>
              </p:ext>
            </p:extLst>
          </p:nvPr>
        </p:nvGraphicFramePr>
        <p:xfrm>
          <a:off x="946572" y="1973790"/>
          <a:ext cx="9027162" cy="4148997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292261">
                  <a:extLst>
                    <a:ext uri="{9D8B030D-6E8A-4147-A177-3AD203B41FA5}">
                      <a16:colId xmlns:a16="http://schemas.microsoft.com/office/drawing/2014/main" val="1083369383"/>
                    </a:ext>
                  </a:extLst>
                </a:gridCol>
                <a:gridCol w="1318605">
                  <a:extLst>
                    <a:ext uri="{9D8B030D-6E8A-4147-A177-3AD203B41FA5}">
                      <a16:colId xmlns:a16="http://schemas.microsoft.com/office/drawing/2014/main" val="3718454505"/>
                    </a:ext>
                  </a:extLst>
                </a:gridCol>
                <a:gridCol w="1805432">
                  <a:extLst>
                    <a:ext uri="{9D8B030D-6E8A-4147-A177-3AD203B41FA5}">
                      <a16:colId xmlns:a16="http://schemas.microsoft.com/office/drawing/2014/main" val="2757559142"/>
                    </a:ext>
                  </a:extLst>
                </a:gridCol>
                <a:gridCol w="1805432">
                  <a:extLst>
                    <a:ext uri="{9D8B030D-6E8A-4147-A177-3AD203B41FA5}">
                      <a16:colId xmlns:a16="http://schemas.microsoft.com/office/drawing/2014/main" val="2094564810"/>
                    </a:ext>
                  </a:extLst>
                </a:gridCol>
                <a:gridCol w="1805432">
                  <a:extLst>
                    <a:ext uri="{9D8B030D-6E8A-4147-A177-3AD203B41FA5}">
                      <a16:colId xmlns:a16="http://schemas.microsoft.com/office/drawing/2014/main" val="3032319937"/>
                    </a:ext>
                  </a:extLst>
                </a:gridCol>
              </a:tblGrid>
              <a:tr h="70415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2000" b="1" dirty="0">
                          <a:effectLst/>
                        </a:rPr>
                        <a:t>Model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dirty="0">
                          <a:effectLst/>
                        </a:rPr>
                        <a:t>Accuracy</a:t>
                      </a:r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dirty="0">
                          <a:effectLst/>
                        </a:rPr>
                        <a:t>CV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dirty="0">
                          <a:effectLst/>
                        </a:rPr>
                        <a:t>Accuracy </a:t>
                      </a:r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dirty="0">
                          <a:effectLst/>
                        </a:rPr>
                        <a:t>Private LB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</a:t>
                      </a:r>
                    </a:p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Time(s)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Inference Time (ms)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3266310"/>
                  </a:ext>
                </a:extLst>
              </a:tr>
              <a:tr h="68896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1800" dirty="0">
                          <a:effectLst/>
                        </a:rPr>
                        <a:t>XGBoost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0.7743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>
                          <a:effectLst/>
                        </a:rPr>
                        <a:t>0.7857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>
                          <a:effectLst/>
                        </a:rPr>
                        <a:t>593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>
                          <a:effectLst/>
                        </a:rPr>
                        <a:t>3.0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8461455"/>
                  </a:ext>
                </a:extLst>
              </a:tr>
              <a:tr h="68896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1800" dirty="0">
                          <a:effectLst/>
                        </a:rPr>
                        <a:t>LightGBM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 dirty="0">
                          <a:effectLst/>
                        </a:rPr>
                        <a:t>0.7384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0.8303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>
                          <a:effectLst/>
                        </a:rPr>
                        <a:t>3.0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5529321"/>
                  </a:ext>
                </a:extLst>
              </a:tr>
              <a:tr h="68896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1800" dirty="0">
                          <a:effectLst/>
                        </a:rPr>
                        <a:t>HistGradientBoosting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 dirty="0">
                          <a:effectLst/>
                        </a:rPr>
                        <a:t>0.7470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 dirty="0">
                          <a:effectLst/>
                        </a:rPr>
                        <a:t>0.8035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 dirty="0">
                          <a:effectLst/>
                        </a:rPr>
                        <a:t>64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 dirty="0">
                          <a:effectLst/>
                        </a:rPr>
                        <a:t>16.1 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8974461"/>
                  </a:ext>
                </a:extLst>
              </a:tr>
              <a:tr h="68896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1800" dirty="0">
                          <a:effectLst/>
                        </a:rPr>
                        <a:t>CatBoost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>
                          <a:effectLst/>
                        </a:rPr>
                        <a:t>0.7685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 dirty="0">
                          <a:effectLst/>
                        </a:rPr>
                        <a:t>0.8125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 dirty="0">
                          <a:effectLst/>
                        </a:rPr>
                        <a:t>385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effectLst/>
                        </a:rPr>
                        <a:t>2.5</a:t>
                      </a:r>
                      <a:endParaRPr lang="en-US" sz="1800" b="1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6520951"/>
                  </a:ext>
                </a:extLst>
              </a:tr>
              <a:tr h="68896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1800" dirty="0">
                          <a:effectLst/>
                        </a:rPr>
                        <a:t>Ensemble (4)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>
                          <a:effectLst/>
                        </a:rPr>
                        <a:t>0.8035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 dirty="0">
                          <a:effectLst/>
                        </a:rPr>
                        <a:t>1073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 dirty="0">
                          <a:effectLst/>
                        </a:rPr>
                        <a:t>24.6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0874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734739"/>
          </a:xfrm>
        </p:spPr>
        <p:txBody>
          <a:bodyPr/>
          <a:lstStyle/>
          <a:p>
            <a:r>
              <a:rPr lang="en-US" dirty="0"/>
              <a:t>Results-Without Season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1" y="6217920"/>
            <a:ext cx="4413939" cy="365125"/>
          </a:xfrm>
        </p:spPr>
        <p:txBody>
          <a:bodyPr/>
          <a:lstStyle/>
          <a:p>
            <a:r>
              <a:rPr lang="en-US" dirty="0"/>
              <a:t>ML for Milan's Clean Air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F3553-FF5A-12A0-6E3B-AEDE31FAB890}"/>
              </a:ext>
            </a:extLst>
          </p:cNvPr>
          <p:cNvSpPr txBox="1"/>
          <p:nvPr/>
        </p:nvSpPr>
        <p:spPr>
          <a:xfrm>
            <a:off x="581709" y="1373723"/>
            <a:ext cx="10663679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Without season feature, the results remained dismal</a:t>
            </a:r>
          </a:p>
        </p:txBody>
      </p:sp>
      <p:graphicFrame>
        <p:nvGraphicFramePr>
          <p:cNvPr id="18" name="Table Placeholder 17">
            <a:extLst>
              <a:ext uri="{FF2B5EF4-FFF2-40B4-BE49-F238E27FC236}">
                <a16:creationId xmlns:a16="http://schemas.microsoft.com/office/drawing/2014/main" id="{7639D946-7453-F875-3F71-8293C6245E96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645761440"/>
              </p:ext>
            </p:extLst>
          </p:nvPr>
        </p:nvGraphicFramePr>
        <p:xfrm>
          <a:off x="946571" y="1812922"/>
          <a:ext cx="8756229" cy="4148997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705772">
                  <a:extLst>
                    <a:ext uri="{9D8B030D-6E8A-4147-A177-3AD203B41FA5}">
                      <a16:colId xmlns:a16="http://schemas.microsoft.com/office/drawing/2014/main" val="1083369383"/>
                    </a:ext>
                  </a:extLst>
                </a:gridCol>
                <a:gridCol w="2131716">
                  <a:extLst>
                    <a:ext uri="{9D8B030D-6E8A-4147-A177-3AD203B41FA5}">
                      <a16:colId xmlns:a16="http://schemas.microsoft.com/office/drawing/2014/main" val="3718454505"/>
                    </a:ext>
                  </a:extLst>
                </a:gridCol>
                <a:gridCol w="2918741">
                  <a:extLst>
                    <a:ext uri="{9D8B030D-6E8A-4147-A177-3AD203B41FA5}">
                      <a16:colId xmlns:a16="http://schemas.microsoft.com/office/drawing/2014/main" val="2757559142"/>
                    </a:ext>
                  </a:extLst>
                </a:gridCol>
              </a:tblGrid>
              <a:tr h="739142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2000" b="1" dirty="0">
                          <a:effectLst/>
                        </a:rPr>
                        <a:t>Model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dirty="0">
                          <a:effectLst/>
                        </a:rPr>
                        <a:t>Accuracy</a:t>
                      </a:r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dirty="0">
                          <a:effectLst/>
                        </a:rPr>
                        <a:t>CV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dirty="0">
                          <a:effectLst/>
                        </a:rPr>
                        <a:t>Accuracy </a:t>
                      </a:r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dirty="0">
                          <a:effectLst/>
                        </a:rPr>
                        <a:t>Private LB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3266310"/>
                  </a:ext>
                </a:extLst>
              </a:tr>
              <a:tr h="68197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0.6996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0.3571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8461455"/>
                  </a:ext>
                </a:extLst>
              </a:tr>
              <a:tr h="68197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1800" dirty="0">
                          <a:effectLst/>
                        </a:rPr>
                        <a:t>LightGBM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0.6641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0.4642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5529321"/>
                  </a:ext>
                </a:extLst>
              </a:tr>
              <a:tr h="68197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1800" dirty="0">
                          <a:effectLst/>
                        </a:rPr>
                        <a:t>HistGradientBoosting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0.6723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0.4910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8974461"/>
                  </a:ext>
                </a:extLst>
              </a:tr>
              <a:tr h="68197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1800" dirty="0">
                          <a:effectLst/>
                        </a:rPr>
                        <a:t>CatBoost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0.375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0.4910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6520951"/>
                  </a:ext>
                </a:extLst>
              </a:tr>
              <a:tr h="68197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1800" dirty="0">
                          <a:effectLst/>
                        </a:rPr>
                        <a:t>Ensemble (4)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0.4642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0874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74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734739"/>
          </a:xfrm>
        </p:spPr>
        <p:txBody>
          <a:bodyPr/>
          <a:lstStyle/>
          <a:p>
            <a:r>
              <a:rPr lang="en-US" dirty="0"/>
              <a:t>Results-With Only Season Feature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1" y="6217920"/>
            <a:ext cx="4413939" cy="365125"/>
          </a:xfrm>
        </p:spPr>
        <p:txBody>
          <a:bodyPr/>
          <a:lstStyle/>
          <a:p>
            <a:r>
              <a:rPr lang="en-US" dirty="0"/>
              <a:t>ML for Milan's Clean Air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F3553-FF5A-12A0-6E3B-AEDE31FAB890}"/>
              </a:ext>
            </a:extLst>
          </p:cNvPr>
          <p:cNvSpPr txBox="1"/>
          <p:nvPr/>
        </p:nvSpPr>
        <p:spPr>
          <a:xfrm>
            <a:off x="581709" y="1373723"/>
            <a:ext cx="10663679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Season feature alone gave a great score</a:t>
            </a:r>
          </a:p>
        </p:txBody>
      </p:sp>
      <p:graphicFrame>
        <p:nvGraphicFramePr>
          <p:cNvPr id="18" name="Table Placeholder 17">
            <a:extLst>
              <a:ext uri="{FF2B5EF4-FFF2-40B4-BE49-F238E27FC236}">
                <a16:creationId xmlns:a16="http://schemas.microsoft.com/office/drawing/2014/main" id="{7639D946-7453-F875-3F71-8293C6245E96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4220053813"/>
              </p:ext>
            </p:extLst>
          </p:nvPr>
        </p:nvGraphicFramePr>
        <p:xfrm>
          <a:off x="946571" y="1812922"/>
          <a:ext cx="8756229" cy="4148997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705772">
                  <a:extLst>
                    <a:ext uri="{9D8B030D-6E8A-4147-A177-3AD203B41FA5}">
                      <a16:colId xmlns:a16="http://schemas.microsoft.com/office/drawing/2014/main" val="1083369383"/>
                    </a:ext>
                  </a:extLst>
                </a:gridCol>
                <a:gridCol w="2131716">
                  <a:extLst>
                    <a:ext uri="{9D8B030D-6E8A-4147-A177-3AD203B41FA5}">
                      <a16:colId xmlns:a16="http://schemas.microsoft.com/office/drawing/2014/main" val="3718454505"/>
                    </a:ext>
                  </a:extLst>
                </a:gridCol>
                <a:gridCol w="2918741">
                  <a:extLst>
                    <a:ext uri="{9D8B030D-6E8A-4147-A177-3AD203B41FA5}">
                      <a16:colId xmlns:a16="http://schemas.microsoft.com/office/drawing/2014/main" val="2757559142"/>
                    </a:ext>
                  </a:extLst>
                </a:gridCol>
              </a:tblGrid>
              <a:tr h="739142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2000" b="1" dirty="0">
                          <a:effectLst/>
                        </a:rPr>
                        <a:t>Model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dirty="0">
                          <a:effectLst/>
                        </a:rPr>
                        <a:t>Accuracy</a:t>
                      </a:r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dirty="0">
                          <a:effectLst/>
                        </a:rPr>
                        <a:t>CV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dirty="0">
                          <a:effectLst/>
                        </a:rPr>
                        <a:t>Accuracy </a:t>
                      </a:r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dirty="0">
                          <a:effectLst/>
                        </a:rPr>
                        <a:t>Private LB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3266310"/>
                  </a:ext>
                </a:extLst>
              </a:tr>
              <a:tr h="68197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0.5836</a:t>
                      </a: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0.9910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8461455"/>
                  </a:ext>
                </a:extLst>
              </a:tr>
              <a:tr h="68197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1800" dirty="0">
                          <a:effectLst/>
                        </a:rPr>
                        <a:t>LightGBM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529321"/>
                  </a:ext>
                </a:extLst>
              </a:tr>
              <a:tr h="68197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1800" dirty="0">
                          <a:effectLst/>
                        </a:rPr>
                        <a:t>HistGradientBoosting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74461"/>
                  </a:ext>
                </a:extLst>
              </a:tr>
              <a:tr h="68197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1800" dirty="0">
                          <a:effectLst/>
                        </a:rPr>
                        <a:t>CatBoost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520951"/>
                  </a:ext>
                </a:extLst>
              </a:tr>
              <a:tr h="68197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1800" dirty="0">
                          <a:effectLst/>
                        </a:rPr>
                        <a:t>Ensemble (4)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874984"/>
                  </a:ext>
                </a:extLst>
              </a:tr>
            </a:tbl>
          </a:graphicData>
        </a:graphic>
      </p:graphicFrame>
      <p:sp>
        <p:nvSpPr>
          <p:cNvPr id="2" name="Right Brace 1">
            <a:extLst>
              <a:ext uri="{FF2B5EF4-FFF2-40B4-BE49-F238E27FC236}">
                <a16:creationId xmlns:a16="http://schemas.microsoft.com/office/drawing/2014/main" id="{F3D2CAB4-A0D6-96B2-AE25-923BE134A818}"/>
              </a:ext>
            </a:extLst>
          </p:cNvPr>
          <p:cNvSpPr/>
          <p:nvPr/>
        </p:nvSpPr>
        <p:spPr>
          <a:xfrm>
            <a:off x="4351867" y="2616200"/>
            <a:ext cx="546703" cy="303106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444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734739"/>
          </a:xfrm>
        </p:spPr>
        <p:txBody>
          <a:bodyPr/>
          <a:lstStyle/>
          <a:p>
            <a:r>
              <a:rPr lang="en-US" dirty="0"/>
              <a:t>Results Across Various Types of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1" y="6217920"/>
            <a:ext cx="4413939" cy="365125"/>
          </a:xfrm>
        </p:spPr>
        <p:txBody>
          <a:bodyPr/>
          <a:lstStyle/>
          <a:p>
            <a:r>
              <a:rPr lang="en-US" dirty="0"/>
              <a:t>ML for Milan's Clean Air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F3553-FF5A-12A0-6E3B-AEDE31FAB890}"/>
              </a:ext>
            </a:extLst>
          </p:cNvPr>
          <p:cNvSpPr txBox="1"/>
          <p:nvPr/>
        </p:nvSpPr>
        <p:spPr>
          <a:xfrm>
            <a:off x="581709" y="1373723"/>
            <a:ext cx="10663679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These results are only for LGBM our proposed model solution</a:t>
            </a:r>
          </a:p>
        </p:txBody>
      </p:sp>
      <p:graphicFrame>
        <p:nvGraphicFramePr>
          <p:cNvPr id="18" name="Table Placeholder 17">
            <a:extLst>
              <a:ext uri="{FF2B5EF4-FFF2-40B4-BE49-F238E27FC236}">
                <a16:creationId xmlns:a16="http://schemas.microsoft.com/office/drawing/2014/main" id="{7639D946-7453-F875-3F71-8293C6245E96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883911885"/>
              </p:ext>
            </p:extLst>
          </p:nvPr>
        </p:nvGraphicFramePr>
        <p:xfrm>
          <a:off x="946571" y="1812922"/>
          <a:ext cx="9052563" cy="4490511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228429">
                  <a:extLst>
                    <a:ext uri="{9D8B030D-6E8A-4147-A177-3AD203B41FA5}">
                      <a16:colId xmlns:a16="http://schemas.microsoft.com/office/drawing/2014/main" val="1083369383"/>
                    </a:ext>
                  </a:extLst>
                </a:gridCol>
                <a:gridCol w="2297854">
                  <a:extLst>
                    <a:ext uri="{9D8B030D-6E8A-4147-A177-3AD203B41FA5}">
                      <a16:colId xmlns:a16="http://schemas.microsoft.com/office/drawing/2014/main" val="3718454505"/>
                    </a:ext>
                  </a:extLst>
                </a:gridCol>
                <a:gridCol w="2263140">
                  <a:extLst>
                    <a:ext uri="{9D8B030D-6E8A-4147-A177-3AD203B41FA5}">
                      <a16:colId xmlns:a16="http://schemas.microsoft.com/office/drawing/2014/main" val="1673884799"/>
                    </a:ext>
                  </a:extLst>
                </a:gridCol>
                <a:gridCol w="2263140">
                  <a:extLst>
                    <a:ext uri="{9D8B030D-6E8A-4147-A177-3AD203B41FA5}">
                      <a16:colId xmlns:a16="http://schemas.microsoft.com/office/drawing/2014/main" val="2757559142"/>
                    </a:ext>
                  </a:extLst>
                </a:gridCol>
              </a:tblGrid>
              <a:tr h="48039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CV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 b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 b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Public LB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Private LB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3266310"/>
                  </a:ext>
                </a:extLst>
              </a:tr>
              <a:tr h="48039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Lat, Lon, Season</a:t>
                      </a:r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(No Interpolation)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0.5836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400" b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0.9910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8461455"/>
                  </a:ext>
                </a:extLst>
              </a:tr>
              <a:tr h="48039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Meteorological Data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0.6371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0.4791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0.4464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5529321"/>
                  </a:ext>
                </a:extLst>
              </a:tr>
              <a:tr h="48039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Geospatial/topographic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0.4977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8974461"/>
                  </a:ext>
                </a:extLst>
              </a:tr>
              <a:tr h="48039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Land Cover Map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0.5414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6520951"/>
                  </a:ext>
                </a:extLst>
              </a:tr>
              <a:tr h="48039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Geological Map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0.4977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0874984"/>
                  </a:ext>
                </a:extLst>
              </a:tr>
              <a:tr h="48039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Engineered Features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0.5836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400" b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0.9910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4472815"/>
                  </a:ext>
                </a:extLst>
              </a:tr>
              <a:tr h="48039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All Features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0.7376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0.8541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0.8214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1247848"/>
                  </a:ext>
                </a:extLst>
              </a:tr>
              <a:tr h="48039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 Selected Features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400" b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0.7384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400" b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0.875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0.8303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3917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87682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1235</TotalTime>
  <Words>678</Words>
  <Application>Microsoft Office PowerPoint</Application>
  <PresentationFormat>Widescreen</PresentationFormat>
  <Paragraphs>192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等线</vt:lpstr>
      <vt:lpstr>Abadi</vt:lpstr>
      <vt:lpstr>Arial</vt:lpstr>
      <vt:lpstr>Calibri</vt:lpstr>
      <vt:lpstr>Cambria</vt:lpstr>
      <vt:lpstr>Posterama</vt:lpstr>
      <vt:lpstr>Posterama Text Black</vt:lpstr>
      <vt:lpstr>Posterama Text SemiBold</vt:lpstr>
      <vt:lpstr>Söhne</vt:lpstr>
      <vt:lpstr>Custom​​</vt:lpstr>
      <vt:lpstr>GeoAI Air Quality Susceptibility by ITU.</vt:lpstr>
      <vt:lpstr>Agenda    </vt:lpstr>
      <vt:lpstr>Introduction</vt:lpstr>
      <vt:lpstr>PowerPoint Presentation</vt:lpstr>
      <vt:lpstr>THE APPROACH     </vt:lpstr>
      <vt:lpstr>Results -4 tree models on Selected Features</vt:lpstr>
      <vt:lpstr>Results-Without Season</vt:lpstr>
      <vt:lpstr>Results-With Only Season Feature</vt:lpstr>
      <vt:lpstr>Results Across Various Types of Data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PS-002 - Fault Impact Analysis: Towards Service-Oriented Network Operation &amp; Maintenance.</dc:title>
  <dc:creator>Julius Maina</dc:creator>
  <cp:lastModifiedBy>Julius Maina</cp:lastModifiedBy>
  <cp:revision>121</cp:revision>
  <dcterms:created xsi:type="dcterms:W3CDTF">2023-10-03T17:11:35Z</dcterms:created>
  <dcterms:modified xsi:type="dcterms:W3CDTF">2023-12-04T10:06:36Z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