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75" r:id="rId6"/>
    <p:sldId id="296" r:id="rId7"/>
    <p:sldId id="277" r:id="rId8"/>
    <p:sldId id="299" r:id="rId9"/>
    <p:sldId id="279" r:id="rId10"/>
    <p:sldId id="300" r:id="rId11"/>
    <p:sldId id="293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CF78DB-AAF7-4504-8D83-C8EEC7E4635F}">
          <p14:sldIdLst>
            <p14:sldId id="292"/>
            <p14:sldId id="275"/>
            <p14:sldId id="296"/>
            <p14:sldId id="277"/>
            <p14:sldId id="299"/>
            <p14:sldId id="279"/>
            <p14:sldId id="300"/>
            <p14:sldId id="293"/>
          </p14:sldIdLst>
        </p14:section>
        <p14:section name="Untitled Section" id="{CEDE68FF-FD89-4287-9B39-21ED4ECC6704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0EB"/>
    <a:srgbClr val="446992"/>
    <a:srgbClr val="AEC2D8"/>
    <a:srgbClr val="98432A"/>
    <a:srgbClr val="D84400"/>
    <a:srgbClr val="44678D"/>
    <a:srgbClr val="263E5A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7" d="100"/>
          <a:sy n="77" d="100"/>
        </p:scale>
        <p:origin x="268" y="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8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101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1006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157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GeoAI Challenge Estimating Soil Parameters from Hyperspectral Images by ITU</a:t>
            </a:r>
            <a:endParaRPr lang="en-US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4494635" cy="2289676"/>
          </a:xfrm>
        </p:spPr>
        <p:txBody>
          <a:bodyPr/>
          <a:lstStyle/>
          <a:p>
            <a:r>
              <a:rPr lang="en-US" dirty="0"/>
              <a:t>JULIUS M. MAINA </a:t>
            </a:r>
          </a:p>
          <a:p>
            <a:r>
              <a:rPr lang="en-US" dirty="0"/>
              <a:t>- Graduate Student-MSC (Data Analytics)</a:t>
            </a:r>
          </a:p>
          <a:p>
            <a:r>
              <a:rPr lang="en-US" dirty="0"/>
              <a:t>- Work: Financial Markets (Research)</a:t>
            </a:r>
          </a:p>
          <a:p>
            <a:r>
              <a:rPr lang="en-US" dirty="0"/>
              <a:t>- Interests: Time Series/ Earth Observation</a:t>
            </a:r>
          </a:p>
          <a:p>
            <a:r>
              <a:rPr lang="en-US" dirty="0"/>
              <a:t>- Currently Ranked 5/70000+ on Zindi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6BC81B9-65E2-80F3-0382-E33003DEBE3D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16747" r="167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429000"/>
            <a:ext cx="4253399" cy="1740114"/>
          </a:xfrm>
        </p:spPr>
        <p:txBody>
          <a:bodyPr/>
          <a:lstStyle/>
          <a:p>
            <a:pPr algn="l"/>
            <a:r>
              <a:rPr lang="en-US" altLang="zh-CN" dirty="0"/>
              <a:t>Agenda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sz="180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dirty="0"/>
              <a:t>Analysis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Proposed </a:t>
            </a:r>
          </a:p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Solution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Improvements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381282" cy="365125"/>
          </a:xfrm>
        </p:spPr>
        <p:txBody>
          <a:bodyPr/>
          <a:lstStyle/>
          <a:p>
            <a:r>
              <a:rPr lang="en-US" dirty="0"/>
              <a:t>Transforming Agriculture: In-Orbit Revolution for Sustainability.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0" y="147638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8600" y="1206038"/>
            <a:ext cx="5704959" cy="4720629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Project Overview: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This collaborative project between ESA Φ-lab, KP Labs, and QZ Solutions pioneers a transformative farming revolution by combining Earth observation and AI technologies.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project leverages cutting-edge hyperspectral imaging from satellites and advances in AI for in-orbit processing, targeting the automatic estimation of crucial soil parameters.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Concerns: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traditional in-situ soil analysis methods are laborious and inefficient, limiting scalability and hindering timely access to crucial soil data for optimal fertilization.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Project Focus: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ddresses the need for a more efficient and scalable solution by harnessing the potential of advanced hyperspectral imaging from satellites and in-orbit AI processing to revolutionize soil parameter retrieval for sustainable agriculture.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721130" cy="328499"/>
          </a:xfrm>
        </p:spPr>
        <p:txBody>
          <a:bodyPr/>
          <a:lstStyle/>
          <a:p>
            <a:r>
              <a:rPr lang="en-US" dirty="0"/>
              <a:t>Transforming Agriculture: In-Orbit Revolution for Sustainability.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4327" y="120232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C6569CF-953C-776A-88AC-2B8711173EA6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3561" r="235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505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Data   analysis 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EFBB0B80-4AB5-5D30-64DF-007C0480DFC1}"/>
              </a:ext>
            </a:extLst>
          </p:cNvPr>
          <p:cNvSpPr txBox="1">
            <a:spLocks/>
          </p:cNvSpPr>
          <p:nvPr/>
        </p:nvSpPr>
        <p:spPr>
          <a:xfrm>
            <a:off x="5824773" y="1818148"/>
            <a:ext cx="6145554" cy="1401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5440E74-6389-6917-D7F3-1A0EF4F315ED}"/>
              </a:ext>
            </a:extLst>
          </p:cNvPr>
          <p:cNvSpPr txBox="1">
            <a:spLocks/>
          </p:cNvSpPr>
          <p:nvPr/>
        </p:nvSpPr>
        <p:spPr>
          <a:xfrm>
            <a:off x="5785749" y="275631"/>
            <a:ext cx="6292644" cy="3706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cap="none" dirty="0">
                <a:solidFill>
                  <a:srgbClr val="0F253E"/>
                </a:solidFill>
                <a:latin typeface="Posterama Text Black"/>
                <a:ea typeface="+mj-ea"/>
                <a:cs typeface="+mj-cs"/>
              </a:rPr>
              <a:t>Train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cap="none" dirty="0">
                <a:solidFill>
                  <a:srgbClr val="0F253E"/>
                </a:solidFill>
                <a:latin typeface="Posterama Text Black"/>
                <a:ea typeface="+mj-ea"/>
                <a:cs typeface="+mj-cs"/>
              </a:rPr>
              <a:t>The training dataset consists of 1732 hyperspectral image patches while the test had 1154,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cap="none" dirty="0">
                <a:solidFill>
                  <a:srgbClr val="0F253E"/>
                </a:solidFill>
                <a:latin typeface="Posterama Text Black"/>
                <a:ea typeface="+mj-ea"/>
                <a:cs typeface="+mj-cs"/>
              </a:rPr>
              <a:t>Each image corresponded to an individual agricultural field.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cap="none" dirty="0">
                <a:solidFill>
                  <a:srgbClr val="0F253E"/>
                </a:solidFill>
                <a:latin typeface="Posterama Text Black"/>
                <a:ea typeface="+mj-ea"/>
                <a:cs typeface="+mj-cs"/>
              </a:rPr>
              <a:t>These patches, varying in size and averaging around 60x60 pixels, encoded crucial information with 150 contiguous hyperspectral bands (462-942 nm) for soil property prediction.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Posterama Text Black"/>
                <a:ea typeface="+mj-ea"/>
                <a:cs typeface="+mj-cs"/>
              </a:rPr>
              <a:t>Ground truth labels, representing soil parameters such as phosphorus (P), potassium (K), magnesium(Mg), and soil acidity (pH), were provided for these training examples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EA43AB0-4760-B29F-5541-54C823B8D0A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109" r="109"/>
          <a:stretch>
            <a:fillRect/>
          </a:stretch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1779BC-CB99-11DB-AAC8-3E3789C26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50" y="4030690"/>
            <a:ext cx="3168015" cy="1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7BD1E5-CB2A-65EC-4C1F-C123492D8D6A}"/>
              </a:ext>
            </a:extLst>
          </p:cNvPr>
          <p:cNvSpPr txBox="1"/>
          <p:nvPr/>
        </p:nvSpPr>
        <p:spPr>
          <a:xfrm>
            <a:off x="6900580" y="5474373"/>
            <a:ext cx="28085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Fig. 1: The masked hyperspectral image patches corresponding to the fields of interest (one masked patch is a single field), and should estimate the four soil parameters based on the available image data.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187" y="1025233"/>
            <a:ext cx="5204037" cy="372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446992"/>
                </a:solidFill>
              </a:rPr>
              <a:t>THE APPROACH</a:t>
            </a:r>
            <a:br>
              <a:rPr lang="en-US" dirty="0"/>
            </a:br>
            <a:br>
              <a:rPr lang="en-US" sz="1800" b="0" dirty="0"/>
            </a:br>
            <a:br>
              <a:rPr lang="en-US" sz="1800" b="0" dirty="0"/>
            </a:br>
            <a:br>
              <a:rPr lang="en-US" sz="2400" b="0" dirty="0"/>
            </a:br>
            <a:br>
              <a:rPr lang="en-US" sz="2400" b="0" dirty="0"/>
            </a:br>
            <a:endParaRPr lang="en-US" sz="2400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Data   analysis 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444C4-4748-42F3-5EFA-F9B9A9E6AFE8}"/>
              </a:ext>
            </a:extLst>
          </p:cNvPr>
          <p:cNvSpPr txBox="1"/>
          <p:nvPr/>
        </p:nvSpPr>
        <p:spPr>
          <a:xfrm>
            <a:off x="5750559" y="737674"/>
            <a:ext cx="6294583" cy="594008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ustomized the training set with data augmentation—random cropping and noise addition for larger agricultural fields when loading the datasets.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After data loading the following features were added: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Singular Value Decomposition (SVD) captured spatial relationships,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wavelet transforms provided insights into local variations,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gradient calculations captured data changes, and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Fast Fourier Transform (FFT) revealed frequency domain characteristics.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Features were then concatenated, and spectral curve filtering created compact representations.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Data reshaping, including melting and merging, ensured compatibility for subsequent machine learning tasks. </a:t>
            </a:r>
            <a:endParaRPr lang="en-US" sz="2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24D9213-C4D1-1E88-580D-1532C04ECC3E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17256" r="172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812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34739"/>
          </a:xfrm>
        </p:spPr>
        <p:txBody>
          <a:bodyPr/>
          <a:lstStyle/>
          <a:p>
            <a:r>
              <a:rPr lang="en-US" dirty="0"/>
              <a:t>Results –LGBM and HistGradientBoosting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Transforming Agriculture: In-Orbit Revolution for Sustainability.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F3553-FF5A-12A0-6E3B-AEDE31FAB890}"/>
              </a:ext>
            </a:extLst>
          </p:cNvPr>
          <p:cNvSpPr txBox="1"/>
          <p:nvPr/>
        </p:nvSpPr>
        <p:spPr>
          <a:xfrm>
            <a:off x="581709" y="1373723"/>
            <a:ext cx="10948044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RMSE was used to track performance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Only default parameters were used for each of the models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There was no hyperparameter tuning -the dataset had many features that may have taken a lot of train time.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Final submission is average of the two models predictions with an RMSE of </a:t>
            </a:r>
            <a:r>
              <a:rPr lang="en-KE" sz="16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0.269867471</a:t>
            </a:r>
            <a:r>
              <a:rPr lang="en-US" sz="1600" b="1" i="0" dirty="0">
                <a:solidFill>
                  <a:srgbClr val="1F0F4F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on the leaderboard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 5 kfold splitting is used for cross validation</a:t>
            </a:r>
          </a:p>
        </p:txBody>
      </p:sp>
      <p:graphicFrame>
        <p:nvGraphicFramePr>
          <p:cNvPr id="18" name="Table Placeholder 17">
            <a:extLst>
              <a:ext uri="{FF2B5EF4-FFF2-40B4-BE49-F238E27FC236}">
                <a16:creationId xmlns:a16="http://schemas.microsoft.com/office/drawing/2014/main" id="{7639D946-7453-F875-3F71-8293C6245E96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169413854"/>
              </p:ext>
            </p:extLst>
          </p:nvPr>
        </p:nvGraphicFramePr>
        <p:xfrm>
          <a:off x="2078000" y="2731639"/>
          <a:ext cx="4750817" cy="34600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10619">
                  <a:extLst>
                    <a:ext uri="{9D8B030D-6E8A-4147-A177-3AD203B41FA5}">
                      <a16:colId xmlns:a16="http://schemas.microsoft.com/office/drawing/2014/main" val="1083369383"/>
                    </a:ext>
                  </a:extLst>
                </a:gridCol>
                <a:gridCol w="1156593">
                  <a:extLst>
                    <a:ext uri="{9D8B030D-6E8A-4147-A177-3AD203B41FA5}">
                      <a16:colId xmlns:a16="http://schemas.microsoft.com/office/drawing/2014/main" val="3718454505"/>
                    </a:ext>
                  </a:extLst>
                </a:gridCol>
                <a:gridCol w="1583605">
                  <a:extLst>
                    <a:ext uri="{9D8B030D-6E8A-4147-A177-3AD203B41FA5}">
                      <a16:colId xmlns:a16="http://schemas.microsoft.com/office/drawing/2014/main" val="2094564810"/>
                    </a:ext>
                  </a:extLst>
                </a:gridCol>
              </a:tblGrid>
              <a:tr h="7041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2000" b="1">
                          <a:effectLst/>
                        </a:rPr>
                        <a:t>Soil Parameter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LGBM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CV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</a:rPr>
                        <a:t>HistGradient</a:t>
                      </a:r>
                    </a:p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3266310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phosphorus (P)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16.1953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16.5703</a:t>
                      </a:r>
                      <a:endParaRPr lang="en-US" sz="18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8461455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Potassium (K) 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35.4535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35.4981</a:t>
                      </a:r>
                      <a:endParaRPr lang="en-US" sz="18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5529321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 (Mg) 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20.1607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20.1952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8974461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0.135913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0.143455</a:t>
                      </a:r>
                      <a:endParaRPr lang="en-US" sz="18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52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34739"/>
          </a:xfrm>
        </p:spPr>
        <p:txBody>
          <a:bodyPr/>
          <a:lstStyle/>
          <a:p>
            <a:r>
              <a:rPr lang="en-US" dirty="0"/>
              <a:t>Results –Zindi Leaderboard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Transforming Agriculture: In-Orbit Revolution for Sustainability.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F3553-FF5A-12A0-6E3B-AEDE31FAB890}"/>
              </a:ext>
            </a:extLst>
          </p:cNvPr>
          <p:cNvSpPr txBox="1"/>
          <p:nvPr/>
        </p:nvSpPr>
        <p:spPr>
          <a:xfrm>
            <a:off x="581709" y="1373723"/>
            <a:ext cx="1094804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 order to normalize the values, Zindi divided the reference file by the starter code submission file.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To scale my submission file correctly, I divided it by </a:t>
            </a:r>
            <a:r>
              <a:rPr lang="en-US" sz="1600" i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starter code submission file too. Specifically, </a:t>
            </a:r>
            <a:r>
              <a:rPr lang="en-US" sz="16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ph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-</a:t>
            </a:r>
            <a:r>
              <a:rPr lang="en-US" sz="1600" i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6.782719399538106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en-US" sz="16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Mg-</a:t>
            </a:r>
            <a:r>
              <a:rPr lang="en-US" sz="1600" i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159.28123556581986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en-US" sz="16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K-</a:t>
            </a:r>
            <a:r>
              <a:rPr lang="en-US" sz="1600" i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227.9885103926097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and </a:t>
            </a:r>
            <a:r>
              <a:rPr lang="en-US" sz="16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-</a:t>
            </a:r>
            <a:r>
              <a:rPr lang="en-US" sz="1600" i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70.3026558891455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i="1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These were the outcomes </a:t>
            </a:r>
          </a:p>
        </p:txBody>
      </p:sp>
      <p:graphicFrame>
        <p:nvGraphicFramePr>
          <p:cNvPr id="18" name="Table Placeholder 17">
            <a:extLst>
              <a:ext uri="{FF2B5EF4-FFF2-40B4-BE49-F238E27FC236}">
                <a16:creationId xmlns:a16="http://schemas.microsoft.com/office/drawing/2014/main" id="{7639D946-7453-F875-3F71-8293C6245E96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907373813"/>
              </p:ext>
            </p:extLst>
          </p:nvPr>
        </p:nvGraphicFramePr>
        <p:xfrm>
          <a:off x="2078000" y="2981019"/>
          <a:ext cx="6043535" cy="30706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9847">
                  <a:extLst>
                    <a:ext uri="{9D8B030D-6E8A-4147-A177-3AD203B41FA5}">
                      <a16:colId xmlns:a16="http://schemas.microsoft.com/office/drawing/2014/main" val="1083369383"/>
                    </a:ext>
                  </a:extLst>
                </a:gridCol>
                <a:gridCol w="2549177">
                  <a:extLst>
                    <a:ext uri="{9D8B030D-6E8A-4147-A177-3AD203B41FA5}">
                      <a16:colId xmlns:a16="http://schemas.microsoft.com/office/drawing/2014/main" val="3718454505"/>
                    </a:ext>
                  </a:extLst>
                </a:gridCol>
                <a:gridCol w="2014511">
                  <a:extLst>
                    <a:ext uri="{9D8B030D-6E8A-4147-A177-3AD203B41FA5}">
                      <a16:colId xmlns:a16="http://schemas.microsoft.com/office/drawing/2014/main" val="2094564810"/>
                    </a:ext>
                  </a:extLst>
                </a:gridCol>
              </a:tblGrid>
              <a:tr h="99485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Leaderboard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</a:p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Leaderboard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3266310"/>
                  </a:ext>
                </a:extLst>
              </a:tr>
              <a:tr h="69192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LGBM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K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0.265251639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K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0.272199595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8461455"/>
                  </a:ext>
                </a:extLst>
              </a:tr>
              <a:tr h="69192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HistGradient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K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0.268166685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K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0.273011599</a:t>
                      </a:r>
                      <a:endParaRPr lang="en-US" sz="18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5529321"/>
                  </a:ext>
                </a:extLst>
              </a:tr>
              <a:tr h="69192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K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0.262584911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K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0.269867471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897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28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504" y="75438"/>
            <a:ext cx="6599429" cy="897151"/>
          </a:xfrm>
        </p:spPr>
        <p:txBody>
          <a:bodyPr/>
          <a:lstStyle/>
          <a:p>
            <a:r>
              <a:rPr lang="en-US" dirty="0"/>
              <a:t>Conclusion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839504" y="2039289"/>
            <a:ext cx="7399870" cy="38692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Additional Features from around 0.30 on the leaderboard to around 0.26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Higher compute power could help do more augmentations and create more interesting features for further improvement. I only applied free Kaggle GPU for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Histgradient benefited from selecting most important features and ignoring less important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Use of deep learning could improve the results further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060354D-348C-0DCA-8118-9CEEC6996A3B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10980" r="109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Julius Maina</a:t>
            </a:r>
          </a:p>
          <a:p>
            <a:r>
              <a:rPr lang="en-US" dirty="0"/>
              <a:t>Contact: </a:t>
            </a:r>
            <a:r>
              <a:rPr lang="en-US" b="1" dirty="0"/>
              <a:t>julmngii@gmail.com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FFB6DB9-A755-A033-3EC9-6237B13B1D9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6488" r="6488"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1DA0469-A90F-C32C-2176-AE9CCFCA1657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t="11573" b="11573"/>
          <a:stretch>
            <a:fillRect/>
          </a:stretch>
        </p:blipFill>
        <p:spPr/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914F81E2-E29C-4D8A-F42D-6115C64E33B0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 l="18030" r="18030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3E12C51-63CD-90CC-9A24-58A7E4F8D25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 t="447" b="4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1387</TotalTime>
  <Words>692</Words>
  <Application>Microsoft Office PowerPoint</Application>
  <PresentationFormat>Widescreen</PresentationFormat>
  <Paragraphs>116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等线</vt:lpstr>
      <vt:lpstr>Abadi</vt:lpstr>
      <vt:lpstr>Arial</vt:lpstr>
      <vt:lpstr>Calibri</vt:lpstr>
      <vt:lpstr>Cambria</vt:lpstr>
      <vt:lpstr>IBM Plex Sans</vt:lpstr>
      <vt:lpstr>Posterama</vt:lpstr>
      <vt:lpstr>Posterama Text Black</vt:lpstr>
      <vt:lpstr>Posterama Text SemiBold</vt:lpstr>
      <vt:lpstr>Söhne</vt:lpstr>
      <vt:lpstr>Wingdings</vt:lpstr>
      <vt:lpstr>Custom​​</vt:lpstr>
      <vt:lpstr>GeoAI Challenge Estimating Soil Parameters from Hyperspectral Images by ITU</vt:lpstr>
      <vt:lpstr>Agenda    </vt:lpstr>
      <vt:lpstr>Introduction</vt:lpstr>
      <vt:lpstr>PowerPoint Presentation</vt:lpstr>
      <vt:lpstr>THE APPROACH     </vt:lpstr>
      <vt:lpstr>Results –LGBM and HistGradientBoosting</vt:lpstr>
      <vt:lpstr>Results –Zindi Leaderboard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PS-002 - Fault Impact Analysis: Towards Service-Oriented Network Operation &amp; Maintenance.</dc:title>
  <dc:creator>Julius Maina</dc:creator>
  <cp:lastModifiedBy>Julius Maina</cp:lastModifiedBy>
  <cp:revision>150</cp:revision>
  <dcterms:created xsi:type="dcterms:W3CDTF">2023-10-03T17:11:35Z</dcterms:created>
  <dcterms:modified xsi:type="dcterms:W3CDTF">2023-12-15T10:18:10Z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