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2" r:id="rId5"/>
    <p:sldId id="275" r:id="rId6"/>
    <p:sldId id="296" r:id="rId7"/>
    <p:sldId id="276" r:id="rId8"/>
    <p:sldId id="277" r:id="rId9"/>
    <p:sldId id="278" r:id="rId10"/>
    <p:sldId id="279" r:id="rId11"/>
    <p:sldId id="297" r:id="rId12"/>
    <p:sldId id="298" r:id="rId13"/>
    <p:sldId id="293" r:id="rId14"/>
    <p:sldId id="295" r:id="rId15"/>
    <p:sldId id="288" r:id="rId16"/>
    <p:sldId id="28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282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9302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91015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4007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258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427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ITU-ML5G-PS-001: AI/ML for 5G-Energy Consumption Modelling</a:t>
            </a:r>
            <a:endParaRPr lang="en-US"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4"/>
            <a:ext cx="3569348" cy="1716098"/>
          </a:xfrm>
        </p:spPr>
        <p:txBody>
          <a:bodyPr/>
          <a:lstStyle/>
          <a:p>
            <a:r>
              <a:rPr lang="en-US" dirty="0"/>
              <a:t>JULIUS M. MAINA </a:t>
            </a:r>
          </a:p>
          <a:p>
            <a:r>
              <a:rPr lang="en-US" dirty="0"/>
              <a:t>Student - KCA University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1AF21345-C020-11DA-5354-E3B7164E02AA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9377" r="93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744" y="221599"/>
            <a:ext cx="6599429" cy="1325563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594538" y="1296715"/>
            <a:ext cx="4025462" cy="497576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Lightgbm</a:t>
            </a:r>
            <a:r>
              <a:rPr lang="en-US" sz="2000" dirty="0"/>
              <a:t> generalized better than all tree based algorithms compared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Repeat-</a:t>
            </a:r>
            <a:r>
              <a:rPr lang="en-US" sz="2000" dirty="0" err="1"/>
              <a:t>kfold</a:t>
            </a:r>
            <a:r>
              <a:rPr lang="en-US" sz="2000" dirty="0"/>
              <a:t> generalized better than traditional </a:t>
            </a:r>
            <a:r>
              <a:rPr lang="en-US" sz="2000" dirty="0" err="1"/>
              <a:t>kfold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Load, base station , domain </a:t>
            </a:r>
            <a:r>
              <a:rPr lang="en-US" sz="2000" dirty="0" err="1"/>
              <a:t>depedent</a:t>
            </a:r>
            <a:r>
              <a:rPr lang="en-US" sz="2000" dirty="0"/>
              <a:t> features and hour features among the most important features.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6BF790-6852-12DB-CD18-EBAED7558B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1686561"/>
            <a:ext cx="4744720" cy="4175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71608" y="1469068"/>
            <a:ext cx="5162709" cy="4982531"/>
          </a:xfrm>
        </p:spPr>
        <p:txBody>
          <a:bodyPr/>
          <a:lstStyle/>
          <a:p>
            <a:r>
              <a:rPr lang="en-US" sz="2000" dirty="0"/>
              <a:t>More hyperparameter parameters for tuning</a:t>
            </a:r>
          </a:p>
          <a:p>
            <a:endParaRPr lang="en-US" sz="2000" dirty="0"/>
          </a:p>
          <a:p>
            <a:r>
              <a:rPr lang="en-US" sz="2000" dirty="0"/>
              <a:t>Hyperparameter Tuning: Optimize model performance through grid search or </a:t>
            </a:r>
            <a:r>
              <a:rPr lang="en-US" sz="2000" dirty="0" err="1"/>
              <a:t>optuna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Enhanced Feature Engineering: Explore additional relevant features to enhance predictive capabilities.</a:t>
            </a:r>
          </a:p>
          <a:p>
            <a:endParaRPr lang="en-US" sz="2000" dirty="0"/>
          </a:p>
          <a:p>
            <a:r>
              <a:rPr lang="en-US" sz="2000" dirty="0"/>
              <a:t>Try deep learning and artificial neural networks</a:t>
            </a:r>
          </a:p>
          <a:p>
            <a:endParaRPr lang="en-US" sz="2000" dirty="0"/>
          </a:p>
          <a:p>
            <a:r>
              <a:rPr lang="en-US" sz="2000" dirty="0"/>
              <a:t>Ensemble predictions from more than one models</a:t>
            </a:r>
          </a:p>
        </p:txBody>
      </p:sp>
      <p:pic>
        <p:nvPicPr>
          <p:cNvPr id="194" name="Picture Placeholder 193" descr="Bar graph with upward trend with solid fill">
            <a:extLst>
              <a:ext uri="{FF2B5EF4-FFF2-40B4-BE49-F238E27FC236}">
                <a16:creationId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661" r="2661"/>
          <a:stretch>
            <a:fillRect/>
          </a:stretch>
        </p:blipFill>
        <p:spPr>
          <a:xfrm>
            <a:off x="4724705" y="1559877"/>
            <a:ext cx="536270" cy="56588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27" y="112095"/>
            <a:ext cx="9823998" cy="2869169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4866" y="761240"/>
            <a:ext cx="5578573" cy="538556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Abadi (body)"/>
              </a:rPr>
              <a:t>Key Points:</a:t>
            </a:r>
            <a:endParaRPr lang="en-US" b="0" i="0" dirty="0">
              <a:solidFill>
                <a:srgbClr val="374151"/>
              </a:solidFill>
              <a:effectLst/>
              <a:latin typeface="Abadi (body)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Abadi (body)"/>
              </a:rPr>
              <a:t>Valuable Dataset</a:t>
            </a:r>
            <a:r>
              <a:rPr lang="en-US" b="0" i="0" dirty="0">
                <a:solidFill>
                  <a:srgbClr val="374151"/>
                </a:solidFill>
                <a:effectLst/>
                <a:latin typeface="Abadi (body)"/>
              </a:rPr>
              <a:t>: Our work is empowered by a rich dataset encompassing base station configurations, network traffic, and energy consumption, providing a solid foundation for our energy consumption estimation model.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Abadi (body)"/>
              </a:rPr>
              <a:t>Data Preparation</a:t>
            </a:r>
            <a:r>
              <a:rPr lang="en-US" b="0" i="0" dirty="0">
                <a:solidFill>
                  <a:srgbClr val="374151"/>
                </a:solidFill>
                <a:effectLst/>
                <a:latin typeface="Abadi (body)"/>
              </a:rPr>
              <a:t>: Rigorous data preprocessing, cleaning, and feature engineering enhance the dataset's capacity to capture intricate patterns.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Abadi (body)"/>
              </a:rPr>
              <a:t>Model Selection</a:t>
            </a:r>
            <a:r>
              <a:rPr lang="en-US" b="0" i="0" dirty="0">
                <a:solidFill>
                  <a:srgbClr val="374151"/>
                </a:solidFill>
                <a:effectLst/>
                <a:latin typeface="Abadi (body)"/>
              </a:rPr>
              <a:t>: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Abadi (body)"/>
              </a:rPr>
              <a:t>LightGBM</a:t>
            </a:r>
            <a:r>
              <a:rPr lang="en-US" b="0" i="0" dirty="0">
                <a:solidFill>
                  <a:srgbClr val="374151"/>
                </a:solidFill>
                <a:effectLst/>
                <a:latin typeface="Abadi (body)"/>
              </a:rPr>
              <a:t> regressor is our model of choice for robust energy consumption estimation.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374151"/>
                </a:solidFill>
                <a:effectLst/>
                <a:latin typeface="Abadi (body)"/>
              </a:rPr>
              <a:t>==&gt; Our approach offers a promising solution for optimizing base station energy consumption, reducing operational costs, and advancing 5G network sustainability. Let's shape a more energy-efficient future for 5G together.</a:t>
            </a:r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>
          <a:xfrm>
            <a:off x="484631" y="6217920"/>
            <a:ext cx="4424825" cy="365125"/>
          </a:xfrm>
        </p:spPr>
        <p:txBody>
          <a:bodyPr/>
          <a:lstStyle/>
          <a:p>
            <a:r>
              <a:rPr lang="en-US" dirty="0"/>
              <a:t>Unlocking the Future of Connectivity: 5G Energy Optimization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3"/>
          <a:srcRect/>
          <a:stretch/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/>
          <a:srcRect/>
          <a:stretch/>
        </p:blipFill>
        <p:spPr/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Julius Maina</a:t>
            </a:r>
          </a:p>
          <a:p>
            <a:r>
              <a:rPr lang="en-US" dirty="0"/>
              <a:t>Contact: </a:t>
            </a:r>
            <a:r>
              <a:rPr lang="en-US" b="1" dirty="0"/>
              <a:t>julmngii@gmail.com</a:t>
            </a:r>
          </a:p>
          <a:p>
            <a:endParaRPr lang="en-US" dirty="0"/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Agenda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Proposed solution (what is unique or new)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Results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Discussion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Conclusion</a:t>
            </a:r>
            <a:endParaRPr lang="en-US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381282" cy="365125"/>
          </a:xfrm>
        </p:spPr>
        <p:txBody>
          <a:bodyPr/>
          <a:lstStyle/>
          <a:p>
            <a:r>
              <a:rPr lang="en-US" dirty="0"/>
              <a:t>Unlocking the Future of Connectivity: 5G Energy Optimization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1530834"/>
            <a:ext cx="5117162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3" y="2869487"/>
            <a:ext cx="5704959" cy="3139427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The 5G Revolution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5G, the fifth-generation of radio technology, is driving a profound transformation in connectivity.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promises faster speeds, lower latency, and a plethora of new applications that will reshape industries.</a:t>
            </a:r>
          </a:p>
          <a:p>
            <a:r>
              <a:rPr lang="en-US" b="1" dirty="0">
                <a:solidFill>
                  <a:srgbClr val="FF0000"/>
                </a:solidFill>
              </a:rPr>
              <a:t>A Looming 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this revolutionary technology brings with it a significant challenge: energy consumption.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sheer scale and complexity of 5G networks result in a substantial increase in energy usage.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721130" cy="328499"/>
          </a:xfrm>
        </p:spPr>
        <p:txBody>
          <a:bodyPr/>
          <a:lstStyle/>
          <a:p>
            <a:r>
              <a:rPr lang="en-US" dirty="0"/>
              <a:t>Unlocking the Future of Connectivity: 5G Energy Optimization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F03027ED-C3A5-41AA-CAEE-88B18F24F9D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t="6830" b="6830"/>
          <a:stretch>
            <a:fillRect/>
          </a:stretch>
        </p:blipFill>
        <p:spPr>
          <a:xfrm>
            <a:off x="6858000" y="1183951"/>
            <a:ext cx="4167964" cy="4433675"/>
          </a:xfrm>
        </p:spPr>
      </p:pic>
    </p:spTree>
    <p:extLst>
      <p:ext uri="{BB962C8B-B14F-4D97-AF65-F5344CB8AC3E}">
        <p14:creationId xmlns:p14="http://schemas.microsoft.com/office/powerpoint/2010/main" val="373505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80" y="1001077"/>
            <a:ext cx="5117162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2326640"/>
            <a:ext cx="4260180" cy="368227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Understanding the Energy Puzzle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majority of operational costs, around 25%, are allocated to energy bills.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70% of this energy is consumed by base stations within the radio access network (RAN).</a:t>
            </a:r>
          </a:p>
          <a:p>
            <a:r>
              <a:rPr lang="en-US" b="1" dirty="0">
                <a:solidFill>
                  <a:srgbClr val="00B050"/>
                </a:solidFill>
              </a:rPr>
              <a:t>Optimization is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mitigate this substantial energy footprint, optimizing base station parameters and energy-saving methods is paramount.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Accurate modeling of energy consumption is crucial for achieving energy-efficient network deployments.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721130" cy="328499"/>
          </a:xfrm>
        </p:spPr>
        <p:txBody>
          <a:bodyPr/>
          <a:lstStyle/>
          <a:p>
            <a:r>
              <a:rPr lang="en-US" dirty="0"/>
              <a:t>Unlocking the Future of Connectivity: 5G Energy Optimization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BC0AE0D9-C3E4-47F8-8593-454529223D26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35396" r="35396"/>
          <a:stretch>
            <a:fillRect/>
          </a:stretch>
        </p:blipFill>
        <p:spPr>
          <a:xfrm>
            <a:off x="6392863" y="0"/>
            <a:ext cx="5799137" cy="5316538"/>
          </a:xfr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508" y="1523999"/>
            <a:ext cx="5204037" cy="3725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446992"/>
                </a:solidFill>
              </a:rPr>
              <a:t>THE APPROACH</a:t>
            </a:r>
            <a:br>
              <a:rPr lang="en-US" dirty="0"/>
            </a:br>
            <a:br>
              <a:rPr lang="en-US" sz="1800" b="0" dirty="0"/>
            </a:br>
            <a:br>
              <a:rPr lang="en-US" sz="1800" b="0" dirty="0"/>
            </a:br>
            <a:br>
              <a:rPr lang="en-US" sz="2400" b="0" dirty="0"/>
            </a:br>
            <a:br>
              <a:rPr lang="en-US" sz="2400" b="0" dirty="0"/>
            </a:br>
            <a:endParaRPr lang="en-US" sz="2400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Proposed solution (what is unique or new)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5B0295E-F0CF-9F0B-9CFD-FF546C34400A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14097" r="14097"/>
          <a:stretch>
            <a:fillRect/>
          </a:stretch>
        </p:blipFill>
        <p:spPr/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A526C0-673D-3538-96A0-79D0A5BD8E33}"/>
              </a:ext>
            </a:extLst>
          </p:cNvPr>
          <p:cNvSpPr txBox="1"/>
          <p:nvPr/>
        </p:nvSpPr>
        <p:spPr>
          <a:xfrm>
            <a:off x="6307668" y="1582340"/>
            <a:ext cx="5461000" cy="5170646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0" dirty="0"/>
              <a:t>-</a:t>
            </a:r>
            <a:r>
              <a:rPr lang="en-US" dirty="0"/>
              <a:t>I strongly agreed with the host that this was not a time series problem. Therefore no timeseries approaches were pursued.</a:t>
            </a:r>
            <a:endParaRPr lang="en-US" sz="18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0" dirty="0"/>
              <a:t>-Instead, of normal </a:t>
            </a:r>
            <a:r>
              <a:rPr lang="en-US" sz="1800" b="0" dirty="0" err="1"/>
              <a:t>kfold</a:t>
            </a:r>
            <a:r>
              <a:rPr lang="en-US" sz="1800" b="0" dirty="0"/>
              <a:t> splitting, repeated </a:t>
            </a:r>
            <a:r>
              <a:rPr lang="en-US" sz="1800" b="0" dirty="0" err="1"/>
              <a:t>kfold</a:t>
            </a:r>
            <a:r>
              <a:rPr lang="en-US" sz="1800" b="0" dirty="0"/>
              <a:t> seemed to work better.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- Used </a:t>
            </a:r>
            <a:r>
              <a:rPr lang="en-US" sz="1800" b="0" dirty="0" err="1"/>
              <a:t>lightgbm</a:t>
            </a:r>
            <a:r>
              <a:rPr lang="en-US" sz="1800" b="0" dirty="0"/>
              <a:t> after comparing its performance with other models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u="sng" dirty="0">
              <a:ea typeface="微软雅黑"/>
              <a:cs typeface="Posterama" panose="020B0504020200020000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u="sng" dirty="0">
                <a:ea typeface="微软雅黑"/>
                <a:cs typeface="Posterama" panose="020B0504020200020000" pitchFamily="34" charset="0"/>
              </a:rPr>
              <a:t>Advantages</a:t>
            </a:r>
            <a:r>
              <a:rPr lang="en-US" sz="1800" b="1" u="sng" dirty="0">
                <a:ea typeface="微软雅黑"/>
                <a:cs typeface="Posterama" panose="020B0504020200020000" pitchFamily="34" charset="0"/>
              </a:rPr>
              <a:t>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微软雅黑"/>
                <a:cs typeface="Posterama" panose="020B0504020200020000" pitchFamily="34" charset="0"/>
              </a:rPr>
              <a:t>No need of tracking lag features (prone to data </a:t>
            </a:r>
            <a:r>
              <a:rPr lang="en-US" b="1" dirty="0">
                <a:ea typeface="微软雅黑"/>
                <a:cs typeface="Posterama" panose="020B0504020200020000" pitchFamily="34" charset="0"/>
              </a:rPr>
              <a:t>l</a:t>
            </a:r>
            <a:r>
              <a:rPr lang="en-US" dirty="0">
                <a:ea typeface="微软雅黑"/>
                <a:cs typeface="Posterama" panose="020B0504020200020000" pitchFamily="34" charset="0"/>
              </a:rPr>
              <a:t>eaks if not carefully done), moving averages, </a:t>
            </a:r>
            <a:r>
              <a:rPr lang="en-US" dirty="0" err="1">
                <a:ea typeface="微软雅黑"/>
                <a:cs typeface="Posterama" panose="020B0504020200020000" pitchFamily="34" charset="0"/>
              </a:rPr>
              <a:t>etc</a:t>
            </a:r>
            <a:endParaRPr lang="en-US" dirty="0"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微软雅黑"/>
                <a:cs typeface="Posterama" panose="020B0504020200020000" pitchFamily="34" charset="0"/>
              </a:rPr>
              <a:t>Reduced complexity - easier to understand, implement, and maintain.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微软雅黑"/>
                <a:cs typeface="Posterama" panose="020B0504020200020000" pitchFamily="34" charset="0"/>
              </a:rPr>
              <a:t>Faster training and inference</a:t>
            </a:r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-51724"/>
            <a:ext cx="10515600" cy="1115434"/>
          </a:xfrm>
        </p:spPr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281432" y="6499582"/>
            <a:ext cx="4402328" cy="460013"/>
          </a:xfrm>
        </p:spPr>
        <p:txBody>
          <a:bodyPr/>
          <a:lstStyle/>
          <a:p>
            <a:r>
              <a:rPr lang="en-US" dirty="0"/>
              <a:t>Unlocking the Future of Connectivity: 5G Energy Optimization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0933E7-61A0-C4E3-4654-FF73F2E241F9}"/>
              </a:ext>
            </a:extLst>
          </p:cNvPr>
          <p:cNvSpPr/>
          <p:nvPr/>
        </p:nvSpPr>
        <p:spPr>
          <a:xfrm>
            <a:off x="304799" y="855134"/>
            <a:ext cx="2108201" cy="7958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Cleaning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BF63C6-9A3F-504F-3250-8AE15D9740FC}"/>
              </a:ext>
            </a:extLst>
          </p:cNvPr>
          <p:cNvSpPr/>
          <p:nvPr/>
        </p:nvSpPr>
        <p:spPr>
          <a:xfrm>
            <a:off x="3596640" y="855134"/>
            <a:ext cx="2285997" cy="7958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Hand-Engineered Features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C7A2C3-B6A9-E796-4357-7925D998B3C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413000" y="1253067"/>
            <a:ext cx="1183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CDB6D4-391E-8AEE-3A1E-4BB01B1EA72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913120" y="1253067"/>
            <a:ext cx="3129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81CF47-E004-3FD6-C85E-34488196A363}"/>
              </a:ext>
            </a:extLst>
          </p:cNvPr>
          <p:cNvSpPr/>
          <p:nvPr/>
        </p:nvSpPr>
        <p:spPr>
          <a:xfrm>
            <a:off x="9042400" y="855134"/>
            <a:ext cx="2712720" cy="79586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Model after 80-20 split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57D2EE-BD1F-5E7B-6EBE-86FCC949D704}"/>
              </a:ext>
            </a:extLst>
          </p:cNvPr>
          <p:cNvSpPr txBox="1"/>
          <p:nvPr/>
        </p:nvSpPr>
        <p:spPr>
          <a:xfrm>
            <a:off x="304799" y="1783000"/>
            <a:ext cx="3154498" cy="4801314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ea typeface="微软雅黑"/>
                <a:cs typeface="Posterama" panose="020B0504020200020000" pitchFamily="34" charset="0"/>
              </a:rPr>
              <a:t>Performance benefited a lot from this: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a typeface="微软雅黑"/>
                <a:cs typeface="Posterama" panose="020B0504020200020000" pitchFamily="34" charset="0"/>
              </a:rPr>
              <a:t>Data Cleaning: Removed the 'ESMode4' column with constant zero values.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a typeface="微软雅黑"/>
                <a:cs typeface="Posterama" panose="020B0504020200020000" pitchFamily="34" charset="0"/>
              </a:rPr>
              <a:t>Data Harmonization: Ensured uniform antenna counts across Base Stations (BS).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ea typeface="微软雅黑"/>
                <a:cs typeface="Posterama" panose="020B0504020200020000" pitchFamily="34" charset="0"/>
              </a:rPr>
              <a:t>Label encoded categorical features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a typeface="微软雅黑"/>
                <a:cs typeface="Posterama" panose="020B0504020200020000" pitchFamily="34" charset="0"/>
              </a:rPr>
              <a:t>Optimizing data for analysis by restructuring using pivoting-</a:t>
            </a:r>
            <a:r>
              <a:rPr lang="en-US" sz="1800" dirty="0" err="1">
                <a:ea typeface="微软雅黑"/>
                <a:cs typeface="Posterama" panose="020B0504020200020000" pitchFamily="34" charset="0"/>
              </a:rPr>
              <a:t>cel</a:t>
            </a:r>
            <a:r>
              <a:rPr lang="en-US" dirty="0" err="1">
                <a:ea typeface="微软雅黑"/>
                <a:cs typeface="Posterama" panose="020B0504020200020000" pitchFamily="34" charset="0"/>
              </a:rPr>
              <a:t>lname</a:t>
            </a:r>
            <a:endParaRPr lang="LID4096" sz="1800" dirty="0"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E04C31-BD17-A7C5-1D36-76B2F62F75A0}"/>
              </a:ext>
            </a:extLst>
          </p:cNvPr>
          <p:cNvSpPr txBox="1"/>
          <p:nvPr/>
        </p:nvSpPr>
        <p:spPr>
          <a:xfrm>
            <a:off x="3596640" y="1690102"/>
            <a:ext cx="5730240" cy="4278094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ea typeface="微软雅黑"/>
                <a:cs typeface="Posterama" panose="020B0504020200020000" pitchFamily="34" charset="0"/>
              </a:rPr>
              <a:t>Total of 106 features used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a typeface="微软雅黑"/>
                <a:cs typeface="Posterama" panose="020B0504020200020000" pitchFamily="34" charset="0"/>
              </a:rPr>
              <a:t>Initial Meta-features all used (14) except time and esmode4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ea typeface="微软雅黑"/>
              <a:cs typeface="Posterama" panose="020B050402020002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微软雅黑"/>
                <a:cs typeface="Posterama" panose="020B0504020200020000" pitchFamily="34" charset="0"/>
              </a:rPr>
              <a:t>Temporal features among them </a:t>
            </a:r>
            <a:r>
              <a:rPr lang="en-US" sz="1600" dirty="0" err="1">
                <a:ea typeface="微软雅黑"/>
                <a:cs typeface="Posterama" panose="020B0504020200020000" pitchFamily="34" charset="0"/>
              </a:rPr>
              <a:t>hour,Day</a:t>
            </a:r>
            <a:r>
              <a:rPr lang="en-US" sz="1600" dirty="0">
                <a:ea typeface="微软雅黑"/>
                <a:cs typeface="Posterama" panose="020B0504020200020000" pitchFamily="34" charset="0"/>
              </a:rPr>
              <a:t> of week, Weekend </a:t>
            </a:r>
            <a:r>
              <a:rPr lang="en-US" sz="1600" dirty="0" err="1">
                <a:ea typeface="微软雅黑"/>
                <a:cs typeface="Posterama" panose="020B0504020200020000" pitchFamily="34" charset="0"/>
              </a:rPr>
              <a:t>etc</a:t>
            </a:r>
            <a:endParaRPr lang="en-US" sz="1600" dirty="0">
              <a:ea typeface="微软雅黑"/>
              <a:cs typeface="Posterama" panose="020B050402020002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ea typeface="微软雅黑"/>
              <a:cs typeface="Posterama" panose="020B0504020200020000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a typeface="微软雅黑"/>
                <a:cs typeface="Posterama" panose="020B0504020200020000" pitchFamily="34" charset="0"/>
              </a:rPr>
              <a:t>Active Power Saving Modes Features at a particular hour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ea typeface="微软雅黑"/>
              <a:cs typeface="Posterama" panose="020B0504020200020000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a typeface="微软雅黑"/>
                <a:cs typeface="Posterama" panose="020B0504020200020000" pitchFamily="34" charset="0"/>
              </a:rPr>
              <a:t>Dummy features for </a:t>
            </a:r>
            <a:r>
              <a:rPr lang="en-US" sz="1600" dirty="0" err="1">
                <a:ea typeface="微软雅黑"/>
                <a:cs typeface="Posterama" panose="020B0504020200020000" pitchFamily="34" charset="0"/>
              </a:rPr>
              <a:t>RUType</a:t>
            </a:r>
            <a:r>
              <a:rPr lang="en-US" sz="1600" dirty="0">
                <a:ea typeface="微软雅黑"/>
                <a:cs typeface="Posterama" panose="020B0504020200020000" pitchFamily="34" charset="0"/>
              </a:rPr>
              <a:t> and mode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ea typeface="微软雅黑"/>
              <a:cs typeface="Posterama" panose="020B0504020200020000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a typeface="微软雅黑"/>
                <a:cs typeface="Posterama" panose="020B0504020200020000" pitchFamily="34" charset="0"/>
              </a:rPr>
              <a:t>Domain relevant features </a:t>
            </a:r>
            <a:r>
              <a:rPr lang="en-US" sz="1600" dirty="0" err="1">
                <a:ea typeface="微软雅黑"/>
                <a:cs typeface="Posterama" panose="020B0504020200020000" pitchFamily="34" charset="0"/>
              </a:rPr>
              <a:t>eg.</a:t>
            </a:r>
            <a:endParaRPr lang="en-US" sz="1600" dirty="0">
              <a:ea typeface="微软雅黑"/>
              <a:cs typeface="Posterama" panose="020B0504020200020000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dirty="0">
                <a:ea typeface="微软雅黑"/>
                <a:cs typeface="Posterama" panose="020B0504020200020000" pitchFamily="34" charset="0"/>
              </a:rPr>
              <a:t> </a:t>
            </a:r>
            <a:r>
              <a:rPr lang="en-US" sz="1600" i="1" dirty="0" err="1">
                <a:ea typeface="微软雅黑"/>
                <a:cs typeface="Posterama" panose="020B0504020200020000" pitchFamily="34" charset="0"/>
              </a:rPr>
              <a:t>Bandwidth_per_Antenna</a:t>
            </a:r>
            <a:r>
              <a:rPr lang="en-US" sz="1600" i="1" dirty="0">
                <a:ea typeface="微软雅黑"/>
                <a:cs typeface="Posterama" panose="020B0504020200020000" pitchFamily="34" charset="0"/>
              </a:rPr>
              <a:t>,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i="1" dirty="0" err="1">
                <a:ea typeface="微软雅黑"/>
                <a:cs typeface="Posterama" panose="020B0504020200020000" pitchFamily="34" charset="0"/>
              </a:rPr>
              <a:t>Load_to_TXpower_Ratio</a:t>
            </a:r>
            <a:r>
              <a:rPr lang="en-US" sz="1600" i="1" dirty="0">
                <a:ea typeface="微软雅黑"/>
                <a:cs typeface="Posterama" panose="020B0504020200020000" pitchFamily="34" charset="0"/>
              </a:rPr>
              <a:t>,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i="1" dirty="0" err="1">
                <a:ea typeface="微软雅黑"/>
                <a:cs typeface="Posterama" panose="020B0504020200020000" pitchFamily="34" charset="0"/>
              </a:rPr>
              <a:t>bandwidth_Load_Product</a:t>
            </a:r>
            <a:r>
              <a:rPr lang="en-US" sz="1600" i="1" dirty="0">
                <a:ea typeface="微软雅黑"/>
                <a:cs typeface="Posterama" panose="020B0504020200020000" pitchFamily="34" charset="0"/>
              </a:rPr>
              <a:t>,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i="1" dirty="0" err="1">
                <a:ea typeface="微软雅黑"/>
                <a:cs typeface="Posterama" panose="020B0504020200020000" pitchFamily="34" charset="0"/>
              </a:rPr>
              <a:t>Workload_to_Antennas_Ratio</a:t>
            </a:r>
            <a:r>
              <a:rPr lang="en-US" sz="1600" i="1" dirty="0">
                <a:ea typeface="微软雅黑"/>
                <a:cs typeface="Posterama" panose="020B0504020200020000" pitchFamily="34" charset="0"/>
              </a:rPr>
              <a:t>,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i="1" dirty="0" err="1">
                <a:ea typeface="微软雅黑"/>
                <a:cs typeface="Posterama" panose="020B0504020200020000" pitchFamily="34" charset="0"/>
              </a:rPr>
              <a:t>Xpower_Load_Interaction</a:t>
            </a:r>
            <a:endParaRPr lang="en-US" sz="1600" i="1" dirty="0">
              <a:ea typeface="微软雅黑"/>
              <a:cs typeface="Posterama" panose="020B0504020200020000" pitchFamily="34" charset="0"/>
            </a:endParaRPr>
          </a:p>
          <a:p>
            <a:pPr algn="l"/>
            <a:endParaRPr lang="LID4096" sz="1600" dirty="0"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1E9121-AE75-5B1D-F535-30099D505E46}"/>
              </a:ext>
            </a:extLst>
          </p:cNvPr>
          <p:cNvSpPr txBox="1"/>
          <p:nvPr/>
        </p:nvSpPr>
        <p:spPr>
          <a:xfrm>
            <a:off x="9946640" y="1970568"/>
            <a:ext cx="1625600" cy="2585323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ea typeface="微软雅黑"/>
                <a:cs typeface="Posterama" panose="020B0504020200020000" pitchFamily="34" charset="0"/>
              </a:rPr>
              <a:t>LightGBM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a typeface="微软雅黑"/>
                <a:cs typeface="Posterama" panose="020B0504020200020000" pitchFamily="34" charset="0"/>
              </a:rPr>
              <a:t> Regressor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a typeface="微软雅黑"/>
                <a:cs typeface="Posterama" panose="020B0504020200020000" pitchFamily="34" charset="0"/>
              </a:rPr>
              <a:t>for efficient handling of dataset size and missing values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LID4096" sz="1800" dirty="0"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437058"/>
            <a:ext cx="10889796" cy="73473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1" y="6217920"/>
            <a:ext cx="4413939" cy="365125"/>
          </a:xfrm>
        </p:spPr>
        <p:txBody>
          <a:bodyPr/>
          <a:lstStyle/>
          <a:p>
            <a:r>
              <a:rPr lang="en-US" dirty="0"/>
              <a:t>Unlocking the Future of Connectivity: 5G Energy Optimization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F3553-FF5A-12A0-6E3B-AEDE31FAB890}"/>
              </a:ext>
            </a:extLst>
          </p:cNvPr>
          <p:cNvSpPr txBox="1"/>
          <p:nvPr/>
        </p:nvSpPr>
        <p:spPr>
          <a:xfrm>
            <a:off x="421131" y="1317478"/>
            <a:ext cx="11770869" cy="522399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highlight>
                  <a:srgbClr val="FFFF00"/>
                </a:highligh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Following metrics were used to track performance of the models. The training and inference was done using CPU on an 16GB RAM size computer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Accuracy: A measure of overall correctness, calculated as the ratio of correctly classified items to the total number of items in the dataset.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WMAE-based on the competition platform calculations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Training Time – time it took to train the model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Inference Time- time to predict one sample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highlight>
                  <a:srgbClr val="FFFF00"/>
                </a:highligh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The following parameters were considered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Objective: '</a:t>
            </a:r>
            <a:r>
              <a:rPr lang="en-US" sz="16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reg:squarederror</a:t>
            </a: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' for regression tasks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Utilizes all available CPU cores with '</a:t>
            </a:r>
            <a:r>
              <a:rPr lang="en-US" sz="16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n_jobs</a:t>
            </a: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: -1’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Maximum tree depth: '</a:t>
            </a:r>
            <a:r>
              <a:rPr lang="en-US" sz="16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max_depth</a:t>
            </a: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: 3' (adjustable)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Learning rate: '0.1' (adjustable)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Number of boosting rounds: '</a:t>
            </a:r>
            <a:r>
              <a:rPr lang="en-US" sz="16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n_estimators</a:t>
            </a:r>
            <a:r>
              <a:rPr lang="en-US" sz="16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: 10,000' for model training.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73473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1" y="6217920"/>
            <a:ext cx="4413939" cy="365125"/>
          </a:xfrm>
        </p:spPr>
        <p:txBody>
          <a:bodyPr/>
          <a:lstStyle/>
          <a:p>
            <a:r>
              <a:rPr lang="en-US" dirty="0"/>
              <a:t>Unlocking the Future of Connectivity: 5G Energy Optimization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AC84EFC-628C-D3E5-2975-98737121EC82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694243059"/>
              </p:ext>
            </p:extLst>
          </p:nvPr>
        </p:nvGraphicFramePr>
        <p:xfrm>
          <a:off x="581709" y="1555545"/>
          <a:ext cx="10614611" cy="33686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79651">
                  <a:extLst>
                    <a:ext uri="{9D8B030D-6E8A-4147-A177-3AD203B41FA5}">
                      <a16:colId xmlns:a16="http://schemas.microsoft.com/office/drawing/2014/main" val="79353772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14779343"/>
                    </a:ext>
                  </a:extLst>
                </a:gridCol>
                <a:gridCol w="1960880">
                  <a:extLst>
                    <a:ext uri="{9D8B030D-6E8A-4147-A177-3AD203B41FA5}">
                      <a16:colId xmlns:a16="http://schemas.microsoft.com/office/drawing/2014/main" val="140459528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894852449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1426806869"/>
                    </a:ext>
                  </a:extLst>
                </a:gridCol>
              </a:tblGrid>
              <a:tr h="834298">
                <a:tc>
                  <a:txBody>
                    <a:bodyPr/>
                    <a:lstStyle/>
                    <a:p>
                      <a:r>
                        <a:rPr lang="en-US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LightGBM</a:t>
                      </a:r>
                      <a:r>
                        <a:rPr lang="en-GB" sz="900" b="1" dirty="0">
                          <a:effectLst/>
                          <a:latin typeface="Cambria" panose="02040503050406030204" pitchFamily="18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en-GB" sz="9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KFold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Catboost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KFold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KFold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HistGradientBoosting</a:t>
                      </a:r>
                    </a:p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KFold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95051906"/>
                  </a:ext>
                </a:extLst>
              </a:tr>
              <a:tr h="506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effectLst/>
                        </a:rPr>
                        <a:t>MAE 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(CV for 80-20 split)</a:t>
                      </a:r>
                      <a:endParaRPr lang="en-GB" sz="18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1.0903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1.334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1.350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77039698"/>
                  </a:ext>
                </a:extLst>
              </a:tr>
              <a:tr h="506874"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WMAE-Public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0.0917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0.0989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0.0918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0.1061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47088276"/>
                  </a:ext>
                </a:extLst>
              </a:tr>
              <a:tr h="506874"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WMAE-Private</a:t>
                      </a:r>
                      <a:endParaRPr lang="LID4096" b="1" dirty="0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0.0906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0.0935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0.0909</a:t>
                      </a:r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0.099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43397796"/>
                  </a:ext>
                </a:extLst>
              </a:tr>
              <a:tr h="506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Time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355.2 Seconds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699.98 Seconds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780.4 Seconds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432.4 Seconds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28182796"/>
                  </a:ext>
                </a:extLst>
              </a:tr>
              <a:tr h="506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Inference Time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0.001993 Seconds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0.0025 Seconds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0.0023 Seconds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0.0021 Seconds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32960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45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73473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1" y="6217920"/>
            <a:ext cx="4413939" cy="365125"/>
          </a:xfrm>
        </p:spPr>
        <p:txBody>
          <a:bodyPr/>
          <a:lstStyle/>
          <a:p>
            <a:r>
              <a:rPr lang="en-US" dirty="0"/>
              <a:t>Unlocking the Future of Connectivity: 5G Energy Optimization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AC84EFC-628C-D3E5-2975-98737121EC82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41664826"/>
              </p:ext>
            </p:extLst>
          </p:nvPr>
        </p:nvGraphicFramePr>
        <p:xfrm>
          <a:off x="581709" y="1744666"/>
          <a:ext cx="7661988" cy="33686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4930">
                  <a:extLst>
                    <a:ext uri="{9D8B030D-6E8A-4147-A177-3AD203B41FA5}">
                      <a16:colId xmlns:a16="http://schemas.microsoft.com/office/drawing/2014/main" val="793537725"/>
                    </a:ext>
                  </a:extLst>
                </a:gridCol>
                <a:gridCol w="2009612">
                  <a:extLst>
                    <a:ext uri="{9D8B030D-6E8A-4147-A177-3AD203B41FA5}">
                      <a16:colId xmlns:a16="http://schemas.microsoft.com/office/drawing/2014/main" val="1314779343"/>
                    </a:ext>
                  </a:extLst>
                </a:gridCol>
                <a:gridCol w="3037446">
                  <a:extLst>
                    <a:ext uri="{9D8B030D-6E8A-4147-A177-3AD203B41FA5}">
                      <a16:colId xmlns:a16="http://schemas.microsoft.com/office/drawing/2014/main" val="1404595282"/>
                    </a:ext>
                  </a:extLst>
                </a:gridCol>
              </a:tblGrid>
              <a:tr h="834298">
                <a:tc>
                  <a:txBody>
                    <a:bodyPr/>
                    <a:lstStyle/>
                    <a:p>
                      <a:r>
                        <a:rPr lang="en-US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LightGBM</a:t>
                      </a:r>
                      <a:r>
                        <a:rPr lang="en-GB" sz="900" b="1" dirty="0">
                          <a:effectLst/>
                          <a:latin typeface="Cambria" panose="02040503050406030204" pitchFamily="18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en-GB" sz="9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KFold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LightGBM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Repeated-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KFold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95051906"/>
                  </a:ext>
                </a:extLst>
              </a:tr>
              <a:tr h="506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effectLst/>
                        </a:rPr>
                        <a:t>MAE 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(CV for 80-20 split)</a:t>
                      </a:r>
                      <a:endParaRPr lang="en-GB" sz="18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1.0903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1.0692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77039698"/>
                  </a:ext>
                </a:extLst>
              </a:tr>
              <a:tr h="506874"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WMAE-Public</a:t>
                      </a:r>
                      <a:endParaRPr lang="LID4096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0.0917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0.0915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47088276"/>
                  </a:ext>
                </a:extLst>
              </a:tr>
              <a:tr h="506874"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</a:rPr>
                        <a:t>WMAE-Private</a:t>
                      </a:r>
                      <a:endParaRPr lang="LID4096" b="1" dirty="0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0.0906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0.0903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43397796"/>
                  </a:ext>
                </a:extLst>
              </a:tr>
              <a:tr h="506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Time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355.2 Seconds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KE" sz="1400" dirty="0"/>
                        <a:t>1335.949</a:t>
                      </a:r>
                      <a:r>
                        <a:rPr lang="en-US" sz="1400" dirty="0"/>
                        <a:t> Seconds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28182796"/>
                  </a:ext>
                </a:extLst>
              </a:tr>
              <a:tr h="506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Inference Time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200"/>
                        </a:spcBef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0.001993 Seconds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0.002991 Seconds</a:t>
                      </a:r>
                      <a:endParaRPr lang="LID4096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32960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405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947</TotalTime>
  <Words>953</Words>
  <Application>Microsoft Office PowerPoint</Application>
  <PresentationFormat>Widescreen</PresentationFormat>
  <Paragraphs>191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等线</vt:lpstr>
      <vt:lpstr>Abadi</vt:lpstr>
      <vt:lpstr>Abadi (body)</vt:lpstr>
      <vt:lpstr>Arial</vt:lpstr>
      <vt:lpstr>Calibri</vt:lpstr>
      <vt:lpstr>Cambria</vt:lpstr>
      <vt:lpstr>Posterama</vt:lpstr>
      <vt:lpstr>Posterama Text Black</vt:lpstr>
      <vt:lpstr>Posterama Text SemiBold</vt:lpstr>
      <vt:lpstr>Wingdings</vt:lpstr>
      <vt:lpstr>Custom​​</vt:lpstr>
      <vt:lpstr>ITU-ML5G-PS-001: AI/ML for 5G-Energy Consumption Modelling</vt:lpstr>
      <vt:lpstr>Agenda    </vt:lpstr>
      <vt:lpstr>Introduction</vt:lpstr>
      <vt:lpstr>Introduction</vt:lpstr>
      <vt:lpstr>THE APPROACH     </vt:lpstr>
      <vt:lpstr>Solution Overview</vt:lpstr>
      <vt:lpstr>Performance</vt:lpstr>
      <vt:lpstr>Performance</vt:lpstr>
      <vt:lpstr>Performance</vt:lpstr>
      <vt:lpstr>Discussion</vt:lpstr>
      <vt:lpstr>Future Work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PS-002 - Fault Impact Analysis: Towards Service-Oriented Network Operation &amp; Maintenance.</dc:title>
  <dc:creator>Julius Maina</dc:creator>
  <cp:lastModifiedBy>Julius Maina</cp:lastModifiedBy>
  <cp:revision>112</cp:revision>
  <dcterms:created xsi:type="dcterms:W3CDTF">2023-10-03T17:11:35Z</dcterms:created>
  <dcterms:modified xsi:type="dcterms:W3CDTF">2023-10-27T14:12:38Z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