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75" r:id="rId6"/>
    <p:sldId id="296" r:id="rId7"/>
    <p:sldId id="277" r:id="rId8"/>
    <p:sldId id="299" r:id="rId9"/>
    <p:sldId id="306" r:id="rId10"/>
    <p:sldId id="300" r:id="rId11"/>
    <p:sldId id="298" r:id="rId12"/>
    <p:sldId id="279" r:id="rId13"/>
    <p:sldId id="302" r:id="rId14"/>
    <p:sldId id="303" r:id="rId15"/>
    <p:sldId id="304" r:id="rId16"/>
    <p:sldId id="308" r:id="rId17"/>
    <p:sldId id="309" r:id="rId18"/>
    <p:sldId id="305" r:id="rId19"/>
    <p:sldId id="301" r:id="rId20"/>
    <p:sldId id="307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F78DB-AAF7-4504-8D83-C8EEC7E4635F}">
          <p14:sldIdLst>
            <p14:sldId id="292"/>
            <p14:sldId id="275"/>
            <p14:sldId id="296"/>
            <p14:sldId id="277"/>
            <p14:sldId id="299"/>
            <p14:sldId id="306"/>
            <p14:sldId id="300"/>
            <p14:sldId id="298"/>
            <p14:sldId id="279"/>
            <p14:sldId id="302"/>
            <p14:sldId id="303"/>
            <p14:sldId id="304"/>
            <p14:sldId id="308"/>
            <p14:sldId id="309"/>
            <p14:sldId id="305"/>
            <p14:sldId id="301"/>
            <p14:sldId id="307"/>
          </p14:sldIdLst>
        </p14:section>
        <p14:section name="Untitled Section" id="{CEDE68FF-FD89-4287-9B39-21ED4ECC6704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412"/>
    <a:srgbClr val="000000"/>
    <a:srgbClr val="7BA67A"/>
    <a:srgbClr val="40702A"/>
    <a:srgbClr val="009999"/>
    <a:srgbClr val="8D9393"/>
    <a:srgbClr val="446992"/>
    <a:srgbClr val="AEC2D8"/>
    <a:srgbClr val="98432A"/>
    <a:srgbClr val="D84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>
        <p:scale>
          <a:sx n="80" d="100"/>
          <a:sy n="80" d="100"/>
        </p:scale>
        <p:origin x="136" y="-8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8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032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36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545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157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973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178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224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69590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101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4573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212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46050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47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g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3569348" cy="1716098"/>
          </a:xfrm>
        </p:spPr>
        <p:txBody>
          <a:bodyPr/>
          <a:lstStyle/>
          <a:p>
            <a:r>
              <a:rPr lang="en-US" dirty="0"/>
              <a:t>JULIUS M. MAINA </a:t>
            </a:r>
          </a:p>
          <a:p>
            <a:r>
              <a:rPr lang="en-US" dirty="0"/>
              <a:t>-Student  KCA University (Kenya)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E4AAEB1-A0EA-81EA-8967-F95D6FCAE1C8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72CDFF-131B-A348-FE4E-A1C0F3FE4A7B}"/>
              </a:ext>
            </a:extLst>
          </p:cNvPr>
          <p:cNvSpPr txBox="1"/>
          <p:nvPr/>
        </p:nvSpPr>
        <p:spPr>
          <a:xfrm>
            <a:off x="1515534" y="2248371"/>
            <a:ext cx="5059833" cy="800219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92D050"/>
                </a:solidFill>
              </a:rPr>
              <a:t>🎙️</a:t>
            </a:r>
            <a:r>
              <a:rPr lang="en-US" altLang="zh-CN" sz="3200" dirty="0">
                <a:solidFill>
                  <a:srgbClr val="92D050"/>
                </a:solidFill>
              </a:rPr>
              <a:t>S</a:t>
            </a:r>
            <a:r>
              <a:rPr lang="en-US" altLang="zh-CN" sz="2400" dirty="0">
                <a:solidFill>
                  <a:srgbClr val="92D050"/>
                </a:solidFill>
              </a:rPr>
              <a:t>ema</a:t>
            </a:r>
            <a:r>
              <a:rPr lang="en-US" altLang="zh-CN" sz="3200" i="1" dirty="0">
                <a:solidFill>
                  <a:srgbClr val="92D050"/>
                </a:solidFill>
              </a:rPr>
              <a:t>A</a:t>
            </a:r>
            <a:r>
              <a:rPr lang="en-US" altLang="zh-CN" sz="2400" dirty="0">
                <a:solidFill>
                  <a:srgbClr val="92D050"/>
                </a:solidFill>
              </a:rPr>
              <a:t>fya   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rgbClr val="8D9393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 telem</a:t>
            </a:r>
            <a:r>
              <a:rPr lang="en-US" sz="1400" dirty="0">
                <a:solidFill>
                  <a:srgbClr val="7BA67A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edicine and a health records’ manage</a:t>
            </a:r>
            <a:r>
              <a:rPr lang="en-US" sz="1400" dirty="0">
                <a:solidFill>
                  <a:srgbClr val="8D9393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ment Enabler</a:t>
            </a:r>
            <a:endParaRPr lang="LID4096" sz="1400" dirty="0">
              <a:solidFill>
                <a:srgbClr val="8D9393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Registration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7D9CF-B0A9-D89F-CCAF-A3B7DC65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862287"/>
            <a:ext cx="9638536" cy="50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1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Login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6BC2E-6BB0-F399-24F0-D501EBF7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" y="1106851"/>
            <a:ext cx="9739186" cy="44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Main App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036FF-E5D4-CCE0-24C6-3E0F258C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" y="910985"/>
            <a:ext cx="9365355" cy="51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Main App..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0BFB8-CC9C-A7F4-3CFE-7D3C8059B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9" y="1091486"/>
            <a:ext cx="8921558" cy="49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0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Main App..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CDB47-E908-EF49-1995-759975B5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9" y="1148522"/>
            <a:ext cx="11317772" cy="35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7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Contacts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26724-8DE4-BF50-5CB9-8A5675A7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1" y="736462"/>
            <a:ext cx="9448814" cy="476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7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04" y="75438"/>
            <a:ext cx="6599429" cy="780773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LIMITATION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674530" y="783939"/>
            <a:ext cx="7399870" cy="52901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Unauthorized access or data breaches may occur. Implement robust encryption, strict access controls, and clearly communicate the app's privacy policies.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457200" indent="-457200" algn="l">
              <a:buAutoNum type="arabicPeriod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ASR models may exhibit biases based on accent, language proficiency, or cultural nuances, leading to inaccurate interpretations. Regularly retrain with diverse datasets could help.</a:t>
            </a:r>
          </a:p>
          <a:p>
            <a:pPr marL="457200" indent="-457200" algn="l">
              <a:buAutoNum type="arabicPeriod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457200" indent="-457200" algn="l">
              <a:buAutoNum type="arabicPeriod"/>
            </a:pP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M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ight lead to misinterpretation of symptoms, potentially resulting in inaccurate medical advice.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There is need to 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mphasize the importance of combining voice-based input with other diagnostic methods to health professionals.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7D03FB1-FF60-58A3-2E55-E944982A9D5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6046" r="260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181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04" y="75438"/>
            <a:ext cx="6599429" cy="780773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REFERENCES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674530" y="783939"/>
            <a:ext cx="7399870" cy="5290121"/>
          </a:xfrm>
        </p:spPr>
        <p:txBody>
          <a:bodyPr/>
          <a:lstStyle/>
          <a:p>
            <a:pPr algn="just"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Orwa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(n.d.).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of medical records for better healthcare service delivery: a case study of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narok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county referral hospital,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kenya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Ngugi, P., Babic, A., &amp; Were, M. (2021).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multivariate statistical evaluation of actual use of electronic health record systems implementations in Kenya.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L. Block, R.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Habicht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A.W. Wu, S.V. Desai, K. Wang, K.N. Silva, T.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Niessen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Oliver, L. Feldman,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wake of the 2003 and 2011 duty hours regulations, how do internal medicine interns spend their time?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A.S.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Oxentenko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C.U. Manohar, C.P. McCoy, W.K.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Bighorse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F.S. McDonald, J.C.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Kolars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J.A. Levine,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Internal medicine residents' computer use in the inpatient setting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Vogel M, Kaisers W,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Wassmuth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Mayatepek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of Documentation Speed Using Web-Based Medical Speech Recognition Technology: Randomized Controlled Trial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Kizito, J.,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Kayendeke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Nabirye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 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al. 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Improving access to health care for malaria in Africa: a review of literature on what attracts patients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7D03FB1-FF60-58A3-2E55-E944982A9D5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26046" r="260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0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Thank</a:t>
            </a:r>
            <a:r>
              <a:rPr lang="en-US" dirty="0"/>
              <a:t> </a:t>
            </a:r>
            <a:r>
              <a:rPr lang="en-US" sz="4000" dirty="0">
                <a:solidFill>
                  <a:srgbClr val="80C412"/>
                </a:solidFill>
              </a:rPr>
              <a:t>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Julius Maina</a:t>
            </a:r>
          </a:p>
          <a:p>
            <a:r>
              <a:rPr lang="en-US" dirty="0"/>
              <a:t>Contact: </a:t>
            </a:r>
            <a:r>
              <a:rPr lang="en-US" b="1" dirty="0"/>
              <a:t>julmngii@gmail.com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6A2616A-81EC-C755-2A69-E6346C39B5D9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 l="28962" r="28962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1AAD258-359A-D8DE-D1D8-9E44DEB4B0E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t="3407" b="3407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0BDCAF1C-E85B-A755-A771-99D253150DD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 t="6061" b="6061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1CAB4A29-ACBB-CBD1-EB0C-2561B06217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 l="17665" r="176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723414"/>
            <a:ext cx="4253399" cy="1740114"/>
          </a:xfrm>
        </p:spPr>
        <p:txBody>
          <a:bodyPr/>
          <a:lstStyle/>
          <a:p>
            <a:pPr algn="l"/>
            <a:r>
              <a:rPr lang="en-US" altLang="zh-CN" sz="4000" dirty="0">
                <a:solidFill>
                  <a:srgbClr val="80C412"/>
                </a:solidFill>
              </a:rPr>
              <a:t>AGENDA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-Introduction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-Problem Statement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-Proposed Solution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-App Prototype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-Limitations and Conclusion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8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 Solution</a:t>
            </a:r>
            <a:endParaRPr lang="en-US" b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APP </a:t>
            </a:r>
          </a:p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Prototype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Limitations &amp; Conclusion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381282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0734" y="855133"/>
            <a:ext cx="4721130" cy="536278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u="sng" dirty="0">
                <a:solidFill>
                  <a:srgbClr val="80C412"/>
                </a:solidFill>
              </a:rPr>
              <a:t>Introduction to "SemaAfya" Telemedicine Platform</a:t>
            </a:r>
            <a:endParaRPr lang="en-GB" sz="1600" b="1" u="sng" dirty="0">
              <a:solidFill>
                <a:srgbClr val="80C41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374151"/>
                </a:solidFill>
                <a:latin typeface="Söhne"/>
              </a:rPr>
              <a:t>Revolutionizing</a:t>
            </a:r>
            <a:r>
              <a:rPr lang="en-GB" sz="1600" b="1" u="sng" dirty="0">
                <a:solidFill>
                  <a:srgbClr val="80C412"/>
                </a:solidFill>
              </a:rPr>
              <a:t> </a:t>
            </a:r>
            <a:r>
              <a:rPr lang="en-GB" sz="1600" b="1" dirty="0">
                <a:solidFill>
                  <a:srgbClr val="374151"/>
                </a:solidFill>
                <a:latin typeface="Söhne"/>
              </a:rPr>
              <a:t>Healthcare</a:t>
            </a:r>
            <a:r>
              <a:rPr lang="en-GB" sz="1600" b="1" u="sng" dirty="0">
                <a:solidFill>
                  <a:srgbClr val="80C412"/>
                </a:solidFill>
              </a:rPr>
              <a:t>: 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SemaAfya is a cutting-edge telemedicine platform designed to transform healthcare accessibility.</a:t>
            </a:r>
            <a:endParaRPr lang="en-US" sz="1600" b="1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spcBef>
                <a:spcPts val="0"/>
              </a:spcBef>
            </a:pPr>
            <a:r>
              <a:rPr lang="en-US" sz="1600" b="1" u="sng" dirty="0">
                <a:solidFill>
                  <a:srgbClr val="80C412"/>
                </a:solidFill>
              </a:rPr>
              <a:t>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74151"/>
                </a:solidFill>
                <a:latin typeface="Söhne"/>
              </a:rPr>
              <a:t>Voice-Enabled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1" dirty="0">
                <a:solidFill>
                  <a:srgbClr val="374151"/>
                </a:solidFill>
                <a:latin typeface="Söhne"/>
              </a:rPr>
              <a:t>Consultations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Leverages Automatic Speech Recognition (ASR) for Swahili, allowing users to describe symptoms using voice.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Record Management: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The system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then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converts spoken words into text for accurate diagnosis by healthcare professionals.</a:t>
            </a:r>
          </a:p>
          <a:p>
            <a:pPr algn="l"/>
            <a:r>
              <a:rPr lang="en-US" sz="1600" b="1" u="sng" dirty="0">
                <a:solidFill>
                  <a:srgbClr val="80C412"/>
                </a:solidFill>
              </a:rPr>
              <a:t>Beyond</a:t>
            </a:r>
            <a:r>
              <a:rPr lang="en-US" sz="1600" b="1" i="0" u="sng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600" b="1" u="sng" dirty="0">
                <a:solidFill>
                  <a:srgbClr val="80C412"/>
                </a:solidFill>
              </a:rPr>
              <a:t>Consultations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Automated Health Insights: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SemaAfya provides health tips and reminders for a holistic approach to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Personalized Recommendations: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Users receive tailored suggestions for a healthier lifestyle.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721130" cy="328499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05762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3DDBE17-A09B-BFF1-7F05-DC4A4AFDB6B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5675" r="56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05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08" y="1041399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80C412"/>
                </a:solidFill>
              </a:rPr>
              <a:t>BACKGROUND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Problem</a:t>
            </a: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statement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526C0-673D-3538-96A0-79D0A5BD8E33}"/>
              </a:ext>
            </a:extLst>
          </p:cNvPr>
          <p:cNvSpPr txBox="1"/>
          <p:nvPr/>
        </p:nvSpPr>
        <p:spPr>
          <a:xfrm>
            <a:off x="5860627" y="844969"/>
            <a:ext cx="6106160" cy="5262979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80C412"/>
                </a:solidFill>
              </a:rPr>
              <a:t>Manual Records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Lost manual records could impact medical prescription, diagnostic tests, and the overall loss of critical patient historical health information (</a:t>
            </a:r>
            <a:r>
              <a:rPr lang="en-US" dirty="0" err="1"/>
              <a:t>Orwa</a:t>
            </a:r>
            <a:r>
              <a:rPr lang="en-US" dirty="0"/>
              <a:t>, 2022).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Could lead to more health risks to patients in especially those in critical conditions -due to delays in recording and retrieval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u="sng" dirty="0">
                <a:solidFill>
                  <a:srgbClr val="80C412"/>
                </a:solidFill>
              </a:rPr>
              <a:t>Electronic</a:t>
            </a:r>
            <a:r>
              <a:rPr lang="en-US" sz="1800" b="1" u="sng" dirty="0">
                <a:solidFill>
                  <a:srgbClr val="80C412"/>
                </a:solidFill>
              </a:rPr>
              <a:t> </a:t>
            </a:r>
            <a:r>
              <a:rPr lang="en-US" sz="2400" b="1" u="sng" dirty="0">
                <a:solidFill>
                  <a:srgbClr val="80C412"/>
                </a:solidFill>
              </a:rPr>
              <a:t>Records</a:t>
            </a:r>
            <a:endParaRPr lang="en-US" b="1" dirty="0">
              <a:solidFill>
                <a:srgbClr val="80C412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Health facilities in developing countries are increasingly adopting Electronic Health Records systems (EHRs) for example  </a:t>
            </a:r>
            <a:r>
              <a:rPr lang="en-US" i="1" dirty="0" err="1"/>
              <a:t>KeHMIS</a:t>
            </a:r>
            <a:r>
              <a:rPr lang="en-US" dirty="0"/>
              <a:t> in Kenya to support healthcare processes (Ngugi et al., 2021)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EHRs enhance service delivery, communication among health professionals, and ensure efficient and effective healthcare services (</a:t>
            </a:r>
            <a:r>
              <a:rPr lang="en-US" dirty="0" err="1"/>
              <a:t>Orwa</a:t>
            </a:r>
            <a:r>
              <a:rPr lang="en-US" dirty="0"/>
              <a:t>, 2022).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61787FD-B453-9FE3-9DBC-01DFE91D90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177" r="25177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A7F01-6E66-FC39-2354-D72008DDB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97933"/>
            <a:ext cx="5551172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08" y="1041399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80C412"/>
                </a:solidFill>
              </a:rPr>
              <a:t>BACKGROUND..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</a:t>
            </a: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SOLUTION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526C0-673D-3538-96A0-79D0A5BD8E33}"/>
              </a:ext>
            </a:extLst>
          </p:cNvPr>
          <p:cNvSpPr txBox="1"/>
          <p:nvPr/>
        </p:nvSpPr>
        <p:spPr>
          <a:xfrm>
            <a:off x="5774267" y="768768"/>
            <a:ext cx="6192520" cy="5539978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80C412"/>
                </a:solidFill>
              </a:rPr>
              <a:t>Electronic Records…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However EHRs still have their challenges. In 2010 and 2012 studies showed inpatient resident physicians spend between 40 and 49% of their time using a computer, and 70% of this time is spent in documentation and order entry (</a:t>
            </a:r>
            <a:r>
              <a:rPr lang="da-DK" dirty="0"/>
              <a:t>Block et al., 2013) &amp; (Oxentenko et al., 2012)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Could lead to more health risks to patients in especially those in critical conditions -due to delays in recording and retrieval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r>
              <a:rPr lang="en-US" sz="2400" b="1" u="sng" dirty="0">
                <a:solidFill>
                  <a:srgbClr val="80C412"/>
                </a:solidFill>
              </a:rPr>
              <a:t>Automatic Speech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documentation speed using web-based medical speech recognition technology has already shown promising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overall increase in documentation speed through web-based ASR assistance has been shown to increase clinical documentation speed by 26% (Vogel et al., 2015) 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61787FD-B453-9FE3-9DBC-01DFE91D90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177" r="25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660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508" y="2361316"/>
            <a:ext cx="5204037" cy="3725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80C412"/>
                </a:solidFill>
              </a:rPr>
              <a:t>BACKGROUND..</a:t>
            </a:r>
            <a:br>
              <a:rPr lang="en-US" dirty="0"/>
            </a:br>
            <a:br>
              <a:rPr lang="en-US" sz="1800" b="0" dirty="0"/>
            </a:br>
            <a:br>
              <a:rPr lang="en-US" sz="1800" b="0" dirty="0"/>
            </a:b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Problem</a:t>
            </a: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statement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526C0-673D-3538-96A0-79D0A5BD8E33}"/>
              </a:ext>
            </a:extLst>
          </p:cNvPr>
          <p:cNvSpPr txBox="1"/>
          <p:nvPr/>
        </p:nvSpPr>
        <p:spPr>
          <a:xfrm>
            <a:off x="5860627" y="2164886"/>
            <a:ext cx="6106160" cy="2677656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80C412"/>
                </a:solidFill>
              </a:rPr>
              <a:t>Access to Health Services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Common Attractors to health services: Lower cost, </a:t>
            </a:r>
            <a:r>
              <a:rPr lang="en-US" i="1" dirty="0"/>
              <a:t>proximity</a:t>
            </a:r>
            <a:r>
              <a:rPr lang="en-US" dirty="0"/>
              <a:t>, positive provider manner, effective medicines, and </a:t>
            </a:r>
            <a:r>
              <a:rPr lang="en-US" i="1" dirty="0"/>
              <a:t>timely services </a:t>
            </a:r>
            <a:r>
              <a:rPr lang="en-US" dirty="0"/>
              <a:t>attract patients-Kizito, J. </a:t>
            </a:r>
            <a:r>
              <a:rPr lang="en-US" dirty="0" err="1"/>
              <a:t>etal</a:t>
            </a:r>
            <a:r>
              <a:rPr lang="en-US" dirty="0"/>
              <a:t> (2012).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ASR therefore becomes a big boost to access to health services and information which improves time and proximity to services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C61787FD-B453-9FE3-9DBC-01DFE91D909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177" r="251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35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0" y="67730"/>
            <a:ext cx="6336454" cy="838201"/>
          </a:xfrm>
          <a:solidFill>
            <a:srgbClr val="000000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92D050"/>
                </a:solidFill>
              </a:rPr>
              <a:t>🎙️</a:t>
            </a:r>
            <a:r>
              <a:rPr lang="en-US" altLang="zh-CN" sz="5400" dirty="0">
                <a:solidFill>
                  <a:srgbClr val="92D050"/>
                </a:solidFill>
              </a:rPr>
              <a:t>S</a:t>
            </a:r>
            <a:r>
              <a:rPr lang="en-US" altLang="zh-CN" sz="4400" dirty="0">
                <a:solidFill>
                  <a:srgbClr val="92D050"/>
                </a:solidFill>
              </a:rPr>
              <a:t>ema</a:t>
            </a:r>
            <a:r>
              <a:rPr lang="en-US" altLang="zh-CN" sz="5400" i="1" dirty="0">
                <a:solidFill>
                  <a:srgbClr val="92D050"/>
                </a:solidFill>
              </a:rPr>
              <a:t>A</a:t>
            </a:r>
            <a:r>
              <a:rPr lang="en-US" altLang="zh-CN" sz="4400" dirty="0">
                <a:solidFill>
                  <a:srgbClr val="92D050"/>
                </a:solidFill>
              </a:rPr>
              <a:t>fya   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PROPOSED</a:t>
            </a: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SOLUTION</a:t>
            </a:r>
            <a:br>
              <a:rPr lang="en-US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526C0-673D-3538-96A0-79D0A5BD8E33}"/>
              </a:ext>
            </a:extLst>
          </p:cNvPr>
          <p:cNvSpPr txBox="1"/>
          <p:nvPr/>
        </p:nvSpPr>
        <p:spPr>
          <a:xfrm>
            <a:off x="5689600" y="944572"/>
            <a:ext cx="6336454" cy="5893921"/>
          </a:xfrm>
          <a:prstGeom prst="rect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80C412"/>
                </a:solidFill>
              </a:rPr>
              <a:t>The Technology</a:t>
            </a:r>
            <a:r>
              <a:rPr lang="en-US" sz="2400" b="1" u="sng" dirty="0">
                <a:solidFill>
                  <a:srgbClr val="80C412"/>
                </a:solidFill>
              </a:rPr>
              <a:t>: </a:t>
            </a:r>
            <a:r>
              <a:rPr lang="en-US" sz="1600" dirty="0"/>
              <a:t>SemaAfya addresses healthcare accessibility challenges by offering a groundbreaking telemedicine platform integrating new technologies such as LLMS &amp; ASR Models with existing EHRs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80C412"/>
                </a:solidFill>
              </a:rPr>
              <a:t>Barrier</a:t>
            </a:r>
            <a:r>
              <a:rPr lang="en-US" sz="1600" b="1" dirty="0"/>
              <a:t> </a:t>
            </a:r>
            <a:r>
              <a:rPr lang="en-US" sz="1600" b="1" u="sng" dirty="0">
                <a:solidFill>
                  <a:srgbClr val="80C412"/>
                </a:solidFill>
              </a:rPr>
              <a:t>Reduction</a:t>
            </a:r>
            <a:r>
              <a:rPr lang="en-US" sz="1600" b="1" dirty="0"/>
              <a:t>: </a:t>
            </a:r>
            <a:r>
              <a:rPr lang="en-US" sz="1600" dirty="0"/>
              <a:t>It aims to overcome barriers to timely medical advice, particularly in regions with limited healthcare access or to people with language barrier issues. This promotes inclusivity &amp; convenience.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80C412"/>
                </a:solidFill>
              </a:rPr>
              <a:t>Prompt</a:t>
            </a:r>
            <a:r>
              <a:rPr lang="en-US" sz="1600" dirty="0"/>
              <a:t> </a:t>
            </a:r>
            <a:r>
              <a:rPr lang="en-US" sz="1600" b="1" u="sng" dirty="0">
                <a:solidFill>
                  <a:srgbClr val="80C412"/>
                </a:solidFill>
              </a:rPr>
              <a:t>Consultation</a:t>
            </a:r>
            <a:r>
              <a:rPr lang="en-US" sz="1600" dirty="0"/>
              <a:t>: SemaAfya tackles the issue of delayed diagnoses and treatments by leveraging Automatic Speech Recognition (ASR) technology for fast data capture and response to users.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80C412"/>
                </a:solidFill>
              </a:rPr>
              <a:t>Voice-Based</a:t>
            </a:r>
            <a:r>
              <a:rPr lang="en-US" sz="1600" dirty="0"/>
              <a:t> </a:t>
            </a:r>
            <a:r>
              <a:rPr lang="en-US" sz="1600" b="1" u="sng" dirty="0">
                <a:solidFill>
                  <a:srgbClr val="80C412"/>
                </a:solidFill>
              </a:rPr>
              <a:t>Communication</a:t>
            </a:r>
            <a:r>
              <a:rPr lang="en-US" sz="1600" dirty="0"/>
              <a:t>: Patients can describe symptoms using voice, enhancing communication and providing immediate medical guidance, regardless of literacy levels.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80C412"/>
                </a:solidFill>
              </a:rPr>
              <a:t>Competitiveness</a:t>
            </a:r>
            <a:r>
              <a:rPr lang="en-US" sz="1600" dirty="0"/>
              <a:t>: SemaAfya transforms patient interactions with the healthcare system, offering a reliable and accessible solution for swift consultations and overall well-being. This is attracts more patients to the health institution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.</a:t>
            </a:r>
            <a:endParaRPr lang="en-US" sz="17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7FD1EC8-0476-2445-8A12-46BE88465A05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3536" r="13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008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APP</a:t>
            </a:r>
            <a:r>
              <a:rPr lang="en-US" dirty="0"/>
              <a:t> </a:t>
            </a:r>
            <a:r>
              <a:rPr lang="en-US" sz="4000" dirty="0">
                <a:solidFill>
                  <a:srgbClr val="80C412"/>
                </a:solidFill>
              </a:rPr>
              <a:t>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B75653-4FD6-43C0-9047-C168F175F9AF}"/>
              </a:ext>
            </a:extLst>
          </p:cNvPr>
          <p:cNvGrpSpPr/>
          <p:nvPr/>
        </p:nvGrpSpPr>
        <p:grpSpPr>
          <a:xfrm>
            <a:off x="660399" y="1297440"/>
            <a:ext cx="8652933" cy="4629228"/>
            <a:chOff x="660399" y="1297440"/>
            <a:chExt cx="8652933" cy="462922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C16DCCF-A675-DBAA-A1F5-2BB8BF66C3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" t="7345" r="3798" b="5290"/>
            <a:stretch/>
          </p:blipFill>
          <p:spPr bwMode="auto">
            <a:xfrm>
              <a:off x="660399" y="1297440"/>
              <a:ext cx="8652933" cy="462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94C395-6E10-3744-236F-B189BA8C340A}"/>
                </a:ext>
              </a:extLst>
            </p:cNvPr>
            <p:cNvGrpSpPr/>
            <p:nvPr/>
          </p:nvGrpSpPr>
          <p:grpSpPr>
            <a:xfrm>
              <a:off x="1202432" y="2443942"/>
              <a:ext cx="1547024" cy="2325546"/>
              <a:chOff x="1202432" y="2443942"/>
              <a:chExt cx="1547024" cy="23255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6133CC7-ACFC-5178-3233-79B91FA4A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432" y="2443942"/>
                <a:ext cx="1547024" cy="34913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34B50BA-AB10-89D8-96F6-89107CEF2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8579" y="4648832"/>
                <a:ext cx="838243" cy="120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4838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58356"/>
            <a:ext cx="10889796" cy="734739"/>
          </a:xfrm>
        </p:spPr>
        <p:txBody>
          <a:bodyPr/>
          <a:lstStyle/>
          <a:p>
            <a:r>
              <a:rPr lang="en-US" sz="4000" dirty="0">
                <a:solidFill>
                  <a:srgbClr val="80C412"/>
                </a:solidFill>
              </a:rPr>
              <a:t>Welcome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4413939" cy="365125"/>
          </a:xfrm>
        </p:spPr>
        <p:txBody>
          <a:bodyPr/>
          <a:lstStyle/>
          <a:p>
            <a:r>
              <a:rPr lang="en-US" dirty="0"/>
              <a:t>Kuhifadhi afya yako ni ahadi yetu kuu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D66F5-F1BE-7473-6FA9-93A09106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" y="1009473"/>
            <a:ext cx="9587032" cy="49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1697</TotalTime>
  <Words>1076</Words>
  <Application>Microsoft Office PowerPoint</Application>
  <PresentationFormat>Widescreen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Söhne</vt:lpstr>
      <vt:lpstr>Times New Roman</vt:lpstr>
      <vt:lpstr>Custom​​</vt:lpstr>
      <vt:lpstr>PowerPoint Presentation</vt:lpstr>
      <vt:lpstr>AGENDA   -Introduction -Problem Statement -Proposed Solution -App Prototype -Limitations and Conclusion   </vt:lpstr>
      <vt:lpstr>PowerPoint Presentation</vt:lpstr>
      <vt:lpstr>BACKGROUND     </vt:lpstr>
      <vt:lpstr>BACKGROUND..     </vt:lpstr>
      <vt:lpstr>BACKGROUND..     </vt:lpstr>
      <vt:lpstr>🎙️SemaAfya    </vt:lpstr>
      <vt:lpstr>APP ARCHITECTURE</vt:lpstr>
      <vt:lpstr>Welcome Page</vt:lpstr>
      <vt:lpstr>Registration Page</vt:lpstr>
      <vt:lpstr>Login Page</vt:lpstr>
      <vt:lpstr>Main App</vt:lpstr>
      <vt:lpstr>Main App..</vt:lpstr>
      <vt:lpstr>Main App..</vt:lpstr>
      <vt:lpstr>Contacts Page</vt:lpstr>
      <vt:lpstr>LIMITATION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PS-002 - Fault Impact Analysis: Towards Service-Oriented Network Operation &amp; Maintenance.</dc:title>
  <dc:creator>Julius Maina</dc:creator>
  <cp:lastModifiedBy>Julius Maina</cp:lastModifiedBy>
  <cp:revision>129</cp:revision>
  <dcterms:created xsi:type="dcterms:W3CDTF">2023-10-03T17:11:35Z</dcterms:created>
  <dcterms:modified xsi:type="dcterms:W3CDTF">2023-12-09T00:48:45Z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