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88" r:id="rId5"/>
    <p:sldId id="289" r:id="rId6"/>
    <p:sldId id="290" r:id="rId7"/>
    <p:sldId id="291" r:id="rId8"/>
    <p:sldId id="260" r:id="rId9"/>
    <p:sldId id="274" r:id="rId10"/>
    <p:sldId id="275" r:id="rId11"/>
    <p:sldId id="276" r:id="rId12"/>
    <p:sldId id="277" r:id="rId13"/>
    <p:sldId id="278" r:id="rId14"/>
    <p:sldId id="279" r:id="rId15"/>
    <p:sldId id="280" r:id="rId16"/>
    <p:sldId id="281" r:id="rId17"/>
    <p:sldId id="282" r:id="rId18"/>
    <p:sldId id="284" r:id="rId19"/>
    <p:sldId id="285" r:id="rId20"/>
    <p:sldId id="286" r:id="rId21"/>
    <p:sldId id="287" r:id="rId22"/>
    <p:sldId id="273"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Open Sans ExtraBold" panose="020B0604020202020204" charset="0"/>
      <p:bold r:id="rId33"/>
      <p:boldItalic r:id="rId34"/>
    </p:embeddedFont>
    <p:embeddedFont>
      <p:font typeface="Open Sans Light" panose="020B060402020202020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lcjCKbBhoNSRGu1ApSTE3C7ok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4" d="100"/>
          <a:sy n="94"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10956511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15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05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99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24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48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947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511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46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54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224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45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28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891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0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40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30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4118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61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04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74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4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74cc6d9ba2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174cc6d9ba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1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19"/>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1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6" name="Google Shape;16;p1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1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13"/>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3" name="Google Shape;23;p13"/>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4" name="Google Shape;24;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15"/>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17"/>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9" name="Google Shape;39;p17"/>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0" name="Google Shape;40;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3" name="Google Shape;43;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rot="10800000" flipH="1">
            <a:off x="-19206" y="-6350"/>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1437595" y="1107100"/>
            <a:ext cx="6249603" cy="1107915"/>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Clr>
                <a:srgbClr val="FFFFFF"/>
              </a:buClr>
              <a:buSzPts val="3500"/>
              <a:buFont typeface="Open Sans ExtraBold"/>
              <a:buNone/>
            </a:pPr>
            <a:r>
              <a:rPr lang="en-US" sz="3000" dirty="0">
                <a:solidFill>
                  <a:srgbClr val="FFFFFF"/>
                </a:solidFill>
                <a:latin typeface="Open Sans ExtraBold"/>
                <a:ea typeface="Open Sans ExtraBold"/>
                <a:cs typeface="Open Sans ExtraBold"/>
                <a:sym typeface="Open Sans ExtraBold"/>
              </a:rPr>
              <a:t>K-UNITY SACCO CREDIT RATING INSIGHTS</a:t>
            </a:r>
          </a:p>
        </p:txBody>
      </p:sp>
      <p:sp>
        <p:nvSpPr>
          <p:cNvPr id="56" name="Google Shape;56;p1"/>
          <p:cNvSpPr/>
          <p:nvPr/>
        </p:nvSpPr>
        <p:spPr>
          <a:xfrm>
            <a:off x="3014706" y="2545198"/>
            <a:ext cx="3471154" cy="95402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2000"/>
              <a:buFont typeface="Open Sans Light"/>
              <a:buNone/>
            </a:pPr>
            <a:r>
              <a:rPr lang="en-US" sz="2500" dirty="0">
                <a:solidFill>
                  <a:srgbClr val="FFFFFF"/>
                </a:solidFill>
                <a:latin typeface="Open Sans Light"/>
                <a:ea typeface="Open Sans Light"/>
                <a:cs typeface="Open Sans Light"/>
                <a:sym typeface="Open Sans Light"/>
              </a:rPr>
              <a:t>Group 1 Presentation</a:t>
            </a:r>
            <a:endParaRPr sz="2500" dirty="0">
              <a:solidFill>
                <a:srgbClr val="FFFFFF"/>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rgbClr val="FFFFFF"/>
              </a:buClr>
              <a:buSzPts val="2000"/>
              <a:buFont typeface="Open Sans Light"/>
              <a:buNone/>
            </a:pPr>
            <a:endParaRPr sz="2500" dirty="0">
              <a:solidFill>
                <a:srgbClr val="FFFFFF"/>
              </a:solidFill>
              <a:latin typeface="Open Sans Light"/>
              <a:ea typeface="Open Sans Light"/>
              <a:cs typeface="Open Sans Light"/>
              <a:sym typeface="Open Sans Light"/>
            </a:endParaRPr>
          </a:p>
        </p:txBody>
      </p:sp>
      <p:sp>
        <p:nvSpPr>
          <p:cNvPr id="57" name="Google Shape;57;p1"/>
          <p:cNvSpPr/>
          <p:nvPr/>
        </p:nvSpPr>
        <p:spPr>
          <a:xfrm>
            <a:off x="90860" y="3802710"/>
            <a:ext cx="3749620" cy="1292581"/>
          </a:xfrm>
          <a:prstGeom prst="rect">
            <a:avLst/>
          </a:prstGeom>
          <a:noFill/>
          <a:ln>
            <a:noFill/>
          </a:ln>
        </p:spPr>
        <p:txBody>
          <a:bodyPr spcFirstLastPara="1" wrap="square" lIns="91400" tIns="91400" rIns="91400" bIns="91400" anchor="t" anchorCtr="0">
            <a:spAutoFit/>
          </a:bodyPr>
          <a:lstStyle/>
          <a:p>
            <a:pPr marL="0" lvl="0" indent="0" algn="l" rtl="0">
              <a:spcBef>
                <a:spcPts val="0"/>
              </a:spcBef>
              <a:spcAft>
                <a:spcPts val="0"/>
              </a:spcAft>
              <a:buClr>
                <a:schemeClr val="dk1"/>
              </a:buClr>
              <a:buSzPts val="1100"/>
              <a:buFont typeface="Arial"/>
              <a:buNone/>
            </a:pPr>
            <a:r>
              <a:rPr lang="en-US" b="1" dirty="0">
                <a:solidFill>
                  <a:srgbClr val="FFFFFF"/>
                </a:solidFill>
                <a:latin typeface="Open Sans Light"/>
                <a:ea typeface="Open Sans Light"/>
                <a:cs typeface="Open Sans Light"/>
                <a:sym typeface="Open Sans Light"/>
              </a:rPr>
              <a:t>    </a:t>
            </a:r>
            <a:r>
              <a:rPr lang="en-US" sz="1600" b="1" dirty="0">
                <a:solidFill>
                  <a:srgbClr val="FFFFFF"/>
                </a:solidFill>
                <a:latin typeface="Open Sans Light"/>
                <a:ea typeface="Open Sans Light"/>
                <a:cs typeface="Open Sans Light"/>
                <a:sym typeface="Open Sans Light"/>
              </a:rPr>
              <a:t>Members:</a:t>
            </a:r>
            <a:endParaRPr sz="1600" b="1" dirty="0">
              <a:solidFill>
                <a:srgbClr val="FFFFFF"/>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endParaRPr b="1" dirty="0">
              <a:solidFill>
                <a:srgbClr val="FFFFFF"/>
              </a:solidFill>
              <a:latin typeface="Open Sans Light"/>
              <a:ea typeface="Open Sans Light"/>
              <a:cs typeface="Open Sans Light"/>
              <a:sym typeface="Open Sans Light"/>
            </a:endParaRPr>
          </a:p>
          <a:p>
            <a:pPr marL="457200" lvl="0" indent="-304800">
              <a:buClr>
                <a:srgbClr val="FFFFFF"/>
              </a:buClr>
              <a:buSzPts val="1200"/>
              <a:buFont typeface="Open Sans Light"/>
              <a:buAutoNum type="arabicPeriod"/>
            </a:pPr>
            <a:r>
              <a:rPr lang="en-US" b="1" dirty="0">
                <a:solidFill>
                  <a:srgbClr val="FFFFFF"/>
                </a:solidFill>
                <a:latin typeface="Open Sans Light"/>
                <a:ea typeface="Open Sans Light"/>
                <a:cs typeface="Open Sans Light"/>
                <a:sym typeface="Open Sans Light"/>
              </a:rPr>
              <a:t>22/00243 - </a:t>
            </a:r>
            <a:r>
              <a:rPr lang="en-US" b="1" dirty="0" err="1">
                <a:solidFill>
                  <a:srgbClr val="FFFFFF"/>
                </a:solidFill>
                <a:latin typeface="Open Sans Light"/>
                <a:ea typeface="Open Sans Light"/>
                <a:cs typeface="Open Sans Light"/>
                <a:sym typeface="Open Sans Light"/>
              </a:rPr>
              <a:t>Maina</a:t>
            </a:r>
            <a:r>
              <a:rPr lang="en-US" b="1" dirty="0">
                <a:solidFill>
                  <a:srgbClr val="FFFFFF"/>
                </a:solidFill>
                <a:latin typeface="Open Sans Light"/>
                <a:ea typeface="Open Sans Light"/>
                <a:cs typeface="Open Sans Light"/>
                <a:sym typeface="Open Sans Light"/>
              </a:rPr>
              <a:t> Julius </a:t>
            </a:r>
            <a:r>
              <a:rPr lang="en-US" b="1" dirty="0" err="1">
                <a:solidFill>
                  <a:srgbClr val="FFFFFF"/>
                </a:solidFill>
                <a:latin typeface="Open Sans Light"/>
                <a:ea typeface="Open Sans Light"/>
                <a:cs typeface="Open Sans Light"/>
                <a:sym typeface="Open Sans Light"/>
              </a:rPr>
              <a:t>Mwangi</a:t>
            </a:r>
            <a:r>
              <a:rPr lang="en-US" b="1" dirty="0">
                <a:solidFill>
                  <a:srgbClr val="FFFFFF"/>
                </a:solidFill>
                <a:latin typeface="Open Sans Light"/>
                <a:ea typeface="Open Sans Light"/>
                <a:cs typeface="Open Sans Light"/>
                <a:sym typeface="Open Sans Light"/>
              </a:rPr>
              <a:t> </a:t>
            </a:r>
          </a:p>
          <a:p>
            <a:pPr marL="457200" lvl="0" indent="-304800">
              <a:buClr>
                <a:srgbClr val="FFFFFF"/>
              </a:buClr>
              <a:buSzPts val="1200"/>
              <a:buFont typeface="Open Sans Light"/>
              <a:buAutoNum type="arabicPeriod"/>
            </a:pPr>
            <a:r>
              <a:rPr lang="en-US" b="1" dirty="0">
                <a:solidFill>
                  <a:srgbClr val="FFFFFF"/>
                </a:solidFill>
                <a:latin typeface="Open Sans Light"/>
                <a:ea typeface="Open Sans Light"/>
                <a:cs typeface="Open Sans Light"/>
                <a:sym typeface="Open Sans Light"/>
              </a:rPr>
              <a:t>21/07064 - Charles </a:t>
            </a:r>
            <a:r>
              <a:rPr lang="en-US" b="1" dirty="0" err="1">
                <a:solidFill>
                  <a:srgbClr val="FFFFFF"/>
                </a:solidFill>
                <a:latin typeface="Open Sans Light"/>
                <a:ea typeface="Open Sans Light"/>
                <a:cs typeface="Open Sans Light"/>
                <a:sym typeface="Open Sans Light"/>
              </a:rPr>
              <a:t>Ndegwa</a:t>
            </a:r>
            <a:endParaRPr lang="en-US" b="1" dirty="0">
              <a:solidFill>
                <a:srgbClr val="FFFFFF"/>
              </a:solidFill>
              <a:latin typeface="Open Sans Light"/>
              <a:ea typeface="Open Sans Light"/>
              <a:cs typeface="Open Sans Light"/>
              <a:sym typeface="Open Sans Light"/>
            </a:endParaRPr>
          </a:p>
          <a:p>
            <a:pPr marL="457200" lvl="0" indent="-304800">
              <a:buClr>
                <a:srgbClr val="FFFFFF"/>
              </a:buClr>
              <a:buSzPts val="1200"/>
              <a:buFont typeface="Open Sans Light"/>
              <a:buAutoNum type="arabicPeriod"/>
            </a:pPr>
            <a:r>
              <a:rPr lang="en-US" b="1" dirty="0">
                <a:solidFill>
                  <a:srgbClr val="FFFFFF"/>
                </a:solidFill>
                <a:latin typeface="Open Sans Light"/>
                <a:ea typeface="Open Sans Light"/>
                <a:cs typeface="Open Sans Light"/>
                <a:sym typeface="Open Sans Light"/>
              </a:rPr>
              <a:t>21/06739 – </a:t>
            </a:r>
            <a:r>
              <a:rPr lang="en-US" b="1" dirty="0" err="1">
                <a:solidFill>
                  <a:srgbClr val="FFFFFF"/>
                </a:solidFill>
                <a:latin typeface="Open Sans Light"/>
                <a:ea typeface="Open Sans Light"/>
                <a:cs typeface="Open Sans Light"/>
                <a:sym typeface="Open Sans Light"/>
              </a:rPr>
              <a:t>Agonyo</a:t>
            </a:r>
            <a:r>
              <a:rPr lang="en-US" b="1" dirty="0">
                <a:solidFill>
                  <a:srgbClr val="FFFFFF"/>
                </a:solidFill>
                <a:latin typeface="Open Sans Light"/>
                <a:ea typeface="Open Sans Light"/>
                <a:cs typeface="Open Sans Light"/>
                <a:sym typeface="Open Sans Light"/>
              </a:rPr>
              <a:t> </a:t>
            </a:r>
            <a:r>
              <a:rPr lang="en-US" b="1" dirty="0" err="1">
                <a:solidFill>
                  <a:srgbClr val="FFFFFF"/>
                </a:solidFill>
                <a:latin typeface="Open Sans Light"/>
                <a:ea typeface="Open Sans Light"/>
                <a:cs typeface="Open Sans Light"/>
                <a:sym typeface="Open Sans Light"/>
              </a:rPr>
              <a:t>Laureen</a:t>
            </a:r>
            <a:endParaRPr lang="en-US" b="1" dirty="0">
              <a:solidFill>
                <a:srgbClr val="FFFFFF"/>
              </a:solidFill>
              <a:latin typeface="Open Sans Light"/>
              <a:ea typeface="Open Sans Light"/>
              <a:cs typeface="Open Sans Light"/>
              <a:sym typeface="Open Sans Light"/>
            </a:endParaRPr>
          </a:p>
        </p:txBody>
      </p:sp>
      <p:sp>
        <p:nvSpPr>
          <p:cNvPr id="58" name="Google Shape;58;p1"/>
          <p:cNvSpPr/>
          <p:nvPr/>
        </p:nvSpPr>
        <p:spPr>
          <a:xfrm>
            <a:off x="-6201" y="-6350"/>
            <a:ext cx="9175601" cy="412750"/>
          </a:xfrm>
          <a:prstGeom prst="rect">
            <a:avLst/>
          </a:prstGeom>
          <a:solidFill>
            <a:srgbClr val="92D05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500"/>
              <a:buFont typeface="Calibri"/>
              <a:buNone/>
            </a:pPr>
            <a:r>
              <a:rPr lang="en-US" sz="1000" b="1" i="0" u="none" strike="noStrike" cap="none" dirty="0">
                <a:solidFill>
                  <a:srgbClr val="000000"/>
                </a:solidFill>
                <a:latin typeface="Calibri"/>
                <a:ea typeface="Calibri"/>
                <a:cs typeface="Calibri"/>
                <a:sym typeface="Calibri"/>
              </a:rPr>
              <a:t>       Note: </a:t>
            </a:r>
            <a:r>
              <a:rPr lang="en-US" sz="1000" dirty="0">
                <a:latin typeface="Calibri"/>
                <a:ea typeface="Calibri"/>
                <a:cs typeface="Calibri"/>
                <a:sym typeface="Calibri"/>
              </a:rPr>
              <a:t>This is a summary of Challenge Based Learning (C.B.L.) for MDA 5302 –Human Perception &amp; Information Visualization Unit </a:t>
            </a:r>
          </a:p>
          <a:p>
            <a:pPr marL="0" marR="0" lvl="0" indent="0" algn="ctr" rtl="0">
              <a:lnSpc>
                <a:spcPct val="100000"/>
              </a:lnSpc>
              <a:spcBef>
                <a:spcPts val="0"/>
              </a:spcBef>
              <a:spcAft>
                <a:spcPts val="0"/>
              </a:spcAft>
              <a:buClr>
                <a:srgbClr val="000000"/>
              </a:buClr>
              <a:buSzPts val="500"/>
              <a:buFont typeface="Calibri"/>
              <a:buNone/>
            </a:pPr>
            <a:r>
              <a:rPr lang="en-US" sz="1000" dirty="0">
                <a:latin typeface="Calibri"/>
                <a:ea typeface="Calibri"/>
                <a:cs typeface="Calibri"/>
                <a:sym typeface="Calibri"/>
              </a:rPr>
              <a:t>© KCA -University</a:t>
            </a:r>
            <a:endParaRPr sz="1000" dirty="0"/>
          </a:p>
        </p:txBody>
      </p:sp>
      <p:sp>
        <p:nvSpPr>
          <p:cNvPr id="8" name="Google Shape;57;p1"/>
          <p:cNvSpPr/>
          <p:nvPr/>
        </p:nvSpPr>
        <p:spPr>
          <a:xfrm>
            <a:off x="3788596" y="3784815"/>
            <a:ext cx="3471154" cy="1261803"/>
          </a:xfrm>
          <a:prstGeom prst="rect">
            <a:avLst/>
          </a:prstGeom>
          <a:noFill/>
          <a:ln>
            <a:noFill/>
          </a:ln>
        </p:spPr>
        <p:txBody>
          <a:bodyPr spcFirstLastPara="1" wrap="square" lIns="91400" tIns="91400" rIns="91400" bIns="91400" anchor="t" anchorCtr="0">
            <a:spAutoFit/>
          </a:bodyPr>
          <a:lstStyle/>
          <a:p>
            <a:pPr marL="0" lvl="0" indent="0" algn="l" rtl="0">
              <a:spcBef>
                <a:spcPts val="0"/>
              </a:spcBef>
              <a:spcAft>
                <a:spcPts val="0"/>
              </a:spcAft>
              <a:buClr>
                <a:schemeClr val="dk1"/>
              </a:buClr>
              <a:buSzPts val="1100"/>
              <a:buFont typeface="Arial"/>
              <a:buNone/>
            </a:pPr>
            <a:endParaRPr b="1" dirty="0">
              <a:solidFill>
                <a:srgbClr val="FFFFFF"/>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endParaRPr b="1" dirty="0">
              <a:solidFill>
                <a:srgbClr val="FFFFFF"/>
              </a:solidFill>
              <a:latin typeface="Open Sans Light"/>
              <a:ea typeface="Open Sans Light"/>
              <a:cs typeface="Open Sans Light"/>
              <a:sym typeface="Open Sans Light"/>
            </a:endParaRPr>
          </a:p>
          <a:p>
            <a:pPr marL="152400">
              <a:buClr>
                <a:srgbClr val="FFFFFF"/>
              </a:buClr>
              <a:buSzPts val="1200"/>
            </a:pPr>
            <a:r>
              <a:rPr lang="en-US" b="1" dirty="0">
                <a:solidFill>
                  <a:srgbClr val="FFFFFF"/>
                </a:solidFill>
                <a:latin typeface="Open Sans Light"/>
                <a:ea typeface="Open Sans Light"/>
                <a:cs typeface="Open Sans Light"/>
                <a:sym typeface="Open Sans Light"/>
              </a:rPr>
              <a:t>4.   21/08050 – Boniface </a:t>
            </a:r>
            <a:r>
              <a:rPr lang="en-US" b="1" dirty="0" err="1">
                <a:solidFill>
                  <a:srgbClr val="FFFFFF"/>
                </a:solidFill>
                <a:latin typeface="Open Sans Light"/>
                <a:ea typeface="Open Sans Light"/>
                <a:cs typeface="Open Sans Light"/>
                <a:sym typeface="Open Sans Light"/>
              </a:rPr>
              <a:t>Kimoni</a:t>
            </a:r>
            <a:r>
              <a:rPr lang="en-US" b="1" dirty="0">
                <a:solidFill>
                  <a:srgbClr val="FFFFFF"/>
                </a:solidFill>
                <a:latin typeface="Open Sans Light"/>
                <a:ea typeface="Open Sans Light"/>
                <a:cs typeface="Open Sans Light"/>
                <a:sym typeface="Open Sans Light"/>
              </a:rPr>
              <a:t> </a:t>
            </a:r>
          </a:p>
          <a:p>
            <a:pPr marL="152400" lvl="0">
              <a:buClr>
                <a:srgbClr val="FFFFFF"/>
              </a:buClr>
              <a:buSzPts val="1200"/>
            </a:pPr>
            <a:r>
              <a:rPr lang="en-US" b="1" dirty="0">
                <a:solidFill>
                  <a:srgbClr val="FFFFFF"/>
                </a:solidFill>
                <a:latin typeface="Open Sans Light"/>
                <a:ea typeface="Open Sans Light"/>
                <a:cs typeface="Open Sans Light"/>
                <a:sym typeface="Open Sans Light"/>
              </a:rPr>
              <a:t>5.    21/07392 – Victor </a:t>
            </a:r>
            <a:r>
              <a:rPr lang="en-US" b="1" dirty="0" err="1">
                <a:solidFill>
                  <a:srgbClr val="FFFFFF"/>
                </a:solidFill>
                <a:latin typeface="Open Sans Light"/>
                <a:ea typeface="Open Sans Light"/>
                <a:cs typeface="Open Sans Light"/>
                <a:sym typeface="Open Sans Light"/>
              </a:rPr>
              <a:t>Omuyoma</a:t>
            </a:r>
            <a:endParaRPr lang="en-US" b="1" dirty="0">
              <a:solidFill>
                <a:srgbClr val="FFFFFF"/>
              </a:solidFill>
              <a:latin typeface="Open Sans Light"/>
              <a:ea typeface="Open Sans Light"/>
              <a:cs typeface="Open Sans Light"/>
              <a:sym typeface="Open Sans Light"/>
            </a:endParaRPr>
          </a:p>
          <a:p>
            <a:pPr marL="152400" lvl="0">
              <a:buClr>
                <a:srgbClr val="FFFFFF"/>
              </a:buClr>
              <a:buSzPts val="1200"/>
            </a:pPr>
            <a:r>
              <a:rPr lang="en-US" b="1" dirty="0">
                <a:solidFill>
                  <a:srgbClr val="FFFFFF"/>
                </a:solidFill>
                <a:latin typeface="Open Sans Light"/>
                <a:ea typeface="Open Sans Light"/>
                <a:cs typeface="Open Sans Light"/>
                <a:sym typeface="Open Sans Light"/>
              </a:rPr>
              <a:t>6.    21/07828 – Esther </a:t>
            </a:r>
            <a:r>
              <a:rPr lang="en-US" b="1" dirty="0" err="1">
                <a:solidFill>
                  <a:srgbClr val="FFFFFF"/>
                </a:solidFill>
                <a:latin typeface="Open Sans Light"/>
                <a:ea typeface="Open Sans Light"/>
                <a:cs typeface="Open Sans Light"/>
                <a:sym typeface="Open Sans Light"/>
              </a:rPr>
              <a:t>Kimani</a:t>
            </a:r>
            <a:endParaRPr lang="en-US" b="1" dirty="0">
              <a:solidFill>
                <a:srgbClr val="FFFFFF"/>
              </a:solidFill>
              <a:latin typeface="Open Sans Light"/>
              <a:ea typeface="Open Sans Light"/>
              <a:cs typeface="Open Sans Light"/>
              <a:sym typeface="Open Sans 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760" y="4578957"/>
            <a:ext cx="1312910" cy="562676"/>
          </a:xfrm>
          <a:prstGeom prst="rect">
            <a:avLst/>
          </a:prstGeom>
        </p:spPr>
      </p:pic>
      <p:pic>
        <p:nvPicPr>
          <p:cNvPr id="9" name="Picture 8">
            <a:extLst>
              <a:ext uri="{FF2B5EF4-FFF2-40B4-BE49-F238E27FC236}">
                <a16:creationId xmlns:a16="http://schemas.microsoft.com/office/drawing/2014/main" id="{7ABB84BC-8983-4FDB-B6B3-6E16C41C006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23855" y="3848661"/>
            <a:ext cx="629285" cy="5670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3. Term Limit -Cluster 1 </a:t>
            </a: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2"/>
            <a:ext cx="2462485" cy="225235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Most of their loans are short-term (0-3 months period)</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This group of loans were short term mostly. This may mean they are more secure as the time horizon is short reducing the uncertainties of the future</a:t>
            </a:r>
          </a:p>
        </p:txBody>
      </p:sp>
      <p:pic>
        <p:nvPicPr>
          <p:cNvPr id="2" name="Picture 1"/>
          <p:cNvPicPr>
            <a:picLocks noChangeAspect="1"/>
          </p:cNvPicPr>
          <p:nvPr/>
        </p:nvPicPr>
        <p:blipFill>
          <a:blip r:embed="rId3"/>
          <a:stretch>
            <a:fillRect/>
          </a:stretch>
        </p:blipFill>
        <p:spPr>
          <a:xfrm>
            <a:off x="3789133" y="1316218"/>
            <a:ext cx="5329537" cy="2548789"/>
          </a:xfrm>
          <a:prstGeom prst="rect">
            <a:avLst/>
          </a:prstGeom>
        </p:spPr>
      </p:pic>
    </p:spTree>
    <p:extLst>
      <p:ext uri="{BB962C8B-B14F-4D97-AF65-F5344CB8AC3E}">
        <p14:creationId xmlns:p14="http://schemas.microsoft.com/office/powerpoint/2010/main" val="184489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4. Disbursed Amounts –Cluster 2 </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2"/>
            <a:ext cx="2462485" cy="225235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Most of their loan amounts are between </a:t>
            </a:r>
            <a:r>
              <a:rPr lang="en-US" sz="2400" dirty="0" err="1"/>
              <a:t>Ksh</a:t>
            </a:r>
            <a:r>
              <a:rPr lang="en-US" sz="2400" dirty="0"/>
              <a:t>. 9,000 and </a:t>
            </a:r>
            <a:r>
              <a:rPr lang="en-US" sz="2400" dirty="0" err="1"/>
              <a:t>Ksh</a:t>
            </a:r>
            <a:r>
              <a:rPr lang="en-US" sz="2400" dirty="0"/>
              <a:t>. 40,000</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a:solidFill>
                  <a:srgbClr val="FFFF00"/>
                </a:solidFill>
              </a:rPr>
              <a:t>This group of loans were small in size. This may mean their risk magnitude incase of default is not big thus may not mainly impact the business negatively. </a:t>
            </a:r>
            <a:endParaRPr lang="en-US" dirty="0">
              <a:solidFill>
                <a:srgbClr val="FFFF00"/>
              </a:solidFill>
            </a:endParaRPr>
          </a:p>
        </p:txBody>
      </p:sp>
      <p:pic>
        <p:nvPicPr>
          <p:cNvPr id="3" name="Picture 2"/>
          <p:cNvPicPr>
            <a:picLocks noChangeAspect="1"/>
          </p:cNvPicPr>
          <p:nvPr/>
        </p:nvPicPr>
        <p:blipFill>
          <a:blip r:embed="rId3"/>
          <a:stretch>
            <a:fillRect/>
          </a:stretch>
        </p:blipFill>
        <p:spPr>
          <a:xfrm>
            <a:off x="4000737" y="1266899"/>
            <a:ext cx="5038725" cy="2688413"/>
          </a:xfrm>
          <a:prstGeom prst="rect">
            <a:avLst/>
          </a:prstGeom>
        </p:spPr>
      </p:pic>
    </p:spTree>
    <p:extLst>
      <p:ext uri="{BB962C8B-B14F-4D97-AF65-F5344CB8AC3E}">
        <p14:creationId xmlns:p14="http://schemas.microsoft.com/office/powerpoint/2010/main" val="399847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5. Terms the Loan was Active – Cluster 2</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205025" y="1757461"/>
            <a:ext cx="2720706" cy="174530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Most of their loans have been active for 70 terms and above.</a:t>
            </a:r>
          </a:p>
        </p:txBody>
      </p:sp>
      <p:grpSp>
        <p:nvGrpSpPr>
          <p:cNvPr id="91" name="Google Shape;91;g174cc6d9ba2_0_12"/>
          <p:cNvGrpSpPr/>
          <p:nvPr/>
        </p:nvGrpSpPr>
        <p:grpSpPr>
          <a:xfrm>
            <a:off x="4969973" y="2164723"/>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pic>
        <p:nvPicPr>
          <p:cNvPr id="2" name="Picture 1"/>
          <p:cNvPicPr>
            <a:picLocks noChangeAspect="1"/>
          </p:cNvPicPr>
          <p:nvPr/>
        </p:nvPicPr>
        <p:blipFill>
          <a:blip r:embed="rId3"/>
          <a:stretch>
            <a:fillRect/>
          </a:stretch>
        </p:blipFill>
        <p:spPr>
          <a:xfrm>
            <a:off x="3018197" y="1217245"/>
            <a:ext cx="6103163" cy="2752788"/>
          </a:xfrm>
          <a:prstGeom prst="rect">
            <a:avLst/>
          </a:prstGeom>
        </p:spPr>
      </p:pic>
      <p:sp>
        <p:nvSpPr>
          <p:cNvPr id="11" name="TextBox 10"/>
          <p:cNvSpPr txBox="1"/>
          <p:nvPr/>
        </p:nvSpPr>
        <p:spPr>
          <a:xfrm>
            <a:off x="205024" y="4059157"/>
            <a:ext cx="8916335" cy="954107"/>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As discussed in the previous slide, the less the time span since disbursement of loan the better.</a:t>
            </a:r>
          </a:p>
          <a:p>
            <a:endParaRPr lang="en-US" dirty="0">
              <a:solidFill>
                <a:srgbClr val="FFFF00"/>
              </a:solidFill>
            </a:endParaRPr>
          </a:p>
          <a:p>
            <a:r>
              <a:rPr lang="en-US" dirty="0">
                <a:solidFill>
                  <a:srgbClr val="FFFF00"/>
                </a:solidFill>
              </a:rPr>
              <a:t>It therefore may be concluded that cluster 2 loans were more defaulted than the rest as the time lapse was prolonged (70 and above)</a:t>
            </a:r>
          </a:p>
        </p:txBody>
      </p:sp>
    </p:spTree>
    <p:extLst>
      <p:ext uri="{BB962C8B-B14F-4D97-AF65-F5344CB8AC3E}">
        <p14:creationId xmlns:p14="http://schemas.microsoft.com/office/powerpoint/2010/main" val="154665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6. Disbursed </a:t>
            </a:r>
            <a:r>
              <a:rPr lang="en-US" sz="2400" b="1" dirty="0" err="1">
                <a:solidFill>
                  <a:schemeClr val="lt1"/>
                </a:solidFill>
                <a:latin typeface="Open Sans"/>
                <a:ea typeface="Open Sans"/>
                <a:cs typeface="Open Sans"/>
                <a:sym typeface="Open Sans"/>
              </a:rPr>
              <a:t>Vs</a:t>
            </a:r>
            <a:r>
              <a:rPr lang="en-US" sz="2400" b="1" dirty="0">
                <a:solidFill>
                  <a:schemeClr val="lt1"/>
                </a:solidFill>
                <a:latin typeface="Open Sans"/>
                <a:ea typeface="Open Sans"/>
                <a:cs typeface="Open Sans"/>
                <a:sym typeface="Open Sans"/>
              </a:rPr>
              <a:t> Outstanding Amount Ratio -Cluster 2</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300358" y="1455451"/>
            <a:ext cx="2504487" cy="2648716"/>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have low disbursement amount to outstanding amount ratio of 0-0.2.</a:t>
            </a:r>
          </a:p>
        </p:txBody>
      </p:sp>
      <p:grpSp>
        <p:nvGrpSpPr>
          <p:cNvPr id="91" name="Google Shape;91;g174cc6d9ba2_0_12"/>
          <p:cNvGrpSpPr/>
          <p:nvPr/>
        </p:nvGrpSpPr>
        <p:grpSpPr>
          <a:xfrm>
            <a:off x="4969973" y="2164723"/>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pic>
        <p:nvPicPr>
          <p:cNvPr id="4" name="Picture 3"/>
          <p:cNvPicPr>
            <a:picLocks noChangeAspect="1"/>
          </p:cNvPicPr>
          <p:nvPr/>
        </p:nvPicPr>
        <p:blipFill>
          <a:blip r:embed="rId3"/>
          <a:stretch>
            <a:fillRect/>
          </a:stretch>
        </p:blipFill>
        <p:spPr>
          <a:xfrm>
            <a:off x="3049577" y="1274910"/>
            <a:ext cx="6040401" cy="2829257"/>
          </a:xfrm>
          <a:prstGeom prst="rect">
            <a:avLst/>
          </a:prstGeom>
        </p:spPr>
      </p:pic>
      <p:sp>
        <p:nvSpPr>
          <p:cNvPr id="5" name="TextBox 4"/>
          <p:cNvSpPr txBox="1"/>
          <p:nvPr/>
        </p:nvSpPr>
        <p:spPr>
          <a:xfrm>
            <a:off x="205025" y="4336012"/>
            <a:ext cx="8884953"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The higher this ratio is the better as it means that the disbursed amount was higher than the outstanding loan</a:t>
            </a:r>
          </a:p>
          <a:p>
            <a:r>
              <a:rPr lang="en-US" dirty="0">
                <a:solidFill>
                  <a:srgbClr val="FFFF00"/>
                </a:solidFill>
              </a:rPr>
              <a:t>This can be generalized to mean that cluster 2 loans were poorly serviced compared to the other groups.</a:t>
            </a:r>
          </a:p>
        </p:txBody>
      </p:sp>
    </p:spTree>
    <p:extLst>
      <p:ext uri="{BB962C8B-B14F-4D97-AF65-F5344CB8AC3E}">
        <p14:creationId xmlns:p14="http://schemas.microsoft.com/office/powerpoint/2010/main" val="208683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7. Term Limit -Cluster 2 </a:t>
            </a: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2"/>
            <a:ext cx="2462485" cy="225235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Most of their loans are short-term (for 0-3 months period)</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This group of loans were short term mostly. This may mean they are more secure as the time horizon is short reducing the uncertainties of the future</a:t>
            </a:r>
          </a:p>
        </p:txBody>
      </p:sp>
      <p:pic>
        <p:nvPicPr>
          <p:cNvPr id="2" name="Picture 1"/>
          <p:cNvPicPr>
            <a:picLocks noChangeAspect="1"/>
          </p:cNvPicPr>
          <p:nvPr/>
        </p:nvPicPr>
        <p:blipFill>
          <a:blip r:embed="rId3"/>
          <a:stretch>
            <a:fillRect/>
          </a:stretch>
        </p:blipFill>
        <p:spPr>
          <a:xfrm>
            <a:off x="3789133" y="1316218"/>
            <a:ext cx="5329537" cy="2548789"/>
          </a:xfrm>
          <a:prstGeom prst="rect">
            <a:avLst/>
          </a:prstGeom>
        </p:spPr>
      </p:pic>
    </p:spTree>
    <p:extLst>
      <p:ext uri="{BB962C8B-B14F-4D97-AF65-F5344CB8AC3E}">
        <p14:creationId xmlns:p14="http://schemas.microsoft.com/office/powerpoint/2010/main" val="283929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8. Disbursed Amounts – Cluster 2 </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3"/>
            <a:ext cx="3308619" cy="2151556"/>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of their loans are in small amounts of loans ( </a:t>
            </a:r>
            <a:r>
              <a:rPr lang="en-US" sz="2400" dirty="0" err="1"/>
              <a:t>Ksh</a:t>
            </a:r>
            <a:r>
              <a:rPr lang="en-US" sz="2400" dirty="0"/>
              <a:t>. 9,000 and below )</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This group of loans were small in size (9,000 and less). This may be interpreted to mean that their returns are also low, therefore not constituting a great percentage of the </a:t>
            </a:r>
            <a:r>
              <a:rPr lang="en-US" dirty="0" err="1">
                <a:solidFill>
                  <a:srgbClr val="FFFF00"/>
                </a:solidFill>
              </a:rPr>
              <a:t>sacco</a:t>
            </a:r>
            <a:r>
              <a:rPr lang="en-US" dirty="0">
                <a:solidFill>
                  <a:srgbClr val="FFFF00"/>
                </a:solidFill>
              </a:rPr>
              <a:t> proceeds</a:t>
            </a:r>
          </a:p>
        </p:txBody>
      </p:sp>
      <p:pic>
        <p:nvPicPr>
          <p:cNvPr id="3" name="Picture 2"/>
          <p:cNvPicPr>
            <a:picLocks noChangeAspect="1"/>
          </p:cNvPicPr>
          <p:nvPr/>
        </p:nvPicPr>
        <p:blipFill>
          <a:blip r:embed="rId3"/>
          <a:stretch>
            <a:fillRect/>
          </a:stretch>
        </p:blipFill>
        <p:spPr>
          <a:xfrm>
            <a:off x="4000737" y="1266899"/>
            <a:ext cx="5038725" cy="2688413"/>
          </a:xfrm>
          <a:prstGeom prst="rect">
            <a:avLst/>
          </a:prstGeom>
        </p:spPr>
      </p:pic>
    </p:spTree>
    <p:extLst>
      <p:ext uri="{BB962C8B-B14F-4D97-AF65-F5344CB8AC3E}">
        <p14:creationId xmlns:p14="http://schemas.microsoft.com/office/powerpoint/2010/main" val="336290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9. Outstanding– Cluster 2 </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3"/>
            <a:ext cx="3308619" cy="2151556"/>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of their outstanding loans are medium loans ranging from 49,000 to 60,000 on average.</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Bearing in mind that this group’s disbursed amounts were 9,000 on average, these amounts of withstanding loans are huge.</a:t>
            </a:r>
          </a:p>
        </p:txBody>
      </p:sp>
      <p:pic>
        <p:nvPicPr>
          <p:cNvPr id="2" name="Picture 1"/>
          <p:cNvPicPr>
            <a:picLocks noChangeAspect="1"/>
          </p:cNvPicPr>
          <p:nvPr/>
        </p:nvPicPr>
        <p:blipFill>
          <a:blip r:embed="rId3"/>
          <a:stretch>
            <a:fillRect/>
          </a:stretch>
        </p:blipFill>
        <p:spPr>
          <a:xfrm>
            <a:off x="4609651" y="1339996"/>
            <a:ext cx="4381500" cy="2857500"/>
          </a:xfrm>
          <a:prstGeom prst="rect">
            <a:avLst/>
          </a:prstGeom>
        </p:spPr>
      </p:pic>
    </p:spTree>
    <p:extLst>
      <p:ext uri="{BB962C8B-B14F-4D97-AF65-F5344CB8AC3E}">
        <p14:creationId xmlns:p14="http://schemas.microsoft.com/office/powerpoint/2010/main" val="352391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10. Disbursed Amounts –Cluster 2 </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2"/>
            <a:ext cx="2462485" cy="225235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Most of their loan amounts are between </a:t>
            </a:r>
            <a:r>
              <a:rPr lang="en-US" sz="2400" dirty="0" err="1"/>
              <a:t>Ksh</a:t>
            </a:r>
            <a:r>
              <a:rPr lang="en-US" sz="2400" dirty="0"/>
              <a:t>. 9,000 and </a:t>
            </a:r>
            <a:r>
              <a:rPr lang="en-US" sz="2400" dirty="0" err="1"/>
              <a:t>Ksh</a:t>
            </a:r>
            <a:r>
              <a:rPr lang="en-US" sz="2400" dirty="0"/>
              <a:t>. 40,000</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This group of loans were small in size. This may mean their risk magnitude incase of default is not big thus may not mainly impact the business negatively. </a:t>
            </a:r>
          </a:p>
        </p:txBody>
      </p:sp>
      <p:pic>
        <p:nvPicPr>
          <p:cNvPr id="3" name="Picture 2"/>
          <p:cNvPicPr>
            <a:picLocks noChangeAspect="1"/>
          </p:cNvPicPr>
          <p:nvPr/>
        </p:nvPicPr>
        <p:blipFill>
          <a:blip r:embed="rId3"/>
          <a:stretch>
            <a:fillRect/>
          </a:stretch>
        </p:blipFill>
        <p:spPr>
          <a:xfrm>
            <a:off x="4000737" y="1266899"/>
            <a:ext cx="5038725" cy="2688413"/>
          </a:xfrm>
          <a:prstGeom prst="rect">
            <a:avLst/>
          </a:prstGeom>
        </p:spPr>
      </p:pic>
    </p:spTree>
    <p:extLst>
      <p:ext uri="{BB962C8B-B14F-4D97-AF65-F5344CB8AC3E}">
        <p14:creationId xmlns:p14="http://schemas.microsoft.com/office/powerpoint/2010/main" val="345403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11. Disbursed </a:t>
            </a:r>
            <a:r>
              <a:rPr lang="en-US" sz="2400" b="1" dirty="0" err="1">
                <a:solidFill>
                  <a:schemeClr val="lt1"/>
                </a:solidFill>
                <a:latin typeface="Open Sans"/>
                <a:ea typeface="Open Sans"/>
                <a:cs typeface="Open Sans"/>
                <a:sym typeface="Open Sans"/>
              </a:rPr>
              <a:t>Vs</a:t>
            </a:r>
            <a:r>
              <a:rPr lang="en-US" sz="2400" b="1" dirty="0">
                <a:solidFill>
                  <a:schemeClr val="lt1"/>
                </a:solidFill>
                <a:latin typeface="Open Sans"/>
                <a:ea typeface="Open Sans"/>
                <a:cs typeface="Open Sans"/>
                <a:sym typeface="Open Sans"/>
              </a:rPr>
              <a:t> Outstanding Amount Ratio -Cluster 3</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300358" y="1455451"/>
            <a:ext cx="2504487" cy="2648716"/>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have a disbursement amount to outstanding amount ratio of 0.2 and above</a:t>
            </a:r>
          </a:p>
        </p:txBody>
      </p:sp>
      <p:grpSp>
        <p:nvGrpSpPr>
          <p:cNvPr id="91" name="Google Shape;91;g174cc6d9ba2_0_12"/>
          <p:cNvGrpSpPr/>
          <p:nvPr/>
        </p:nvGrpSpPr>
        <p:grpSpPr>
          <a:xfrm>
            <a:off x="4969973" y="2164723"/>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pic>
        <p:nvPicPr>
          <p:cNvPr id="4" name="Picture 3"/>
          <p:cNvPicPr>
            <a:picLocks noChangeAspect="1"/>
          </p:cNvPicPr>
          <p:nvPr/>
        </p:nvPicPr>
        <p:blipFill>
          <a:blip r:embed="rId3"/>
          <a:stretch>
            <a:fillRect/>
          </a:stretch>
        </p:blipFill>
        <p:spPr>
          <a:xfrm>
            <a:off x="3049577" y="1274910"/>
            <a:ext cx="6040401" cy="2829257"/>
          </a:xfrm>
          <a:prstGeom prst="rect">
            <a:avLst/>
          </a:prstGeom>
        </p:spPr>
      </p:pic>
      <p:sp>
        <p:nvSpPr>
          <p:cNvPr id="5" name="TextBox 4"/>
          <p:cNvSpPr txBox="1"/>
          <p:nvPr/>
        </p:nvSpPr>
        <p:spPr>
          <a:xfrm>
            <a:off x="205025" y="4336012"/>
            <a:ext cx="8884953"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The higher this ratio is the better as it means that the disbursed amount was higher than the outstanding loan</a:t>
            </a:r>
          </a:p>
          <a:p>
            <a:r>
              <a:rPr lang="en-US" dirty="0">
                <a:solidFill>
                  <a:srgbClr val="FFFF00"/>
                </a:solidFill>
              </a:rPr>
              <a:t>This can be generalized to mean that cluster 3 loans were well serviced compared to the cluster 2.</a:t>
            </a:r>
          </a:p>
        </p:txBody>
      </p:sp>
    </p:spTree>
    <p:extLst>
      <p:ext uri="{BB962C8B-B14F-4D97-AF65-F5344CB8AC3E}">
        <p14:creationId xmlns:p14="http://schemas.microsoft.com/office/powerpoint/2010/main" val="3565043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7. Term Limit -Cluster 3 </a:t>
            </a: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2"/>
            <a:ext cx="2462485" cy="225235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Most of their loans are long term, i.e., 3 months and above.</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738664"/>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This group of loans were long term mostly. This may mean  that they well guaranteed with collaterals and guarantors. May also mean that they are business loans taken by businesses thus more secure and higher returns.</a:t>
            </a:r>
          </a:p>
        </p:txBody>
      </p:sp>
      <p:pic>
        <p:nvPicPr>
          <p:cNvPr id="2" name="Picture 1"/>
          <p:cNvPicPr>
            <a:picLocks noChangeAspect="1"/>
          </p:cNvPicPr>
          <p:nvPr/>
        </p:nvPicPr>
        <p:blipFill>
          <a:blip r:embed="rId3"/>
          <a:stretch>
            <a:fillRect/>
          </a:stretch>
        </p:blipFill>
        <p:spPr>
          <a:xfrm>
            <a:off x="3789133" y="1316218"/>
            <a:ext cx="5329537" cy="2548789"/>
          </a:xfrm>
          <a:prstGeom prst="rect">
            <a:avLst/>
          </a:prstGeom>
        </p:spPr>
      </p:pic>
    </p:spTree>
    <p:extLst>
      <p:ext uri="{BB962C8B-B14F-4D97-AF65-F5344CB8AC3E}">
        <p14:creationId xmlns:p14="http://schemas.microsoft.com/office/powerpoint/2010/main" val="104279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p:nvPr/>
        </p:nvSpPr>
        <p:spPr>
          <a:xfrm>
            <a:off x="-15501" y="-19475"/>
            <a:ext cx="9191400" cy="840000"/>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a:lnSpc>
                <a:spcPct val="115000"/>
              </a:lnSpc>
              <a:buClr>
                <a:schemeClr val="dk1"/>
              </a:buClr>
              <a:buSzPts val="2000"/>
            </a:pPr>
            <a:r>
              <a:rPr lang="en-US" sz="2400" b="1" dirty="0">
                <a:solidFill>
                  <a:schemeClr val="lt1"/>
                </a:solidFill>
                <a:latin typeface="Open Sans"/>
                <a:ea typeface="Open Sans"/>
                <a:cs typeface="Open Sans"/>
              </a:rPr>
              <a:t>Agenda</a:t>
            </a:r>
            <a:endParaRPr sz="2400" b="1" dirty="0">
              <a:solidFill>
                <a:schemeClr val="lt1"/>
              </a:solidFill>
              <a:latin typeface="Open Sans"/>
              <a:ea typeface="Open Sans"/>
              <a:cs typeface="Open Sans"/>
            </a:endParaRPr>
          </a:p>
        </p:txBody>
      </p:sp>
      <p:sp>
        <p:nvSpPr>
          <p:cNvPr id="66" name="Google Shape;66;p2"/>
          <p:cNvSpPr/>
          <p:nvPr/>
        </p:nvSpPr>
        <p:spPr>
          <a:xfrm>
            <a:off x="343874" y="1211200"/>
            <a:ext cx="5459402" cy="1954300"/>
          </a:xfrm>
          <a:prstGeom prst="rect">
            <a:avLst/>
          </a:prstGeom>
          <a:noFill/>
          <a:ln>
            <a:noFill/>
          </a:ln>
        </p:spPr>
        <p:txBody>
          <a:bodyPr spcFirstLastPara="1" wrap="square" lIns="91400" tIns="91400" rIns="91400" bIns="91400" anchor="t" anchorCtr="0">
            <a:spAutoFit/>
          </a:bodyPr>
          <a:lstStyle/>
          <a:p>
            <a:pPr marL="457200" marR="0" lvl="0" indent="-355600" algn="l" rtl="0">
              <a:lnSpc>
                <a:spcPct val="115000"/>
              </a:lnSpc>
              <a:spcBef>
                <a:spcPts val="0"/>
              </a:spcBef>
              <a:spcAft>
                <a:spcPts val="0"/>
              </a:spcAft>
              <a:buClr>
                <a:srgbClr val="000000"/>
              </a:buClr>
              <a:buSzPts val="2000"/>
              <a:buFont typeface="Open Sans"/>
              <a:buAutoNum type="arabicPeriod"/>
            </a:pPr>
            <a:r>
              <a:rPr lang="en-US" sz="2000" b="0" i="0" u="none" strike="noStrike" cap="none" dirty="0">
                <a:solidFill>
                  <a:srgbClr val="000000"/>
                </a:solidFill>
                <a:latin typeface="Open Sans"/>
                <a:ea typeface="Open Sans"/>
                <a:cs typeface="Open Sans"/>
                <a:sym typeface="Open Sans"/>
              </a:rPr>
              <a:t>Int</a:t>
            </a:r>
            <a:r>
              <a:rPr lang="en-US" sz="2000" dirty="0">
                <a:latin typeface="Open Sans"/>
                <a:ea typeface="Open Sans"/>
                <a:cs typeface="Open Sans"/>
                <a:sym typeface="Open Sans"/>
              </a:rPr>
              <a:t>roduction</a:t>
            </a:r>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dirty="0">
                <a:latin typeface="Open Sans"/>
                <a:ea typeface="Open Sans"/>
                <a:cs typeface="Open Sans"/>
                <a:sym typeface="Open Sans"/>
              </a:rPr>
              <a:t>Background</a:t>
            </a:r>
          </a:p>
          <a:p>
            <a:pPr marL="457200" lvl="0" indent="-355600">
              <a:lnSpc>
                <a:spcPct val="115000"/>
              </a:lnSpc>
              <a:buSzPts val="2000"/>
              <a:buFont typeface="Open Sans"/>
              <a:buAutoNum type="arabicPeriod"/>
            </a:pPr>
            <a:r>
              <a:rPr lang="en-US" sz="2000" dirty="0">
                <a:latin typeface="Open Sans"/>
                <a:ea typeface="Open Sans"/>
                <a:cs typeface="Open Sans"/>
                <a:sym typeface="Open Sans"/>
              </a:rPr>
              <a:t>Problem Statement</a:t>
            </a:r>
            <a:endParaRPr dirty="0"/>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dirty="0">
                <a:latin typeface="Open Sans"/>
                <a:ea typeface="Open Sans"/>
                <a:cs typeface="Open Sans"/>
                <a:sym typeface="Open Sans"/>
              </a:rPr>
              <a:t>Objectives</a:t>
            </a:r>
            <a:endParaRPr dirty="0"/>
          </a:p>
          <a:p>
            <a:pPr marL="457200" marR="0" lvl="0" indent="-355600" algn="l" rtl="0">
              <a:lnSpc>
                <a:spcPct val="115000"/>
              </a:lnSpc>
              <a:spcBef>
                <a:spcPts val="0"/>
              </a:spcBef>
              <a:spcAft>
                <a:spcPts val="0"/>
              </a:spcAft>
              <a:buClr>
                <a:srgbClr val="000000"/>
              </a:buClr>
              <a:buSzPts val="2000"/>
              <a:buFont typeface="Open Sans"/>
              <a:buAutoNum type="arabicPeriod"/>
            </a:pPr>
            <a:r>
              <a:rPr lang="en-US" sz="2000" dirty="0">
                <a:latin typeface="Open Sans"/>
                <a:ea typeface="Open Sans"/>
                <a:cs typeface="Open Sans"/>
                <a:sym typeface="Open Sans"/>
              </a:rPr>
              <a:t>Insights and recommendation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8. Disbursed Amounts – Cluster 3 </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523642" y="1464433"/>
            <a:ext cx="3308619" cy="2151556"/>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of their loans are in huge amounts of above </a:t>
            </a:r>
            <a:r>
              <a:rPr lang="en-US" sz="2400" dirty="0" err="1"/>
              <a:t>Ksh</a:t>
            </a:r>
            <a:r>
              <a:rPr lang="en-US" sz="2400" dirty="0"/>
              <a:t>. 40,000</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300358" y="4336013"/>
            <a:ext cx="8739104" cy="738664"/>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This group of loans were huge in size. This may mean  that they well guaranteed with collaterals and guarantors. May also mean that they are business loans taken by businesses thus more secure and higher returns.</a:t>
            </a:r>
          </a:p>
        </p:txBody>
      </p:sp>
      <p:pic>
        <p:nvPicPr>
          <p:cNvPr id="3" name="Picture 2"/>
          <p:cNvPicPr>
            <a:picLocks noChangeAspect="1"/>
          </p:cNvPicPr>
          <p:nvPr/>
        </p:nvPicPr>
        <p:blipFill>
          <a:blip r:embed="rId3"/>
          <a:stretch>
            <a:fillRect/>
          </a:stretch>
        </p:blipFill>
        <p:spPr>
          <a:xfrm>
            <a:off x="4000737" y="1266899"/>
            <a:ext cx="5038725" cy="2688413"/>
          </a:xfrm>
          <a:prstGeom prst="rect">
            <a:avLst/>
          </a:prstGeom>
        </p:spPr>
      </p:pic>
    </p:spTree>
    <p:extLst>
      <p:ext uri="{BB962C8B-B14F-4D97-AF65-F5344CB8AC3E}">
        <p14:creationId xmlns:p14="http://schemas.microsoft.com/office/powerpoint/2010/main" val="152241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8. Outstanding– Cluster 3 </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605835" y="1528865"/>
            <a:ext cx="3308619" cy="2151556"/>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of their outstanding loans are medium loans ranging from 49,000 to 60,000 on average.</a:t>
            </a:r>
          </a:p>
        </p:txBody>
      </p:sp>
      <p:grpSp>
        <p:nvGrpSpPr>
          <p:cNvPr id="91" name="Google Shape;91;g174cc6d9ba2_0_12"/>
          <p:cNvGrpSpPr/>
          <p:nvPr/>
        </p:nvGrpSpPr>
        <p:grpSpPr>
          <a:xfrm>
            <a:off x="4969925" y="2078745"/>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sp>
        <p:nvSpPr>
          <p:cNvPr id="5" name="TextBox 4"/>
          <p:cNvSpPr txBox="1"/>
          <p:nvPr/>
        </p:nvSpPr>
        <p:spPr>
          <a:xfrm>
            <a:off x="252047" y="3929441"/>
            <a:ext cx="8739104" cy="1169551"/>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Bearing in mind that this group’s disbursed amounts were huge -40,000 and above on average, these amounts of withstanding loans are less alarming (in the range of 49000-60000).</a:t>
            </a:r>
          </a:p>
          <a:p>
            <a:endParaRPr lang="en-US" dirty="0">
              <a:solidFill>
                <a:srgbClr val="FFFF00"/>
              </a:solidFill>
            </a:endParaRPr>
          </a:p>
          <a:p>
            <a:r>
              <a:rPr lang="en-US" dirty="0">
                <a:solidFill>
                  <a:srgbClr val="FFFF00"/>
                </a:solidFill>
              </a:rPr>
              <a:t>This may mean they are well serviced. This could be the best types of loans that the business should concentrate on!</a:t>
            </a:r>
          </a:p>
        </p:txBody>
      </p:sp>
      <p:pic>
        <p:nvPicPr>
          <p:cNvPr id="2" name="Picture 1"/>
          <p:cNvPicPr>
            <a:picLocks noChangeAspect="1"/>
          </p:cNvPicPr>
          <p:nvPr/>
        </p:nvPicPr>
        <p:blipFill>
          <a:blip r:embed="rId3"/>
          <a:stretch>
            <a:fillRect/>
          </a:stretch>
        </p:blipFill>
        <p:spPr>
          <a:xfrm>
            <a:off x="4609651" y="1247530"/>
            <a:ext cx="4381500" cy="2636103"/>
          </a:xfrm>
          <a:prstGeom prst="rect">
            <a:avLst/>
          </a:prstGeom>
        </p:spPr>
      </p:pic>
    </p:spTree>
    <p:extLst>
      <p:ext uri="{BB962C8B-B14F-4D97-AF65-F5344CB8AC3E}">
        <p14:creationId xmlns:p14="http://schemas.microsoft.com/office/powerpoint/2010/main" val="270027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p:nvPr/>
        </p:nvSpPr>
        <p:spPr>
          <a:xfrm rot="10800000" flipH="1">
            <a:off x="-1" y="19"/>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7"/>
          <p:cNvSpPr/>
          <p:nvPr/>
        </p:nvSpPr>
        <p:spPr>
          <a:xfrm>
            <a:off x="4033149" y="2056275"/>
            <a:ext cx="3953100" cy="779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3500"/>
              <a:buFont typeface="Open Sans ExtraBold"/>
              <a:buNone/>
            </a:pPr>
            <a:r>
              <a:rPr lang="en-US" sz="3500">
                <a:solidFill>
                  <a:srgbClr val="FFFFFF"/>
                </a:solidFill>
                <a:latin typeface="Open Sans ExtraBold"/>
                <a:ea typeface="Open Sans ExtraBold"/>
                <a:cs typeface="Open Sans ExtraBold"/>
                <a:sym typeface="Open Sans ExtraBold"/>
              </a:rPr>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0" y="-19475"/>
            <a:ext cx="9144000" cy="1205100"/>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89200" y="366902"/>
            <a:ext cx="8565600" cy="432345"/>
          </a:xfrm>
          <a:prstGeom prst="rect">
            <a:avLst/>
          </a:prstGeom>
          <a:noFill/>
          <a:ln>
            <a:noFill/>
          </a:ln>
        </p:spPr>
        <p:txBody>
          <a:bodyPr spcFirstLastPara="1" wrap="square" lIns="91400" tIns="91400" rIns="91400" bIns="91400" anchor="t" anchorCtr="0">
            <a:noAutofit/>
          </a:bodyPr>
          <a:lstStyle/>
          <a:p>
            <a:pPr>
              <a:lnSpc>
                <a:spcPct val="115000"/>
              </a:lnSpc>
              <a:buClr>
                <a:schemeClr val="dk1"/>
              </a:buClr>
              <a:buSzPts val="2000"/>
            </a:pPr>
            <a:r>
              <a:rPr lang="en-US" sz="2400" b="1" dirty="0">
                <a:solidFill>
                  <a:schemeClr val="lt1"/>
                </a:solidFill>
                <a:latin typeface="Open Sans"/>
                <a:ea typeface="Open Sans"/>
                <a:cs typeface="Open Sans"/>
                <a:sym typeface="Open Sans"/>
              </a:rPr>
              <a:t>Introduction</a:t>
            </a:r>
            <a:endParaRPr sz="2400" b="1" dirty="0">
              <a:solidFill>
                <a:schemeClr val="lt1"/>
              </a:solidFill>
              <a:latin typeface="Open Sans"/>
              <a:ea typeface="Open Sans"/>
              <a:cs typeface="Open Sans"/>
              <a:sym typeface="Open Sans"/>
            </a:endParaRPr>
          </a:p>
        </p:txBody>
      </p:sp>
      <p:sp>
        <p:nvSpPr>
          <p:cNvPr id="74" name="Google Shape;74;p3"/>
          <p:cNvSpPr/>
          <p:nvPr/>
        </p:nvSpPr>
        <p:spPr>
          <a:xfrm>
            <a:off x="383400" y="1401650"/>
            <a:ext cx="8565600" cy="2769908"/>
          </a:xfrm>
          <a:prstGeom prst="rect">
            <a:avLst/>
          </a:prstGeom>
          <a:noFill/>
          <a:ln>
            <a:noFill/>
          </a:ln>
        </p:spPr>
        <p:txBody>
          <a:bodyPr spcFirstLastPara="1" wrap="square" lIns="91400" tIns="91400" rIns="91400" bIns="91400" anchor="t" anchorCtr="0">
            <a:spAutoFit/>
          </a:bodyPr>
          <a:lstStyle/>
          <a:p>
            <a:r>
              <a:rPr lang="en-GB" dirty="0">
                <a:ea typeface="Calibri" panose="020F0502020204030204" pitchFamily="34" charset="0"/>
                <a:cs typeface="Times New Roman" panose="02020603050405020304" pitchFamily="18" charset="0"/>
              </a:rPr>
              <a:t>Sacco’s have been recognized worldwide as important avenues of economic growth. </a:t>
            </a:r>
          </a:p>
          <a:p>
            <a:endParaRPr lang="en-GB" dirty="0">
              <a:ea typeface="Calibri" panose="020F0502020204030204" pitchFamily="34" charset="0"/>
              <a:cs typeface="Times New Roman" panose="02020603050405020304" pitchFamily="18" charset="0"/>
            </a:endParaRPr>
          </a:p>
          <a:p>
            <a:r>
              <a:rPr lang="en-GB" dirty="0">
                <a:ea typeface="Calibri" panose="020F0502020204030204" pitchFamily="34" charset="0"/>
                <a:cs typeface="Times New Roman" panose="02020603050405020304" pitchFamily="18" charset="0"/>
              </a:rPr>
              <a:t>SACCOs play a significant role in the provision of financial services to the poor (target groups). They provide savings and credit and investment opportunities to individuals, institutions and group members. Sacco’s perform an active financial intermediation function, particularly mediating from urban and semi-urban to rural areas, and between net savers and net borrowers while ensuring that loan resources remain in the communities from which the savings were mobilized.</a:t>
            </a:r>
          </a:p>
          <a:p>
            <a:endParaRPr lang="en-GB" dirty="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The SACCO Sub-sector is a key player in realization of vision 2030 of mobilizing savings for Kenya's investment needs. There are 5,000 registered SACCOs with 230 operating Front Office Service Activity (FOSA). The SACCOs have mobilized savings to the tune of </a:t>
            </a:r>
            <a:r>
              <a:rPr lang="en-US" dirty="0" err="1">
                <a:ea typeface="Times New Roman" panose="02020603050405020304" pitchFamily="18" charset="0"/>
                <a:cs typeface="Times New Roman" panose="02020603050405020304" pitchFamily="18" charset="0"/>
              </a:rPr>
              <a:t>Ksh</a:t>
            </a:r>
            <a:r>
              <a:rPr lang="en-US" dirty="0">
                <a:ea typeface="Times New Roman" panose="02020603050405020304" pitchFamily="18" charset="0"/>
                <a:cs typeface="Times New Roman" panose="02020603050405020304" pitchFamily="18" charset="0"/>
              </a:rPr>
              <a:t>. 420 billion with an asset base of </a:t>
            </a:r>
            <a:r>
              <a:rPr lang="en-US" dirty="0" err="1">
                <a:ea typeface="Times New Roman" panose="02020603050405020304" pitchFamily="18" charset="0"/>
                <a:cs typeface="Times New Roman" panose="02020603050405020304" pitchFamily="18" charset="0"/>
              </a:rPr>
              <a:t>Kshs</a:t>
            </a:r>
            <a:r>
              <a:rPr lang="en-US" dirty="0">
                <a:ea typeface="Times New Roman" panose="02020603050405020304" pitchFamily="18" charset="0"/>
                <a:cs typeface="Times New Roman" panose="02020603050405020304" pitchFamily="18" charset="0"/>
              </a:rPr>
              <a:t>. 500 billion. The savings account for 35% of the national savings.</a:t>
            </a:r>
            <a:endParaRPr lang="en-GB" dirty="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0" y="-19475"/>
            <a:ext cx="9144000" cy="1205100"/>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89200" y="366902"/>
            <a:ext cx="8565600" cy="432345"/>
          </a:xfrm>
          <a:prstGeom prst="rect">
            <a:avLst/>
          </a:prstGeom>
          <a:noFill/>
          <a:ln>
            <a:noFill/>
          </a:ln>
        </p:spPr>
        <p:txBody>
          <a:bodyPr spcFirstLastPara="1" wrap="square" lIns="91400" tIns="91400" rIns="91400" bIns="91400" anchor="t" anchorCtr="0">
            <a:noAutofit/>
          </a:bodyPr>
          <a:lstStyle/>
          <a:p>
            <a:pPr>
              <a:lnSpc>
                <a:spcPct val="115000"/>
              </a:lnSpc>
              <a:buClr>
                <a:schemeClr val="dk1"/>
              </a:buClr>
              <a:buSzPts val="2000"/>
            </a:pPr>
            <a:r>
              <a:rPr lang="en-US" sz="2400" b="1" dirty="0">
                <a:solidFill>
                  <a:schemeClr val="lt1"/>
                </a:solidFill>
                <a:latin typeface="Open Sans"/>
                <a:ea typeface="Open Sans"/>
                <a:cs typeface="Open Sans"/>
                <a:sym typeface="Open Sans"/>
              </a:rPr>
              <a:t>Background</a:t>
            </a:r>
            <a:endParaRPr sz="2400" b="1" dirty="0">
              <a:solidFill>
                <a:schemeClr val="lt1"/>
              </a:solidFill>
              <a:latin typeface="Open Sans"/>
              <a:ea typeface="Open Sans"/>
              <a:cs typeface="Open Sans"/>
              <a:sym typeface="Open Sans"/>
            </a:endParaRPr>
          </a:p>
        </p:txBody>
      </p:sp>
      <p:sp>
        <p:nvSpPr>
          <p:cNvPr id="74" name="Google Shape;74;p3"/>
          <p:cNvSpPr/>
          <p:nvPr/>
        </p:nvSpPr>
        <p:spPr>
          <a:xfrm>
            <a:off x="383400" y="1401650"/>
            <a:ext cx="8565600" cy="3200795"/>
          </a:xfrm>
          <a:prstGeom prst="rect">
            <a:avLst/>
          </a:prstGeom>
          <a:noFill/>
          <a:ln>
            <a:noFill/>
          </a:ln>
        </p:spPr>
        <p:txBody>
          <a:bodyPr spcFirstLastPara="1" wrap="square" lIns="91400" tIns="91400" rIns="91400" bIns="91400" anchor="t" anchorCtr="0">
            <a:spAutoFit/>
          </a:bodyPr>
          <a:lstStyle/>
          <a:p>
            <a:endParaRPr lang="en-GB" dirty="0"/>
          </a:p>
          <a:p>
            <a:pPr marL="342900" lvl="0" indent="-342900">
              <a:buFont typeface="Symbol" panose="05050102010706020507" pitchFamily="18" charset="2"/>
              <a:buChar char=""/>
            </a:pPr>
            <a:r>
              <a:rPr lang="en-GB" dirty="0">
                <a:ea typeface="Calibri" panose="020F0502020204030204" pitchFamily="34" charset="0"/>
                <a:cs typeface="Times New Roman" panose="02020603050405020304" pitchFamily="18" charset="0"/>
              </a:rPr>
              <a:t>K-Unity (formerly Kiambu Unity Finance cooperative union Ltd) is a co-operative union established under the Ministry of Co-operatives and Marketing, registered under the Co-operative Society’s Act Cap 490 of the Laws of Kenya.</a:t>
            </a:r>
          </a:p>
          <a:p>
            <a:r>
              <a:rPr lang="en-GB" dirty="0">
                <a:ea typeface="Calibri" panose="020F0502020204030204" pitchFamily="34" charset="0"/>
                <a:cs typeface="Times New Roman" panose="02020603050405020304" pitchFamily="18" charset="0"/>
              </a:rPr>
              <a:t> </a:t>
            </a:r>
          </a:p>
          <a:p>
            <a:pPr marL="342900" lvl="0" indent="-342900">
              <a:buFont typeface="Symbol" panose="05050102010706020507" pitchFamily="18" charset="2"/>
              <a:buChar char=""/>
            </a:pPr>
            <a:r>
              <a:rPr lang="en-GB" dirty="0">
                <a:ea typeface="Calibri" panose="020F0502020204030204" pitchFamily="34" charset="0"/>
                <a:cs typeface="Times New Roman" panose="02020603050405020304" pitchFamily="18" charset="0"/>
              </a:rPr>
              <a:t>It was established in 1974 as a result of the amalgamation of the then Limuru Marketing Co-operative Union and Kiambu Dairy Marketing Union to act as a means of facilitating savings and credit facilities for Dairy &amp; Pyrethrum societies within Kiambu County. Currently it has an asset base of over 5.1 Billion, and with over 100,000 Members in five counties, namely Kiambu, Nairobi, Nakuru, Narok, and </a:t>
            </a:r>
            <a:r>
              <a:rPr lang="en-GB" dirty="0" err="1">
                <a:ea typeface="Calibri" panose="020F0502020204030204" pitchFamily="34" charset="0"/>
                <a:cs typeface="Times New Roman" panose="02020603050405020304" pitchFamily="18" charset="0"/>
              </a:rPr>
              <a:t>Nyandarua</a:t>
            </a:r>
            <a:r>
              <a:rPr lang="en-GB" dirty="0">
                <a:ea typeface="Calibri" panose="020F0502020204030204" pitchFamily="34" charset="0"/>
                <a:cs typeface="Times New Roman" panose="02020603050405020304" pitchFamily="18" charset="0"/>
              </a:rPr>
              <a:t>.</a:t>
            </a:r>
          </a:p>
          <a:p>
            <a:pPr lvl="0"/>
            <a:r>
              <a:rPr lang="en-GB" dirty="0">
                <a:ea typeface="Calibri" panose="020F0502020204030204" pitchFamily="34" charset="0"/>
                <a:cs typeface="Times New Roman" panose="02020603050405020304" pitchFamily="18" charset="0"/>
              </a:rPr>
              <a:t> </a:t>
            </a:r>
          </a:p>
          <a:p>
            <a:pPr marL="342900" lvl="0" indent="-342900">
              <a:buFont typeface="Symbol" panose="05050102010706020507" pitchFamily="18" charset="2"/>
              <a:buChar char=""/>
            </a:pPr>
            <a:r>
              <a:rPr lang="en-GB" dirty="0">
                <a:ea typeface="Calibri" panose="020F0502020204030204" pitchFamily="34" charset="0"/>
                <a:cs typeface="Times New Roman" panose="02020603050405020304" pitchFamily="18" charset="0"/>
              </a:rPr>
              <a:t>Besides providing savings and credit services the SACCO has other business lines which include property which manages </a:t>
            </a:r>
            <a:r>
              <a:rPr lang="en-GB" dirty="0" err="1">
                <a:ea typeface="Calibri" panose="020F0502020204030204" pitchFamily="34" charset="0"/>
                <a:cs typeface="Times New Roman" panose="02020603050405020304" pitchFamily="18" charset="0"/>
              </a:rPr>
              <a:t>Mapa</a:t>
            </a:r>
            <a:r>
              <a:rPr lang="en-GB" dirty="0">
                <a:ea typeface="Calibri" panose="020F0502020204030204" pitchFamily="34" charset="0"/>
                <a:cs typeface="Times New Roman" panose="02020603050405020304" pitchFamily="18" charset="0"/>
              </a:rPr>
              <a:t> House, </a:t>
            </a:r>
            <a:r>
              <a:rPr lang="en-GB" dirty="0" err="1">
                <a:ea typeface="Calibri" panose="020F0502020204030204" pitchFamily="34" charset="0"/>
                <a:cs typeface="Times New Roman" panose="02020603050405020304" pitchFamily="18" charset="0"/>
              </a:rPr>
              <a:t>Githunguri</a:t>
            </a:r>
            <a:r>
              <a:rPr lang="en-GB" dirty="0">
                <a:ea typeface="Calibri" panose="020F0502020204030204" pitchFamily="34" charset="0"/>
                <a:cs typeface="Times New Roman" panose="02020603050405020304" pitchFamily="18" charset="0"/>
              </a:rPr>
              <a:t>, </a:t>
            </a:r>
            <a:r>
              <a:rPr lang="en-GB" dirty="0" err="1">
                <a:ea typeface="Calibri" panose="020F0502020204030204" pitchFamily="34" charset="0"/>
                <a:cs typeface="Times New Roman" panose="02020603050405020304" pitchFamily="18" charset="0"/>
              </a:rPr>
              <a:t>Kiriita</a:t>
            </a:r>
            <a:r>
              <a:rPr lang="en-GB" dirty="0">
                <a:ea typeface="Calibri" panose="020F0502020204030204" pitchFamily="34" charset="0"/>
                <a:cs typeface="Times New Roman" panose="02020603050405020304" pitchFamily="18" charset="0"/>
              </a:rPr>
              <a:t>, Limuru, </a:t>
            </a:r>
            <a:r>
              <a:rPr lang="en-GB" dirty="0" err="1">
                <a:ea typeface="Calibri" panose="020F0502020204030204" pitchFamily="34" charset="0"/>
                <a:cs typeface="Times New Roman" panose="02020603050405020304" pitchFamily="18" charset="0"/>
              </a:rPr>
              <a:t>Wangige</a:t>
            </a:r>
            <a:r>
              <a:rPr lang="en-GB" dirty="0">
                <a:ea typeface="Calibri" panose="020F0502020204030204" pitchFamily="34" charset="0"/>
                <a:cs typeface="Times New Roman" panose="02020603050405020304" pitchFamily="18" charset="0"/>
              </a:rPr>
              <a:t> and Kikuyu buildings and </a:t>
            </a:r>
            <a:r>
              <a:rPr lang="en-GB" dirty="0" err="1">
                <a:ea typeface="Calibri" panose="020F0502020204030204" pitchFamily="34" charset="0"/>
                <a:cs typeface="Times New Roman" panose="02020603050405020304" pitchFamily="18" charset="0"/>
              </a:rPr>
              <a:t>Mapa</a:t>
            </a:r>
            <a:r>
              <a:rPr lang="en-GB" dirty="0">
                <a:ea typeface="Calibri" panose="020F0502020204030204" pitchFamily="34" charset="0"/>
                <a:cs typeface="Times New Roman" panose="02020603050405020304" pitchFamily="18" charset="0"/>
              </a:rPr>
              <a:t> Insurance Agency which has been operational for over 20 years.</a:t>
            </a:r>
          </a:p>
        </p:txBody>
      </p:sp>
    </p:spTree>
    <p:extLst>
      <p:ext uri="{BB962C8B-B14F-4D97-AF65-F5344CB8AC3E}">
        <p14:creationId xmlns:p14="http://schemas.microsoft.com/office/powerpoint/2010/main" val="372260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0" y="-19475"/>
            <a:ext cx="9144000" cy="1205100"/>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89200" y="366902"/>
            <a:ext cx="8565600" cy="432345"/>
          </a:xfrm>
          <a:prstGeom prst="rect">
            <a:avLst/>
          </a:prstGeom>
          <a:noFill/>
          <a:ln>
            <a:noFill/>
          </a:ln>
        </p:spPr>
        <p:txBody>
          <a:bodyPr spcFirstLastPara="1" wrap="square" lIns="91400" tIns="91400" rIns="91400" bIns="91400" anchor="t" anchorCtr="0">
            <a:noAutofit/>
          </a:bodyPr>
          <a:lstStyle/>
          <a:p>
            <a:pPr>
              <a:lnSpc>
                <a:spcPct val="115000"/>
              </a:lnSpc>
              <a:buClr>
                <a:schemeClr val="dk1"/>
              </a:buClr>
              <a:buSzPts val="2000"/>
            </a:pPr>
            <a:r>
              <a:rPr lang="en-US" sz="2400" b="1" dirty="0">
                <a:solidFill>
                  <a:schemeClr val="lt1"/>
                </a:solidFill>
                <a:latin typeface="Open Sans"/>
                <a:ea typeface="Open Sans"/>
                <a:cs typeface="Open Sans"/>
                <a:sym typeface="Open Sans"/>
              </a:rPr>
              <a:t>Problem Definition</a:t>
            </a:r>
            <a:endParaRPr sz="2400" b="1" dirty="0">
              <a:solidFill>
                <a:schemeClr val="lt1"/>
              </a:solidFill>
              <a:latin typeface="Open Sans"/>
              <a:ea typeface="Open Sans"/>
              <a:cs typeface="Open Sans"/>
              <a:sym typeface="Open Sans"/>
            </a:endParaRPr>
          </a:p>
        </p:txBody>
      </p:sp>
      <p:sp>
        <p:nvSpPr>
          <p:cNvPr id="74" name="Google Shape;74;p3"/>
          <p:cNvSpPr/>
          <p:nvPr/>
        </p:nvSpPr>
        <p:spPr>
          <a:xfrm>
            <a:off x="383400" y="1401650"/>
            <a:ext cx="8565600" cy="2339021"/>
          </a:xfrm>
          <a:prstGeom prst="rect">
            <a:avLst/>
          </a:prstGeom>
          <a:noFill/>
          <a:ln>
            <a:noFill/>
          </a:ln>
        </p:spPr>
        <p:txBody>
          <a:bodyPr spcFirstLastPara="1" wrap="square" lIns="91400" tIns="91400" rIns="91400" bIns="91400" anchor="t" anchorCtr="0">
            <a:spAutoFit/>
          </a:bodyPr>
          <a:lstStyle/>
          <a:p>
            <a:r>
              <a:rPr lang="en-US" dirty="0">
                <a:latin typeface="Trebuchet MS" panose="020B0603020202020204" pitchFamily="34" charset="0"/>
                <a:ea typeface="Times New Roman" panose="02020603050405020304" pitchFamily="18" charset="0"/>
                <a:cs typeface="Times New Roman" panose="02020603050405020304" pitchFamily="18" charset="0"/>
              </a:rPr>
              <a:t>Saccos have been linked with poor performance over the past few years. This may be attributed to:</a:t>
            </a:r>
          </a:p>
          <a:p>
            <a:endParaRPr lang="en-US" dirty="0">
              <a:latin typeface="Trebuchet MS" panose="020B0603020202020204" pitchFamily="34" charset="0"/>
              <a:ea typeface="Times New Roman" panose="02020603050405020304" pitchFamily="18" charset="0"/>
              <a:cs typeface="Times New Roman" panose="02020603050405020304" pitchFamily="18" charset="0"/>
            </a:endParaRPr>
          </a:p>
          <a:p>
            <a:r>
              <a:rPr lang="en-US" dirty="0">
                <a:latin typeface="Trebuchet MS" panose="020B0603020202020204" pitchFamily="34" charset="0"/>
                <a:ea typeface="Times New Roman" panose="02020603050405020304" pitchFamily="18" charset="0"/>
                <a:cs typeface="Times New Roman" panose="02020603050405020304" pitchFamily="18" charset="0"/>
              </a:rPr>
              <a:t>1.Poor utilization of surplus and reserves</a:t>
            </a:r>
          </a:p>
          <a:p>
            <a:r>
              <a:rPr lang="en-US" dirty="0">
                <a:latin typeface="Trebuchet MS" panose="020B0603020202020204" pitchFamily="34" charset="0"/>
                <a:ea typeface="Times New Roman" panose="02020603050405020304" pitchFamily="18" charset="0"/>
                <a:cs typeface="Times New Roman" panose="02020603050405020304" pitchFamily="18" charset="0"/>
              </a:rPr>
              <a:t>2. Mis-management of funds and poor dividend and investing decisions.</a:t>
            </a:r>
          </a:p>
          <a:p>
            <a:r>
              <a:rPr lang="en-US" dirty="0">
                <a:latin typeface="Trebuchet MS" panose="020B0603020202020204" pitchFamily="34" charset="0"/>
                <a:ea typeface="Times New Roman" panose="02020603050405020304" pitchFamily="18" charset="0"/>
                <a:cs typeface="Times New Roman" panose="02020603050405020304" pitchFamily="18" charset="0"/>
              </a:rPr>
              <a:t>3. Poor credit decision making among other factors. </a:t>
            </a:r>
          </a:p>
          <a:p>
            <a:endParaRPr lang="en-US" dirty="0">
              <a:latin typeface="Trebuchet MS" panose="020B0603020202020204" pitchFamily="34" charset="0"/>
              <a:ea typeface="Times New Roman" panose="02020603050405020304" pitchFamily="18" charset="0"/>
              <a:cs typeface="Times New Roman" panose="02020603050405020304" pitchFamily="18" charset="0"/>
            </a:endParaRPr>
          </a:p>
          <a:p>
            <a:r>
              <a:rPr lang="en-US" dirty="0">
                <a:latin typeface="Trebuchet MS" panose="020B0603020202020204" pitchFamily="34" charset="0"/>
                <a:ea typeface="Times New Roman" panose="02020603050405020304" pitchFamily="18" charset="0"/>
                <a:cs typeface="Times New Roman" panose="02020603050405020304" pitchFamily="18" charset="0"/>
              </a:rPr>
              <a:t>This project focuses on poor credit decision making and tries to find ways in which K-Unity Sacco can reduce her non-performing loans by gauging the credit worthiness of their customers. Credit scoring therefore becomes paramount to achieve this object.</a:t>
            </a:r>
            <a:endParaRPr lang="en-GB" dirty="0">
              <a:latin typeface="Trebuchet MS" panose="020B060302020202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054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0" y="-19475"/>
            <a:ext cx="9144000" cy="1205100"/>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89200" y="366902"/>
            <a:ext cx="8565600" cy="432345"/>
          </a:xfrm>
          <a:prstGeom prst="rect">
            <a:avLst/>
          </a:prstGeom>
          <a:noFill/>
          <a:ln>
            <a:noFill/>
          </a:ln>
        </p:spPr>
        <p:txBody>
          <a:bodyPr spcFirstLastPara="1" wrap="square" lIns="91400" tIns="91400" rIns="91400" bIns="91400" anchor="t" anchorCtr="0">
            <a:noAutofit/>
          </a:bodyPr>
          <a:lstStyle/>
          <a:p>
            <a:pPr>
              <a:lnSpc>
                <a:spcPct val="115000"/>
              </a:lnSpc>
              <a:buClr>
                <a:schemeClr val="dk1"/>
              </a:buClr>
              <a:buSzPts val="2000"/>
            </a:pPr>
            <a:r>
              <a:rPr lang="en-US" sz="2400" b="1" dirty="0">
                <a:solidFill>
                  <a:schemeClr val="lt1"/>
                </a:solidFill>
                <a:latin typeface="Open Sans"/>
                <a:ea typeface="Open Sans"/>
                <a:cs typeface="Open Sans"/>
                <a:sym typeface="Open Sans"/>
              </a:rPr>
              <a:t>Objectives</a:t>
            </a:r>
            <a:endParaRPr sz="2400" b="1" dirty="0">
              <a:solidFill>
                <a:schemeClr val="lt1"/>
              </a:solidFill>
              <a:latin typeface="Open Sans"/>
              <a:ea typeface="Open Sans"/>
              <a:cs typeface="Open Sans"/>
              <a:sym typeface="Open Sans"/>
            </a:endParaRPr>
          </a:p>
        </p:txBody>
      </p:sp>
      <p:sp>
        <p:nvSpPr>
          <p:cNvPr id="74" name="Google Shape;74;p3"/>
          <p:cNvSpPr/>
          <p:nvPr/>
        </p:nvSpPr>
        <p:spPr>
          <a:xfrm>
            <a:off x="383400" y="1401650"/>
            <a:ext cx="8565600" cy="3847126"/>
          </a:xfrm>
          <a:prstGeom prst="rect">
            <a:avLst/>
          </a:prstGeom>
          <a:noFill/>
          <a:ln>
            <a:noFill/>
          </a:ln>
        </p:spPr>
        <p:txBody>
          <a:bodyPr spcFirstLastPara="1" wrap="square" lIns="91400" tIns="91400" rIns="91400" bIns="91400" anchor="t" anchorCtr="0">
            <a:spAutoFit/>
          </a:bodyPr>
          <a:lstStyle/>
          <a:p>
            <a:r>
              <a:rPr lang="en-GB" b="1" u="sng" dirty="0">
                <a:cs typeface="Times New Roman" panose="02020603050405020304" pitchFamily="18" charset="0"/>
              </a:rPr>
              <a:t>MAIN OBJECTIVE</a:t>
            </a:r>
          </a:p>
          <a:p>
            <a:endParaRPr lang="en-GB" dirty="0"/>
          </a:p>
          <a:p>
            <a:r>
              <a:rPr lang="en-GB" i="1" dirty="0">
                <a:ea typeface="Calibri" panose="020F0502020204030204" pitchFamily="34" charset="0"/>
                <a:cs typeface="Times New Roman" panose="02020603050405020304" pitchFamily="18" charset="0"/>
              </a:rPr>
              <a:t>The main objective of this Sacco project is to come up with a credit scoring model to help the Sacco  in reducing the  Non-performing loans/mitigate on bad borrowing</a:t>
            </a:r>
          </a:p>
          <a:p>
            <a:endParaRPr lang="en-GB" i="1" dirty="0">
              <a:ea typeface="Calibri" panose="020F0502020204030204" pitchFamily="34" charset="0"/>
              <a:cs typeface="Times New Roman" panose="02020603050405020304" pitchFamily="18" charset="0"/>
            </a:endParaRPr>
          </a:p>
          <a:p>
            <a:r>
              <a:rPr lang="en-GB" b="1" u="sng" dirty="0">
                <a:cs typeface="Times New Roman" panose="02020603050405020304" pitchFamily="18" charset="0"/>
              </a:rPr>
              <a:t>SPECIFIC OBJECTIVES</a:t>
            </a:r>
          </a:p>
          <a:p>
            <a:endParaRPr lang="en-GB" dirty="0"/>
          </a:p>
          <a:p>
            <a:pPr marL="342900" lvl="0" indent="-342900">
              <a:buFont typeface="+mj-lt"/>
              <a:buAutoNum type="arabicPeriod"/>
            </a:pPr>
            <a:r>
              <a:rPr lang="en-GB" dirty="0">
                <a:ea typeface="Calibri" panose="020F0502020204030204" pitchFamily="34" charset="0"/>
                <a:cs typeface="Times New Roman" panose="02020603050405020304" pitchFamily="18" charset="0"/>
              </a:rPr>
              <a:t>Which client is likely to default on loan payment?</a:t>
            </a:r>
          </a:p>
          <a:p>
            <a:pPr marL="342900" lvl="0" indent="-342900">
              <a:buFont typeface="+mj-lt"/>
              <a:buAutoNum type="arabicPeriod"/>
            </a:pPr>
            <a:r>
              <a:rPr lang="en-GB" dirty="0">
                <a:ea typeface="Calibri" panose="020F0502020204030204" pitchFamily="34" charset="0"/>
                <a:cs typeface="Times New Roman" panose="02020603050405020304" pitchFamily="18" charset="0"/>
              </a:rPr>
              <a:t>When are they likely to default in their payments?</a:t>
            </a:r>
          </a:p>
          <a:p>
            <a:pPr marL="342900" lvl="0" indent="-342900">
              <a:buFont typeface="+mj-lt"/>
              <a:buAutoNum type="arabicPeriod"/>
            </a:pPr>
            <a:r>
              <a:rPr lang="en-GB" dirty="0">
                <a:ea typeface="Calibri" panose="020F0502020204030204" pitchFamily="34" charset="0"/>
                <a:cs typeface="Times New Roman" panose="02020603050405020304" pitchFamily="18" charset="0"/>
              </a:rPr>
              <a:t>Perform credit ratings of the members/borrowers?</a:t>
            </a:r>
          </a:p>
          <a:p>
            <a:pPr marL="342900" lvl="0" indent="-342900">
              <a:buFont typeface="+mj-lt"/>
              <a:buAutoNum type="arabicPeriod"/>
            </a:pPr>
            <a:r>
              <a:rPr lang="en-GB" dirty="0">
                <a:ea typeface="Calibri" panose="020F0502020204030204" pitchFamily="34" charset="0"/>
                <a:cs typeface="Times New Roman" panose="02020603050405020304" pitchFamily="18" charset="0"/>
              </a:rPr>
              <a:t>A general visual analytics survey on K-UNITY members data?</a:t>
            </a:r>
          </a:p>
          <a:p>
            <a:pPr marL="342900" lvl="0" indent="-342900">
              <a:buFont typeface="+mj-lt"/>
              <a:buAutoNum type="arabicPeriod"/>
            </a:pPr>
            <a:r>
              <a:rPr lang="en-GB" dirty="0">
                <a:ea typeface="Calibri" panose="020F0502020204030204" pitchFamily="34" charset="0"/>
                <a:cs typeface="Times New Roman" panose="02020603050405020304" pitchFamily="18" charset="0"/>
              </a:rPr>
              <a:t>Perform a visual analysis of Non-performing loans?</a:t>
            </a:r>
          </a:p>
          <a:p>
            <a:pPr marL="342900" lvl="0" indent="-342900">
              <a:buFont typeface="+mj-lt"/>
              <a:buAutoNum type="arabicPeriod"/>
            </a:pPr>
            <a:r>
              <a:rPr lang="en-GB" dirty="0">
                <a:ea typeface="Calibri" panose="020F0502020204030204" pitchFamily="34" charset="0"/>
                <a:cs typeface="Times New Roman" panose="02020603050405020304" pitchFamily="18" charset="0"/>
              </a:rPr>
              <a:t>Visual analysis of Networked guarantee loans risk management?</a:t>
            </a:r>
          </a:p>
          <a:p>
            <a:pPr marL="342900" lvl="0" indent="-342900">
              <a:buFont typeface="+mj-lt"/>
              <a:buAutoNum type="arabicPeriod"/>
            </a:pPr>
            <a:r>
              <a:rPr lang="en-GB" dirty="0">
                <a:ea typeface="Calibri" panose="020F0502020204030204" pitchFamily="34" charset="0"/>
                <a:cs typeface="Times New Roman" panose="02020603050405020304" pitchFamily="18" charset="0"/>
              </a:rPr>
              <a:t>Develop a visual analytics system for consumer credit risk analysis</a:t>
            </a:r>
          </a:p>
          <a:p>
            <a:pPr marL="342900" lvl="0" indent="-342900">
              <a:buFont typeface="+mj-lt"/>
              <a:buAutoNum type="arabicPeriod"/>
            </a:pPr>
            <a:r>
              <a:rPr lang="en-US" dirty="0">
                <a:ea typeface="Calibri" panose="020F0502020204030204" pitchFamily="34" charset="0"/>
                <a:cs typeface="Times New Roman" panose="02020603050405020304" pitchFamily="18" charset="0"/>
              </a:rPr>
              <a:t>Deep-dive of the performance of individual products and advise accordingly </a:t>
            </a:r>
            <a:endParaRPr lang="en-GB" dirty="0">
              <a:ea typeface="Calibri" panose="020F0502020204030204" pitchFamily="34" charset="0"/>
              <a:cs typeface="Times New Roman" panose="02020603050405020304" pitchFamily="18" charset="0"/>
            </a:endParaRPr>
          </a:p>
          <a:p>
            <a:endParaRPr lang="en-GB" dirty="0"/>
          </a:p>
          <a:p>
            <a:endParaRPr lang="en-GB" i="1"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601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15500" y="-19476"/>
            <a:ext cx="9144000" cy="516297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357173" y="1107440"/>
            <a:ext cx="8565600" cy="1309939"/>
          </a:xfrm>
          <a:prstGeom prst="rect">
            <a:avLst/>
          </a:prstGeom>
          <a:noFill/>
          <a:ln>
            <a:noFill/>
          </a:ln>
        </p:spPr>
        <p:txBody>
          <a:bodyPr spcFirstLastPara="1" wrap="square" lIns="91400" tIns="91400" rIns="91400" bIns="91400" anchor="t" anchorCtr="0">
            <a:noAutofit/>
          </a:bodyPr>
          <a:lstStyle/>
          <a:p>
            <a:pPr algn="ctr">
              <a:lnSpc>
                <a:spcPct val="115000"/>
              </a:lnSpc>
              <a:buClr>
                <a:schemeClr val="dk1"/>
              </a:buClr>
              <a:buSzPts val="2000"/>
            </a:pPr>
            <a:r>
              <a:rPr lang="en-US" sz="4400" b="1" dirty="0">
                <a:solidFill>
                  <a:schemeClr val="lt1"/>
                </a:solidFill>
                <a:latin typeface="Open Sans"/>
                <a:ea typeface="Open Sans"/>
                <a:cs typeface="Open Sans"/>
                <a:sym typeface="Open Sans"/>
              </a:rPr>
              <a:t>Findings</a:t>
            </a:r>
            <a:endParaRPr sz="4400" b="1" dirty="0">
              <a:solidFill>
                <a:schemeClr val="lt1"/>
              </a:solidFill>
              <a:latin typeface="Open Sans"/>
              <a:ea typeface="Open Sans"/>
              <a:cs typeface="Open Sans"/>
              <a:sym typeface="Open Sans"/>
            </a:endParaRPr>
          </a:p>
        </p:txBody>
      </p:sp>
      <p:sp>
        <p:nvSpPr>
          <p:cNvPr id="74" name="Google Shape;74;p3"/>
          <p:cNvSpPr/>
          <p:nvPr/>
        </p:nvSpPr>
        <p:spPr>
          <a:xfrm>
            <a:off x="434200" y="2699600"/>
            <a:ext cx="8565600" cy="2677575"/>
          </a:xfrm>
          <a:prstGeom prst="rect">
            <a:avLst/>
          </a:prstGeom>
          <a:noFill/>
          <a:ln>
            <a:noFill/>
          </a:ln>
        </p:spPr>
        <p:txBody>
          <a:bodyPr spcFirstLastPara="1" wrap="square" lIns="91400" tIns="91400" rIns="91400" bIns="91400" anchor="t" anchorCtr="0">
            <a:spAutoFit/>
          </a:bodyPr>
          <a:lstStyle/>
          <a:p>
            <a:pPr algn="ctr"/>
            <a:endParaRPr lang="en-GB" sz="1800" b="1" i="1" dirty="0">
              <a:solidFill>
                <a:schemeClr val="tx1"/>
              </a:solidFill>
              <a:ea typeface="Calibri" panose="020F0502020204030204" pitchFamily="34" charset="0"/>
              <a:cs typeface="Times New Roman" panose="02020603050405020304" pitchFamily="18" charset="0"/>
            </a:endParaRPr>
          </a:p>
          <a:p>
            <a:pPr algn="ctr"/>
            <a:r>
              <a:rPr lang="en-US" sz="1800" b="1" dirty="0">
                <a:solidFill>
                  <a:schemeClr val="tx1"/>
                </a:solidFill>
                <a:cs typeface="Times New Roman" panose="02020603050405020304" pitchFamily="18" charset="0"/>
              </a:rPr>
              <a:t>We clustered the customers into 3 clusters and investigated the traits of every cluster.</a:t>
            </a:r>
          </a:p>
          <a:p>
            <a:pPr algn="ctr"/>
            <a:endParaRPr lang="en-US" sz="1800" b="1" dirty="0">
              <a:solidFill>
                <a:schemeClr val="tx1"/>
              </a:solidFill>
              <a:cs typeface="Times New Roman" panose="02020603050405020304" pitchFamily="18" charset="0"/>
            </a:endParaRPr>
          </a:p>
          <a:p>
            <a:pPr algn="ctr"/>
            <a:endParaRPr lang="en-US" sz="1800" b="1" dirty="0">
              <a:solidFill>
                <a:schemeClr val="tx1"/>
              </a:solidFill>
              <a:cs typeface="Times New Roman" panose="02020603050405020304" pitchFamily="18" charset="0"/>
            </a:endParaRPr>
          </a:p>
          <a:p>
            <a:pPr algn="ctr"/>
            <a:r>
              <a:rPr lang="en-US" sz="1800" b="1" dirty="0">
                <a:solidFill>
                  <a:schemeClr val="tx1"/>
                </a:solidFill>
                <a:cs typeface="Times New Roman" panose="02020603050405020304" pitchFamily="18" charset="0"/>
              </a:rPr>
              <a:t>In this section we will present our findings and offer recommendation where possible</a:t>
            </a:r>
            <a:endParaRPr lang="en-GB" sz="1800" b="1" dirty="0">
              <a:solidFill>
                <a:schemeClr val="tx1"/>
              </a:solidFill>
              <a:ea typeface="Calibri" panose="020F0502020204030204" pitchFamily="34" charset="0"/>
              <a:cs typeface="Times New Roman" panose="02020603050405020304" pitchFamily="18" charset="0"/>
            </a:endParaRPr>
          </a:p>
          <a:p>
            <a:pPr algn="ctr"/>
            <a:endParaRPr lang="en-GB" sz="1800" b="1" dirty="0">
              <a:solidFill>
                <a:schemeClr val="tx1"/>
              </a:solidFill>
            </a:endParaRPr>
          </a:p>
          <a:p>
            <a:pPr algn="ctr"/>
            <a:endParaRPr lang="en-GB" sz="1800" b="1" i="1"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64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1. Terms the Loan was Active – Cluster 1</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205025" y="1757461"/>
            <a:ext cx="2720706" cy="174530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solidFill>
                  <a:schemeClr val="dk1"/>
                </a:solidFill>
                <a:latin typeface="+mn-lt"/>
                <a:ea typeface="+mn-ea"/>
                <a:cs typeface="+mn-cs"/>
              </a:rPr>
              <a:t>Most of their loans have been active for a range of 0 to 70 terms.</a:t>
            </a:r>
          </a:p>
        </p:txBody>
      </p:sp>
      <p:grpSp>
        <p:nvGrpSpPr>
          <p:cNvPr id="91" name="Google Shape;91;g174cc6d9ba2_0_12"/>
          <p:cNvGrpSpPr/>
          <p:nvPr/>
        </p:nvGrpSpPr>
        <p:grpSpPr>
          <a:xfrm>
            <a:off x="4969973" y="2164723"/>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pic>
        <p:nvPicPr>
          <p:cNvPr id="2" name="Picture 1"/>
          <p:cNvPicPr>
            <a:picLocks noChangeAspect="1"/>
          </p:cNvPicPr>
          <p:nvPr/>
        </p:nvPicPr>
        <p:blipFill>
          <a:blip r:embed="rId3"/>
          <a:stretch>
            <a:fillRect/>
          </a:stretch>
        </p:blipFill>
        <p:spPr>
          <a:xfrm>
            <a:off x="3018197" y="1217245"/>
            <a:ext cx="6103163" cy="2604742"/>
          </a:xfrm>
          <a:prstGeom prst="rect">
            <a:avLst/>
          </a:prstGeom>
        </p:spPr>
      </p:pic>
      <p:sp>
        <p:nvSpPr>
          <p:cNvPr id="11" name="TextBox 10"/>
          <p:cNvSpPr txBox="1"/>
          <p:nvPr/>
        </p:nvSpPr>
        <p:spPr>
          <a:xfrm>
            <a:off x="205025" y="3991083"/>
            <a:ext cx="8739104" cy="954107"/>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A new feature “terms lapsed” was engineered during data preparation. It represented the number of terms per loan since disbursement. If equal or less than the variable terms, the better. </a:t>
            </a:r>
          </a:p>
          <a:p>
            <a:endParaRPr lang="en-US" dirty="0">
              <a:solidFill>
                <a:srgbClr val="FFFF00"/>
              </a:solidFill>
            </a:endParaRPr>
          </a:p>
          <a:p>
            <a:r>
              <a:rPr lang="en-US" dirty="0">
                <a:solidFill>
                  <a:srgbClr val="FFFF00"/>
                </a:solidFill>
              </a:rPr>
              <a:t>It therefore may be assumed that cluster 1 loans were less defaulted.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74cc6d9ba2_0_12"/>
          <p:cNvSpPr/>
          <p:nvPr/>
        </p:nvSpPr>
        <p:spPr>
          <a:xfrm>
            <a:off x="-15501" y="-19476"/>
            <a:ext cx="9159501" cy="1220955"/>
          </a:xfrm>
          <a:prstGeom prst="rect">
            <a:avLst/>
          </a:prstGeom>
          <a:gradFill>
            <a:gsLst>
              <a:gs pos="0">
                <a:srgbClr val="92D050"/>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74cc6d9ba2_0_12"/>
          <p:cNvSpPr/>
          <p:nvPr/>
        </p:nvSpPr>
        <p:spPr>
          <a:xfrm>
            <a:off x="205025" y="263974"/>
            <a:ext cx="8565600" cy="466500"/>
          </a:xfrm>
          <a:prstGeom prst="rect">
            <a:avLst/>
          </a:prstGeom>
          <a:noFill/>
          <a:ln>
            <a:noFill/>
          </a:ln>
        </p:spPr>
        <p:txBody>
          <a:bodyPr spcFirstLastPara="1" wrap="square" lIns="91400" tIns="91400" rIns="91400" bIns="91400" anchor="t" anchorCtr="0">
            <a:noAutofit/>
          </a:bodyPr>
          <a:lstStyle/>
          <a:p>
            <a:pPr marL="0" lvl="0" indent="0" algn="l" rtl="0">
              <a:lnSpc>
                <a:spcPct val="115000"/>
              </a:lnSpc>
              <a:spcBef>
                <a:spcPts val="0"/>
              </a:spcBef>
              <a:spcAft>
                <a:spcPts val="0"/>
              </a:spcAft>
              <a:buClr>
                <a:schemeClr val="dk1"/>
              </a:buClr>
              <a:buSzPts val="2000"/>
              <a:buFont typeface="Open Sans"/>
              <a:buNone/>
            </a:pPr>
            <a:r>
              <a:rPr lang="en-US" sz="2400" b="1" dirty="0">
                <a:solidFill>
                  <a:schemeClr val="lt1"/>
                </a:solidFill>
                <a:latin typeface="Open Sans"/>
                <a:ea typeface="Open Sans"/>
                <a:cs typeface="Open Sans"/>
                <a:sym typeface="Open Sans"/>
              </a:rPr>
              <a:t>2. Disbursed </a:t>
            </a:r>
            <a:r>
              <a:rPr lang="en-US" sz="2400" b="1" dirty="0" err="1">
                <a:solidFill>
                  <a:schemeClr val="lt1"/>
                </a:solidFill>
                <a:latin typeface="Open Sans"/>
                <a:ea typeface="Open Sans"/>
                <a:cs typeface="Open Sans"/>
                <a:sym typeface="Open Sans"/>
              </a:rPr>
              <a:t>Vs</a:t>
            </a:r>
            <a:r>
              <a:rPr lang="en-US" sz="2400" b="1" dirty="0">
                <a:solidFill>
                  <a:schemeClr val="lt1"/>
                </a:solidFill>
                <a:latin typeface="Open Sans"/>
                <a:ea typeface="Open Sans"/>
                <a:cs typeface="Open Sans"/>
                <a:sym typeface="Open Sans"/>
              </a:rPr>
              <a:t> Outstanding Amount Ratio -Cluster 1</a:t>
            </a:r>
            <a:endParaRPr sz="2400" b="1" dirty="0">
              <a:solidFill>
                <a:schemeClr val="lt1"/>
              </a:solidFill>
              <a:latin typeface="Open Sans"/>
              <a:ea typeface="Open Sans"/>
              <a:cs typeface="Open Sans"/>
              <a:sym typeface="Open Sans"/>
            </a:endParaRPr>
          </a:p>
          <a:p>
            <a:pPr marL="0" lvl="0" indent="0" algn="l" rtl="0">
              <a:spcBef>
                <a:spcPts val="0"/>
              </a:spcBef>
              <a:spcAft>
                <a:spcPts val="0"/>
              </a:spcAft>
              <a:buClr>
                <a:schemeClr val="lt1"/>
              </a:buClr>
              <a:buSzPts val="2000"/>
              <a:buFont typeface="Arial"/>
              <a:buNone/>
            </a:pPr>
            <a:endParaRPr dirty="0">
              <a:solidFill>
                <a:schemeClr val="lt1"/>
              </a:solidFill>
            </a:endParaRPr>
          </a:p>
          <a:p>
            <a:pPr marL="0" lvl="0" indent="0" algn="l" rtl="0">
              <a:lnSpc>
                <a:spcPct val="115000"/>
              </a:lnSpc>
              <a:spcBef>
                <a:spcPts val="0"/>
              </a:spcBef>
              <a:spcAft>
                <a:spcPts val="0"/>
              </a:spcAft>
              <a:buClr>
                <a:schemeClr val="dk1"/>
              </a:buClr>
              <a:buSzPts val="2000"/>
              <a:buFont typeface="Open Sans"/>
              <a:buNone/>
            </a:pPr>
            <a:endParaRPr sz="2400" b="1" dirty="0">
              <a:solidFill>
                <a:schemeClr val="lt1"/>
              </a:solidFill>
              <a:latin typeface="Open Sans"/>
              <a:ea typeface="Open Sans"/>
              <a:cs typeface="Open Sans"/>
              <a:sym typeface="Open Sans"/>
            </a:endParaRPr>
          </a:p>
          <a:p>
            <a:pPr marL="0" marR="0" lvl="0" indent="0" algn="l" rtl="0">
              <a:lnSpc>
                <a:spcPct val="100000"/>
              </a:lnSpc>
              <a:spcBef>
                <a:spcPts val="0"/>
              </a:spcBef>
              <a:spcAft>
                <a:spcPts val="0"/>
              </a:spcAft>
              <a:buClr>
                <a:srgbClr val="FFFFFF"/>
              </a:buClr>
              <a:buSzPts val="2000"/>
              <a:buFont typeface="Arial"/>
              <a:buNone/>
            </a:pPr>
            <a:endParaRPr dirty="0">
              <a:solidFill>
                <a:schemeClr val="lt1"/>
              </a:solidFill>
            </a:endParaRPr>
          </a:p>
        </p:txBody>
      </p:sp>
      <p:sp>
        <p:nvSpPr>
          <p:cNvPr id="89" name="Google Shape;89;g174cc6d9ba2_0_12"/>
          <p:cNvSpPr/>
          <p:nvPr/>
        </p:nvSpPr>
        <p:spPr>
          <a:xfrm>
            <a:off x="205025" y="1083299"/>
            <a:ext cx="8565600" cy="3672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Open Sans"/>
              <a:buNone/>
            </a:pPr>
            <a:endParaRPr sz="2400" b="1">
              <a:latin typeface="Open Sans"/>
              <a:ea typeface="Open Sans"/>
              <a:cs typeface="Open Sans"/>
              <a:sym typeface="Open Sans"/>
            </a:endParaRPr>
          </a:p>
        </p:txBody>
      </p:sp>
      <p:sp>
        <p:nvSpPr>
          <p:cNvPr id="90" name="Google Shape;90;g174cc6d9ba2_0_12"/>
          <p:cNvSpPr/>
          <p:nvPr/>
        </p:nvSpPr>
        <p:spPr>
          <a:xfrm>
            <a:off x="300358" y="1455451"/>
            <a:ext cx="2462485" cy="2252359"/>
          </a:xfrm>
          <a:prstGeom prst="rect">
            <a:avLst/>
          </a:prstGeom>
          <a:ln w="19050">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spcFirstLastPara="1" wrap="square" lIns="91400" tIns="91400" rIns="91400" bIns="91400" anchor="t" anchorCtr="0">
            <a:noAutofit/>
          </a:bodyPr>
          <a:lstStyle/>
          <a:p>
            <a:r>
              <a:rPr lang="en-US" sz="2400" dirty="0"/>
              <a:t>Majority have a disbursement amount to outstanding amount ratio of 0.2 and above</a:t>
            </a:r>
          </a:p>
        </p:txBody>
      </p:sp>
      <p:grpSp>
        <p:nvGrpSpPr>
          <p:cNvPr id="91" name="Google Shape;91;g174cc6d9ba2_0_12"/>
          <p:cNvGrpSpPr/>
          <p:nvPr/>
        </p:nvGrpSpPr>
        <p:grpSpPr>
          <a:xfrm>
            <a:off x="4969973" y="2164723"/>
            <a:ext cx="3800700" cy="1657264"/>
            <a:chOff x="-1" y="-1"/>
            <a:chExt cx="3800700" cy="2649300"/>
          </a:xfrm>
        </p:grpSpPr>
        <p:sp>
          <p:nvSpPr>
            <p:cNvPr id="92" name="Google Shape;92;g174cc6d9ba2_0_12"/>
            <p:cNvSpPr/>
            <p:nvPr/>
          </p:nvSpPr>
          <p:spPr>
            <a:xfrm>
              <a:off x="-1" y="-1"/>
              <a:ext cx="3800700" cy="26493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sp>
          <p:nvSpPr>
            <p:cNvPr id="93" name="Google Shape;93;g174cc6d9ba2_0_12"/>
            <p:cNvSpPr/>
            <p:nvPr/>
          </p:nvSpPr>
          <p:spPr>
            <a:xfrm>
              <a:off x="-1" y="1032933"/>
              <a:ext cx="3800700" cy="5835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a:p>
          </p:txBody>
        </p:sp>
      </p:grpSp>
      <p:pic>
        <p:nvPicPr>
          <p:cNvPr id="4" name="Picture 3"/>
          <p:cNvPicPr>
            <a:picLocks noChangeAspect="1"/>
          </p:cNvPicPr>
          <p:nvPr/>
        </p:nvPicPr>
        <p:blipFill>
          <a:blip r:embed="rId3"/>
          <a:stretch>
            <a:fillRect/>
          </a:stretch>
        </p:blipFill>
        <p:spPr>
          <a:xfrm>
            <a:off x="3049577" y="1274910"/>
            <a:ext cx="6040401" cy="2829257"/>
          </a:xfrm>
          <a:prstGeom prst="rect">
            <a:avLst/>
          </a:prstGeom>
        </p:spPr>
      </p:pic>
      <p:sp>
        <p:nvSpPr>
          <p:cNvPr id="5" name="TextBox 4"/>
          <p:cNvSpPr txBox="1"/>
          <p:nvPr/>
        </p:nvSpPr>
        <p:spPr>
          <a:xfrm>
            <a:off x="300358" y="4336013"/>
            <a:ext cx="8739104" cy="523220"/>
          </a:xfrm>
          <a:prstGeom prst="rect">
            <a:avLst/>
          </a:prstGeom>
          <a:solidFill>
            <a:schemeClr val="accent5">
              <a:lumMod val="50000"/>
            </a:schemeClr>
          </a:solidFill>
          <a:ln w="3175">
            <a:solidFill>
              <a:srgbClr val="92D050"/>
            </a:solidFill>
          </a:ln>
        </p:spPr>
        <p:txBody>
          <a:bodyPr wrap="square" rtlCol="0">
            <a:spAutoFit/>
          </a:bodyPr>
          <a:lstStyle/>
          <a:p>
            <a:r>
              <a:rPr lang="en-US" dirty="0">
                <a:solidFill>
                  <a:srgbClr val="FFFF00"/>
                </a:solidFill>
              </a:rPr>
              <a:t>The higher this ratio is the better as it means that the disbursed amount was higher than the outstanding loan</a:t>
            </a:r>
          </a:p>
          <a:p>
            <a:r>
              <a:rPr lang="en-US" dirty="0">
                <a:solidFill>
                  <a:srgbClr val="FFFF00"/>
                </a:solidFill>
              </a:rPr>
              <a:t>This can be generalized to mean that cluster 1 loans were better serviced compared to the others</a:t>
            </a:r>
          </a:p>
        </p:txBody>
      </p:sp>
    </p:spTree>
    <p:extLst>
      <p:ext uri="{BB962C8B-B14F-4D97-AF65-F5344CB8AC3E}">
        <p14:creationId xmlns:p14="http://schemas.microsoft.com/office/powerpoint/2010/main" val="3037142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1336</Words>
  <Application>Microsoft Office PowerPoint</Application>
  <PresentationFormat>On-screen Show (16:9)</PresentationFormat>
  <Paragraphs>125</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Open Sans Light</vt:lpstr>
      <vt:lpstr>Calibri</vt:lpstr>
      <vt:lpstr>Symbol</vt:lpstr>
      <vt:lpstr>Open Sans ExtraBold</vt:lpstr>
      <vt:lpstr>Trebuchet MS</vt:lpstr>
      <vt:lpstr>Arial</vt:lpstr>
      <vt:lpstr>Open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julius mwangi</cp:lastModifiedBy>
  <cp:revision>39</cp:revision>
  <dcterms:modified xsi:type="dcterms:W3CDTF">2022-11-27T23:07:12Z</dcterms:modified>
</cp:coreProperties>
</file>