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78" r:id="rId5"/>
    <p:sldId id="279" r:id="rId6"/>
    <p:sldId id="283" r:id="rId7"/>
    <p:sldId id="280" r:id="rId8"/>
    <p:sldId id="281" r:id="rId9"/>
    <p:sldId id="282" r:id="rId10"/>
    <p:sldId id="284" r:id="rId11"/>
    <p:sldId id="285" r:id="rId12"/>
    <p:sldId id="286" r:id="rId13"/>
    <p:sldId id="262" r:id="rId14"/>
    <p:sldId id="259" r:id="rId15"/>
    <p:sldId id="270" r:id="rId16"/>
    <p:sldId id="271" r:id="rId17"/>
    <p:sldId id="275" r:id="rId18"/>
    <p:sldId id="287" r:id="rId19"/>
    <p:sldId id="260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haa Deepak Sood" initials="EDS" lastIdx="10" clrIdx="0">
    <p:extLst>
      <p:ext uri="{19B8F6BF-5375-455C-9EA6-DF929625EA0E}">
        <p15:presenceInfo xmlns:p15="http://schemas.microsoft.com/office/powerpoint/2012/main" userId="Eshaa Deepak Soo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270535-542D-4632-BE01-177D6B294B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2261A-C0AF-40DC-A138-0CB581815E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2E541-AC5A-46C2-B74F-E0067248B9A8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8266C-4B06-4D59-AFB2-CD8EB7E18F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00343-FC0B-45FE-9EFF-52FF697CB8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6BAE1-3914-4EDD-8EAF-BAFB4574D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72740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5DA06-34CD-4DBE-9B09-DF5549465597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3959E-A35B-48A9-819B-272AA9FC1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36840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4A34-0C65-4D6F-A1A6-D8177DD0CFCA}" type="datetime1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7DA5-EDC7-43E6-8C33-89B49C5CF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28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3134-F724-4B40-97B4-86981BB22167}" type="datetime1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7DA5-EDC7-43E6-8C33-89B49C5CF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29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2963-938E-46AD-9D46-514BD5CE65A1}" type="datetime1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7DA5-EDC7-43E6-8C33-89B49C5CF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60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9849-4B1E-4A5A-94DC-55AE0261F0B9}" type="datetime1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7DA5-EDC7-43E6-8C33-89B49C5CF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94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6936-E94A-42DD-8902-0AA15EF3F4DE}" type="datetime1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7DA5-EDC7-43E6-8C33-89B49C5CF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00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A19B-5591-42C1-BB14-B9040E2AAFA6}" type="datetime1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7DA5-EDC7-43E6-8C33-89B49C5CF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31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EA3-2AAE-4259-B942-BE71FB940E91}" type="datetime1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7DA5-EDC7-43E6-8C33-89B49C5CF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8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BEC9-DDFF-4BDF-8F2A-E3C5C33BF795}" type="datetime1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7DA5-EDC7-43E6-8C33-89B49C5CF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42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1117-C467-40D7-8501-64048AEB03A4}" type="datetime1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7DA5-EDC7-43E6-8C33-89B49C5CF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99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5830-CB0A-4B2A-8864-510DBA4A6285}" type="datetime1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7DA5-EDC7-43E6-8C33-89B49C5CF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73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DC89-8A2C-4B8D-82E0-8318AA3EB8B0}" type="datetime1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Presenter: Eshaa Sood, Vikas Garg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7DA5-EDC7-43E6-8C33-89B49C5CF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33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1E0A2-4258-4EA5-A0FF-F27B3BF271AB}" type="datetime1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Presenter: Eshaa Sood, Vikas Garg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F7DA5-EDC7-43E6-8C33-89B49C5CF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35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1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65FE22-ED01-4336-8419-2A7BD8B80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834" y="1181070"/>
            <a:ext cx="4805996" cy="2929297"/>
          </a:xfrm>
        </p:spPr>
        <p:txBody>
          <a:bodyPr anchor="t">
            <a:normAutofit fontScale="90000"/>
          </a:bodyPr>
          <a:lstStyle/>
          <a:p>
            <a:r>
              <a:rPr lang="en-IN" sz="4000" dirty="0">
                <a:solidFill>
                  <a:srgbClr val="000000"/>
                </a:solidFill>
                <a:latin typeface="Agency FB" panose="020B0503020202020204" pitchFamily="34" charset="0"/>
              </a:rPr>
              <a:t>CAD Data Science </a:t>
            </a:r>
            <a:r>
              <a:rPr lang="en-IN" sz="4000" dirty="0" err="1">
                <a:solidFill>
                  <a:srgbClr val="000000"/>
                </a:solidFill>
                <a:latin typeface="Agency FB" panose="020B0503020202020204" pitchFamily="34" charset="0"/>
              </a:rPr>
              <a:t>Projektas</a:t>
            </a:r>
            <a:br>
              <a:rPr lang="en-IN" sz="4000" dirty="0">
                <a:solidFill>
                  <a:srgbClr val="000000"/>
                </a:solidFill>
                <a:latin typeface="Agency FB" panose="020B0503020202020204" pitchFamily="34" charset="0"/>
              </a:rPr>
            </a:br>
            <a:br>
              <a:rPr lang="lt-LT" sz="4000" dirty="0">
                <a:latin typeface="Agency FB" panose="020B0503020202020204" pitchFamily="34" charset="0"/>
              </a:rPr>
            </a:br>
            <a:r>
              <a:rPr lang="en-US" sz="4000" dirty="0">
                <a:latin typeface="Agency FB" panose="020B0503020202020204" pitchFamily="34" charset="0"/>
              </a:rPr>
              <a:t>Predicting GDP per Capita</a:t>
            </a:r>
            <a:br>
              <a:rPr lang="en-US" sz="4000" dirty="0">
                <a:latin typeface="Agency FB" panose="020B0503020202020204" pitchFamily="34" charset="0"/>
              </a:rPr>
            </a:br>
            <a:r>
              <a:rPr lang="en-US" sz="4000" dirty="0">
                <a:latin typeface="Agency FB" panose="020B0503020202020204" pitchFamily="34" charset="0"/>
              </a:rPr>
              <a:t>Ma</a:t>
            </a:r>
            <a:r>
              <a:rPr lang="lt-LT" sz="4000" dirty="0">
                <a:latin typeface="Agency FB" panose="020B0503020202020204" pitchFamily="34" charset="0"/>
              </a:rPr>
              <a:t>š</a:t>
            </a:r>
            <a:r>
              <a:rPr lang="en-US" sz="4000" dirty="0" err="1">
                <a:latin typeface="Agency FB" panose="020B0503020202020204" pitchFamily="34" charset="0"/>
              </a:rPr>
              <a:t>ininio</a:t>
            </a:r>
            <a:r>
              <a:rPr lang="en-US" sz="4000" dirty="0">
                <a:latin typeface="Agency FB" panose="020B0503020202020204" pitchFamily="34" charset="0"/>
              </a:rPr>
              <a:t> </a:t>
            </a:r>
            <a:r>
              <a:rPr lang="en-US" sz="4000" dirty="0" err="1">
                <a:latin typeface="Agency FB" panose="020B0503020202020204" pitchFamily="34" charset="0"/>
              </a:rPr>
              <a:t>mokymosi</a:t>
            </a:r>
            <a:r>
              <a:rPr lang="en-US" sz="4000" dirty="0">
                <a:latin typeface="Agency FB" panose="020B0503020202020204" pitchFamily="34" charset="0"/>
              </a:rPr>
              <a:t> </a:t>
            </a:r>
            <a:r>
              <a:rPr lang="en-US" sz="4000" dirty="0" err="1">
                <a:latin typeface="Agency FB" panose="020B0503020202020204" pitchFamily="34" charset="0"/>
              </a:rPr>
              <a:t>modeli</a:t>
            </a:r>
            <a:r>
              <a:rPr lang="lt-LT" sz="4000" dirty="0">
                <a:latin typeface="Agency FB" panose="020B0503020202020204" pitchFamily="34" charset="0"/>
              </a:rPr>
              <a:t>s</a:t>
            </a:r>
            <a:r>
              <a:rPr lang="en-US" sz="4000" dirty="0">
                <a:latin typeface="Agency FB" panose="020B0503020202020204" pitchFamily="34" charset="0"/>
              </a:rPr>
              <a:t> </a:t>
            </a:r>
            <a:r>
              <a:rPr lang="en-US" sz="4000" dirty="0" err="1">
                <a:latin typeface="Agency FB" panose="020B0503020202020204" pitchFamily="34" charset="0"/>
              </a:rPr>
              <a:t>prognozuojant</a:t>
            </a:r>
            <a:r>
              <a:rPr lang="lt-LT" sz="4000" dirty="0">
                <a:latin typeface="Agency FB" panose="020B0503020202020204" pitchFamily="34" charset="0"/>
              </a:rPr>
              <a:t>i</a:t>
            </a:r>
            <a:r>
              <a:rPr lang="en-US" sz="4000" dirty="0">
                <a:latin typeface="Agency FB" panose="020B0503020202020204" pitchFamily="34" charset="0"/>
              </a:rPr>
              <a:t>s BVP vert</a:t>
            </a:r>
            <a:r>
              <a:rPr lang="lt-LT" sz="4000" dirty="0">
                <a:latin typeface="Agency FB" panose="020B0503020202020204" pitchFamily="34" charset="0"/>
              </a:rPr>
              <a:t>ę</a:t>
            </a:r>
            <a:r>
              <a:rPr lang="en-US" sz="4000" dirty="0">
                <a:latin typeface="Agency FB" panose="020B0503020202020204" pitchFamily="34" charset="0"/>
              </a:rPr>
              <a:t> </a:t>
            </a:r>
            <a:r>
              <a:rPr lang="en-US" sz="4000" dirty="0" err="1">
                <a:latin typeface="Agency FB" panose="020B0503020202020204" pitchFamily="34" charset="0"/>
              </a:rPr>
              <a:t>asmeniui</a:t>
            </a:r>
            <a:endParaRPr lang="en-IN" sz="2800" dirty="0">
              <a:solidFill>
                <a:srgbClr val="000000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C35208-41B4-4D11-8465-8D1481A05AF0}"/>
              </a:ext>
            </a:extLst>
          </p:cNvPr>
          <p:cNvSpPr txBox="1"/>
          <p:nvPr/>
        </p:nvSpPr>
        <p:spPr>
          <a:xfrm>
            <a:off x="1398675" y="5291437"/>
            <a:ext cx="33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Agency FB" panose="020B0503020202020204" pitchFamily="34" charset="0"/>
              </a:rPr>
              <a:t>Sukurta</a:t>
            </a:r>
            <a:r>
              <a:rPr lang="en-IN" dirty="0">
                <a:latin typeface="Agency FB" panose="020B0503020202020204" pitchFamily="34" charset="0"/>
              </a:rPr>
              <a:t>:</a:t>
            </a:r>
          </a:p>
          <a:p>
            <a:endParaRPr lang="en-IN" dirty="0">
              <a:latin typeface="Agency FB" panose="020B0503020202020204" pitchFamily="34" charset="0"/>
            </a:endParaRPr>
          </a:p>
          <a:p>
            <a:r>
              <a:rPr lang="en-IN" dirty="0" err="1">
                <a:latin typeface="Agency FB" panose="020B0503020202020204" pitchFamily="34" charset="0"/>
              </a:rPr>
              <a:t>Juliaus</a:t>
            </a:r>
            <a:r>
              <a:rPr lang="en-IN" dirty="0">
                <a:latin typeface="Agency FB" panose="020B0503020202020204" pitchFamily="34" charset="0"/>
              </a:rPr>
              <a:t> </a:t>
            </a:r>
            <a:r>
              <a:rPr lang="en-IN" dirty="0" err="1">
                <a:latin typeface="Agency FB" panose="020B0503020202020204" pitchFamily="34" charset="0"/>
              </a:rPr>
              <a:t>Henriko</a:t>
            </a:r>
            <a:r>
              <a:rPr lang="en-IN" dirty="0">
                <a:latin typeface="Agency FB" panose="020B0503020202020204" pitchFamily="34" charset="0"/>
              </a:rPr>
              <a:t> </a:t>
            </a:r>
            <a:r>
              <a:rPr lang="en-IN" dirty="0" err="1">
                <a:latin typeface="Agency FB" panose="020B0503020202020204" pitchFamily="34" charset="0"/>
              </a:rPr>
              <a:t>Barausko</a:t>
            </a:r>
            <a:endParaRPr lang="en-IN" dirty="0">
              <a:latin typeface="Agency FB" panose="020B0503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Agency FB" panose="020B0503020202020204" pitchFamily="34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Agency FB" panose="020B0503020202020204" pitchFamily="34" charset="0"/>
              </a:rPr>
              <a:t>Data Science </a:t>
            </a:r>
            <a:r>
              <a:rPr lang="en-IN" b="1" dirty="0" err="1">
                <a:solidFill>
                  <a:srgbClr val="FF0000"/>
                </a:solidFill>
                <a:latin typeface="Agency FB" panose="020B0503020202020204" pitchFamily="34" charset="0"/>
              </a:rPr>
              <a:t>studijos</a:t>
            </a:r>
            <a:r>
              <a:rPr lang="en-IN" b="1" dirty="0">
                <a:solidFill>
                  <a:srgbClr val="FF0000"/>
                </a:solidFill>
                <a:latin typeface="Agency FB" panose="020B0503020202020204" pitchFamily="34" charset="0"/>
              </a:rPr>
              <a:t> (CADS2)</a:t>
            </a:r>
          </a:p>
        </p:txBody>
      </p:sp>
      <p:pic>
        <p:nvPicPr>
          <p:cNvPr id="6" name="Picture 5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6B3D416E-B120-44FD-A974-79E7519FA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172" y="420123"/>
            <a:ext cx="1752752" cy="7239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FF25E3-E054-4F95-BD29-F8B96A1E867D}"/>
              </a:ext>
            </a:extLst>
          </p:cNvPr>
          <p:cNvSpPr txBox="1"/>
          <p:nvPr/>
        </p:nvSpPr>
        <p:spPr>
          <a:xfrm>
            <a:off x="3499832" y="5845435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https://github.com/JuliusHenrikasBarauskas/GDP_per_Capita</a:t>
            </a:r>
          </a:p>
        </p:txBody>
      </p:sp>
    </p:spTree>
    <p:extLst>
      <p:ext uri="{BB962C8B-B14F-4D97-AF65-F5344CB8AC3E}">
        <p14:creationId xmlns:p14="http://schemas.microsoft.com/office/powerpoint/2010/main" val="3441983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71F4-579D-4D0A-A345-35EEF83F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800" dirty="0"/>
              <a:t>DBSCAN variantas</a:t>
            </a:r>
            <a:endParaRPr lang="en-US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DF8E4-B24E-40D8-8D9A-51170849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BEC9-DDFF-4BDF-8F2A-E3C5C33BF795}" type="datetime1">
              <a:rPr lang="en-IN" smtClean="0"/>
              <a:t>28-03-2023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A501A1-FE6D-4BE6-944B-12BA713B8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87" y="1690688"/>
            <a:ext cx="5176299" cy="4806564"/>
          </a:xfrm>
          <a:prstGeom prst="rect">
            <a:avLst/>
          </a:prstGeom>
        </p:spPr>
      </p:pic>
      <p:pic>
        <p:nvPicPr>
          <p:cNvPr id="10" name="Picture 9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036E2F38-DA15-4A95-A7BF-7AB23D05F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416" y="411478"/>
            <a:ext cx="1752752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5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33D0-817F-40CE-BDA2-BDD5D5C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Lentelės duomenų analizė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CFBA5-AA7F-4F90-8B49-88766B6A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BEC9-DDFF-4BDF-8F2A-E3C5C33BF795}" type="datetime1">
              <a:rPr lang="en-IN" smtClean="0"/>
              <a:t>28-03-2023</a:t>
            </a:fld>
            <a:endParaRPr lang="en-IN"/>
          </a:p>
        </p:txBody>
      </p:sp>
      <p:pic>
        <p:nvPicPr>
          <p:cNvPr id="5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5DE460BE-F7CF-4A4B-82C6-BFC14DEE9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416" y="411478"/>
            <a:ext cx="1752752" cy="723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3A191-31A4-4AFA-ADDC-DF338AE73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60" y="1754732"/>
            <a:ext cx="2857748" cy="3703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14782B-555B-46B0-BC6C-0EEB8264B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756" y="1918872"/>
            <a:ext cx="4049266" cy="35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1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6F068-BE06-43AE-906C-FBEB78B2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1117-C467-40D7-8501-64048AEB03A4}" type="datetime1">
              <a:rPr lang="en-IN" smtClean="0"/>
              <a:t>28-03-2023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3F071-4E23-44B6-B91D-A033769DD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19" y="310318"/>
            <a:ext cx="6178859" cy="6303781"/>
          </a:xfrm>
          <a:prstGeom prst="rect">
            <a:avLst/>
          </a:prstGeom>
        </p:spPr>
      </p:pic>
      <p:pic>
        <p:nvPicPr>
          <p:cNvPr id="6" name="Picture 5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9509EC94-8C4B-45EA-9475-577BF8A64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416" y="411478"/>
            <a:ext cx="1752752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1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9DD7-1E32-447E-A4A4-7A67829B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639322" cy="57444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err="1">
                <a:latin typeface="Agency FB" panose="020B0503020202020204" pitchFamily="34" charset="0"/>
              </a:rPr>
              <a:t>Duomenys</a:t>
            </a:r>
            <a:r>
              <a:rPr lang="en-IN" dirty="0">
                <a:latin typeface="Agency FB" panose="020B0503020202020204" pitchFamily="34" charset="0"/>
              </a:rPr>
              <a:t> po </a:t>
            </a:r>
            <a:r>
              <a:rPr lang="en-IN" dirty="0" err="1">
                <a:latin typeface="Agency FB" panose="020B0503020202020204" pitchFamily="34" charset="0"/>
              </a:rPr>
              <a:t>i</a:t>
            </a:r>
            <a:r>
              <a:rPr lang="lt-LT" dirty="0">
                <a:latin typeface="Agency FB" panose="020B0503020202020204" pitchFamily="34" charset="0"/>
              </a:rPr>
              <a:t>š</a:t>
            </a:r>
            <a:r>
              <a:rPr lang="en-IN" dirty="0" err="1">
                <a:latin typeface="Agency FB" panose="020B0503020202020204" pitchFamily="34" charset="0"/>
              </a:rPr>
              <a:t>valymo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B85D-81E6-4ABF-8506-F4D242340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514"/>
            <a:ext cx="10515600" cy="50444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9A5F-2A3C-453B-A3FB-B7A7755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9849-4B1E-4A5A-94DC-55AE0261F0B9}" type="datetime1">
              <a:rPr lang="en-IN" smtClean="0"/>
              <a:t>28-03-2023</a:t>
            </a:fld>
            <a:endParaRPr lang="en-IN"/>
          </a:p>
        </p:txBody>
      </p:sp>
      <p:pic>
        <p:nvPicPr>
          <p:cNvPr id="9" name="Picture 8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177D915C-FE99-45EC-ABCF-817948EA6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416" y="411478"/>
            <a:ext cx="1752752" cy="723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1D189E-4487-42E0-BAF9-A6128E428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89" y="1303764"/>
            <a:ext cx="3010161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5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9DD7-1E32-447E-A4A4-7A67829B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442"/>
          </a:xfrm>
        </p:spPr>
        <p:txBody>
          <a:bodyPr>
            <a:normAutofit fontScale="90000"/>
          </a:bodyPr>
          <a:lstStyle/>
          <a:p>
            <a:pPr algn="ctr"/>
            <a:r>
              <a:rPr lang="lt-LT" dirty="0">
                <a:latin typeface="Agency FB" panose="020B0503020202020204" pitchFamily="34" charset="0"/>
              </a:rPr>
              <a:t>Apie modelius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B85D-81E6-4ABF-8506-F4D242340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534"/>
            <a:ext cx="10515600" cy="44014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Įvairūs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model</a:t>
            </a:r>
            <a:r>
              <a:rPr lang="lt-LT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iai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</a:t>
            </a: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gali būti naudojami BVP spėjimui, regresijos uždaviniams spręsti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Linear, Polynomial, Ridge, Lasso regression</a:t>
            </a: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, SVM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models</a:t>
            </a:r>
            <a:endParaRPr lang="lt-LT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Decision Tree, Random Forest, PCA etc.</a:t>
            </a:r>
          </a:p>
          <a:p>
            <a:pPr marL="914400" lvl="2" indent="0">
              <a:buNone/>
            </a:pPr>
            <a:endParaRPr lang="en-IN" sz="3200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Mes pabandysime kelis:</a:t>
            </a: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2"/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Linear</a:t>
            </a: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regression </a:t>
            </a:r>
            <a:endParaRPr lang="lt-LT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2"/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Random Forest</a:t>
            </a: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</a:t>
            </a:r>
            <a:r>
              <a:rPr lang="lt-LT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regression</a:t>
            </a:r>
            <a:endParaRPr lang="lt-LT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2"/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SVM (Support </a:t>
            </a:r>
            <a:r>
              <a:rPr lang="lt-LT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Vector</a:t>
            </a: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</a:t>
            </a:r>
            <a:r>
              <a:rPr lang="lt-LT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Machine</a:t>
            </a: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) </a:t>
            </a:r>
            <a:r>
              <a:rPr lang="lt-LT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regression</a:t>
            </a: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9A5F-2A3C-453B-A3FB-B7A7755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9849-4B1E-4A5A-94DC-55AE0261F0B9}" type="datetime1">
              <a:rPr lang="en-IN" smtClean="0"/>
              <a:t>28-03-2023</a:t>
            </a:fld>
            <a:endParaRPr lang="en-IN"/>
          </a:p>
        </p:txBody>
      </p:sp>
      <p:pic>
        <p:nvPicPr>
          <p:cNvPr id="7" name="Picture 6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95ACDFCA-573F-4A53-BFAE-D86D67E95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416" y="411478"/>
            <a:ext cx="1752752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60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B85D-81E6-4ABF-8506-F4D242340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210"/>
            <a:ext cx="10384155" cy="47911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Root Mean Squared Error</a:t>
            </a: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(RMSE): </a:t>
            </a:r>
          </a:p>
          <a:p>
            <a:pPr>
              <a:buFont typeface="Wingdings" panose="05000000000000000000" pitchFamily="2" charset="2"/>
              <a:buChar char="Ø"/>
            </a:pPr>
            <a:endParaRPr lang="lt-LT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Test &amp; Train Split</a:t>
            </a: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‘</a:t>
            </a:r>
            <a:r>
              <a:rPr lang="lt-LT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as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Duomenys dalinami į 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test &amp; train </a:t>
            </a: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su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parameter</a:t>
            </a: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ai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Test</a:t>
            </a: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avimo kiekis 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= 0.20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Random_state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= 4</a:t>
            </a: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2</a:t>
            </a: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R - Squared: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Statistical measure that represents the proportion of the variance for a dependent variable that’s explained by an independent variable or variables in a regression model,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Jis žinomas kaip determinanto koeficientas</a:t>
            </a: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marL="0" indent="0">
              <a:buNone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9A5F-2A3C-453B-A3FB-B7A7755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9849-4B1E-4A5A-94DC-55AE0261F0B9}" type="datetime1">
              <a:rPr lang="en-IN" smtClean="0"/>
              <a:t>28-03-2023</a:t>
            </a:fld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AA4CDE5-0756-454E-8A4F-AF183D67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123"/>
            <a:ext cx="10515600" cy="57444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gency FB" panose="020B0503020202020204" pitchFamily="34" charset="0"/>
              </a:rPr>
              <a:t>Model</a:t>
            </a:r>
            <a:r>
              <a:rPr lang="lt-LT" dirty="0" err="1">
                <a:latin typeface="Agency FB" panose="020B0503020202020204" pitchFamily="34" charset="0"/>
              </a:rPr>
              <a:t>ių</a:t>
            </a:r>
            <a:r>
              <a:rPr lang="lt-LT" dirty="0">
                <a:latin typeface="Agency FB" panose="020B0503020202020204" pitchFamily="34" charset="0"/>
              </a:rPr>
              <a:t> validacijos metodai</a:t>
            </a:r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7" name="Picture 6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F2C60931-66B6-4405-9703-2F9DCDDCD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416" y="411478"/>
            <a:ext cx="1752752" cy="72396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2C7B6BD-BF23-4473-BE07-4E178ED12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9390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endParaRPr kumimoji="0" lang="lt-LT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784EC93-DAE0-4E62-97FD-A4FA0F651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210" y="2130174"/>
            <a:ext cx="54065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Matuoja skirtumą tarp verčių (imties arba populiacijos verčių), numatytų modeliu, ir stebimų verčių.</a:t>
            </a:r>
            <a:endParaRPr kumimoji="0" lang="lt-LT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53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9A5F-2A3C-453B-A3FB-B7A7755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BA9849-4B1E-4A5A-94DC-55AE0261F0B9}" type="datetime1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28-03-2023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90FB0DBA-6A72-4583-A380-571CC80AB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416" y="411478"/>
            <a:ext cx="1752752" cy="7239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001299-0B38-4068-B6E0-96642B5B4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37" y="2813390"/>
            <a:ext cx="6637595" cy="34064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B31D50-5FCC-4D3C-8A87-C70A44383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44" y="1669089"/>
            <a:ext cx="2491956" cy="7468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79A0D3-A0E2-48AE-BFB6-615B8C319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444" y="783936"/>
            <a:ext cx="2118544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32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E9291-9815-4054-A887-32AF086A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0561117-C467-40D7-8501-64048AEB03A4}" type="datetime1">
              <a:rPr lang="en-IN"/>
              <a:pPr>
                <a:spcAft>
                  <a:spcPts val="600"/>
                </a:spcAft>
              </a:pPr>
              <a:t>28-03-2023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545368-42BF-4B1B-8D17-5A31EF5BF1B6}"/>
              </a:ext>
            </a:extLst>
          </p:cNvPr>
          <p:cNvSpPr txBox="1"/>
          <p:nvPr/>
        </p:nvSpPr>
        <p:spPr>
          <a:xfrm>
            <a:off x="701223" y="352953"/>
            <a:ext cx="4238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</a:t>
            </a:r>
            <a:r>
              <a:rPr lang="en-IN" sz="2400" dirty="0">
                <a:latin typeface="Agency FB" panose="020B0503020202020204" pitchFamily="34" charset="0"/>
              </a:rPr>
              <a:t>SVM</a:t>
            </a:r>
          </a:p>
        </p:txBody>
      </p:sp>
      <p:pic>
        <p:nvPicPr>
          <p:cNvPr id="12" name="Picture 11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2951DF3C-5E8F-4DA3-859C-DCEFDA381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416" y="411478"/>
            <a:ext cx="1752752" cy="7239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4E8E2D-511D-4C0D-A4FB-0E072F200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59" y="1135441"/>
            <a:ext cx="2316681" cy="14098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FA7C1D-76F1-426E-8E4D-A21093997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65" y="2819347"/>
            <a:ext cx="2354784" cy="6096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FCC1D3-FE58-486A-9C91-ABCCA94BF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221675"/>
            <a:ext cx="6530906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12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45475-44F5-49F6-A140-EAC22143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1117-C467-40D7-8501-64048AEB03A4}" type="datetime1">
              <a:rPr lang="en-IN" smtClean="0"/>
              <a:t>28-03-2023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49C14-3019-41FB-BA0F-B6213753E8B1}"/>
              </a:ext>
            </a:extLst>
          </p:cNvPr>
          <p:cNvSpPr txBox="1"/>
          <p:nvPr/>
        </p:nvSpPr>
        <p:spPr>
          <a:xfrm>
            <a:off x="4829072" y="1385445"/>
            <a:ext cx="199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</a:t>
            </a:r>
            <a:r>
              <a:rPr lang="lt-LT" dirty="0"/>
              <a:t>Optimizacija</a:t>
            </a:r>
            <a:endParaRPr lang="en-IN" sz="2400" dirty="0">
              <a:latin typeface="Agency FB" panose="020B05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A621A-34FD-4EAA-9D10-A074722FA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47" y="1425160"/>
            <a:ext cx="2187130" cy="1752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3F283B-CDA8-47A7-A345-18FF9B567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253" y="1851917"/>
            <a:ext cx="1813717" cy="899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B0FB08-FFAC-4DE8-B0D2-6AF7A8513321}"/>
              </a:ext>
            </a:extLst>
          </p:cNvPr>
          <p:cNvSpPr txBox="1"/>
          <p:nvPr/>
        </p:nvSpPr>
        <p:spPr>
          <a:xfrm>
            <a:off x="878659" y="789438"/>
            <a:ext cx="4238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</a:t>
            </a:r>
            <a:r>
              <a:rPr lang="en-IN" sz="2400" dirty="0">
                <a:latin typeface="Agency FB" panose="020B0503020202020204" pitchFamily="34" charset="0"/>
              </a:rPr>
              <a:t>Random Forest Regression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381B75-1C49-4155-956D-38C273A55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054" y="1851917"/>
            <a:ext cx="2301439" cy="609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BC8EE6-4BD5-49F3-BCB4-8398C0F5F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267" y="2957241"/>
            <a:ext cx="6683319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57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9DD7-1E32-447E-A4A4-7A67829B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442"/>
          </a:xfrm>
        </p:spPr>
        <p:txBody>
          <a:bodyPr>
            <a:normAutofit fontScale="90000"/>
          </a:bodyPr>
          <a:lstStyle/>
          <a:p>
            <a:pPr algn="ctr"/>
            <a:r>
              <a:rPr lang="lt-LT" dirty="0">
                <a:latin typeface="Agency FB" panose="020B0503020202020204" pitchFamily="34" charset="0"/>
              </a:rPr>
              <a:t>Pastabos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B85D-81E6-4ABF-8506-F4D242340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514"/>
            <a:ext cx="10515600" cy="5044449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Excel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failas</a:t>
            </a:r>
            <a:endParaRPr lang="en-US" sz="18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1155CD"/>
                </a:solidFill>
                <a:latin typeface="ArialMT"/>
              </a:rPr>
              <a:t>https://www.imf.org/-/media/Files/Publications/WEO/WEO-Database/2022/WEOOct2022all.a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1155CD"/>
                </a:solidFill>
                <a:latin typeface="ArialMT"/>
              </a:rPr>
              <a:t>shx</a:t>
            </a:r>
            <a:endParaRPr lang="en-US" sz="1800" b="0" i="0" u="none" strike="noStrike" baseline="0" dirty="0">
              <a:solidFill>
                <a:srgbClr val="1155CD"/>
              </a:solidFill>
              <a:latin typeface="ArialMT"/>
            </a:endParaRPr>
          </a:p>
          <a:p>
            <a:pPr algn="l"/>
            <a:r>
              <a:rPr lang="lt-LT" sz="1800" b="0" i="0" u="none" strike="noStrike" baseline="0" dirty="0">
                <a:solidFill>
                  <a:srgbClr val="000000"/>
                </a:solidFill>
                <a:latin typeface="ArialMT"/>
              </a:rPr>
              <a:t>Duomenų apibrėžimas</a:t>
            </a:r>
          </a:p>
          <a:p>
            <a:pPr algn="l"/>
            <a:r>
              <a:rPr lang="en-US" sz="1800" b="0" i="0" u="none" strike="noStrike" baseline="0" dirty="0">
                <a:solidFill>
                  <a:srgbClr val="1155CD"/>
                </a:solidFill>
                <a:latin typeface="ArialMT"/>
              </a:rPr>
              <a:t>https://www.imf.org/en/Publications/WEO/weo-database/2022/October/download-entire-data</a:t>
            </a:r>
          </a:p>
          <a:p>
            <a:pPr algn="l"/>
            <a:r>
              <a:rPr lang="en-US" sz="1800" b="0" i="0" u="none" strike="noStrike" baseline="0" dirty="0">
                <a:solidFill>
                  <a:srgbClr val="1155CD"/>
                </a:solidFill>
                <a:latin typeface="ArialMT"/>
              </a:rPr>
              <a:t>Base</a:t>
            </a:r>
            <a:endParaRPr lang="lt-LT" sz="1800" dirty="0">
              <a:solidFill>
                <a:srgbClr val="1155CD"/>
              </a:solidFill>
              <a:latin typeface="ArialMT"/>
            </a:endParaRPr>
          </a:p>
          <a:p>
            <a:pPr algn="l"/>
            <a:endParaRPr lang="lt-LT" sz="1800" dirty="0">
              <a:solidFill>
                <a:srgbClr val="1155CD"/>
              </a:solidFill>
              <a:latin typeface="ArialMT"/>
              <a:cs typeface="Aparajita" panose="020B0502040204020203" pitchFamily="18" charset="0"/>
            </a:endParaRPr>
          </a:p>
          <a:p>
            <a:pPr algn="l"/>
            <a:r>
              <a:rPr lang="en-US" sz="16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https://ilostat.ilo.org/data/</a:t>
            </a:r>
            <a:endParaRPr lang="en-IN" sz="1600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9A5F-2A3C-453B-A3FB-B7A7755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9849-4B1E-4A5A-94DC-55AE0261F0B9}" type="datetime1">
              <a:rPr lang="en-IN" smtClean="0"/>
              <a:t>28-03-2023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96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9DD7-1E32-447E-A4A4-7A67829B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442"/>
          </a:xfrm>
        </p:spPr>
        <p:txBody>
          <a:bodyPr>
            <a:normAutofit fontScale="90000"/>
          </a:bodyPr>
          <a:lstStyle/>
          <a:p>
            <a:pPr algn="ctr"/>
            <a:r>
              <a:rPr lang="lt-LT" dirty="0">
                <a:latin typeface="Agency FB" panose="020B0503020202020204" pitchFamily="34" charset="0"/>
              </a:rPr>
              <a:t>Įvadas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B85D-81E6-4ABF-8506-F4D242340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514"/>
            <a:ext cx="10515600" cy="50444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Pateikiama dalis paskaitose įgytų žinių:</a:t>
            </a: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Duomenų gavimas ir sudarymas - 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Data Gathering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Duomenų išvalymas - 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Data Cleaning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Duomenų vizualizacija ir analizė</a:t>
            </a:r>
          </a:p>
          <a:p>
            <a:pPr marL="457200" lvl="1" indent="0">
              <a:buNone/>
            </a:pP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(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Data Visualization &amp; Exploration</a:t>
            </a: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– EDA)</a:t>
            </a: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D</a:t>
            </a:r>
            <a:r>
              <a:rPr lang="lt-LT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uomenų</a:t>
            </a: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modelio kūrimas - Data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Modelling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Evaluation &amp; Validation of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Regresijos modelių parinkimas ir išbandymas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Skirtingų prižiūrimų mašininių modelių palyginimas</a:t>
            </a:r>
            <a:r>
              <a:rPr lang="en-US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Naudojamos programavimo platformos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-Python &amp;</a:t>
            </a: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bibliotekos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, </a:t>
            </a:r>
            <a:r>
              <a:rPr lang="en-IN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Jupyter</a:t>
            </a:r>
            <a:r>
              <a:rPr lang="lt-LT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 </a:t>
            </a:r>
            <a:r>
              <a:rPr lang="lt-LT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Notebook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, </a:t>
            </a:r>
            <a:r>
              <a:rPr lang="en-IN" dirty="0" err="1">
                <a:latin typeface="Bahnschrift Light Condensed" panose="020B0502040204020203" pitchFamily="34" charset="0"/>
                <a:cs typeface="Aparajita" panose="020B0502040204020203" pitchFamily="18" charset="0"/>
              </a:rPr>
              <a:t>Github</a:t>
            </a:r>
            <a:r>
              <a:rPr lang="en-IN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>
              <a:latin typeface="Bahnschrift Light Condensed" panose="020B0502040204020203" pitchFamily="34" charset="0"/>
              <a:cs typeface="Aparajita" panose="020B05020402040202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9A5F-2A3C-453B-A3FB-B7A7755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9849-4B1E-4A5A-94DC-55AE0261F0B9}" type="datetime1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445F2-D932-4DFF-B3AC-AC69F83B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Presenter: Eshaa Sood, Vikas Garg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282B06-421E-4BBD-B57A-9079E014F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975" y="1524000"/>
            <a:ext cx="4292600" cy="2686050"/>
          </a:xfrm>
          <a:prstGeom prst="rect">
            <a:avLst/>
          </a:prstGeom>
        </p:spPr>
      </p:pic>
      <p:pic>
        <p:nvPicPr>
          <p:cNvPr id="8" name="Picture 7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0EB34F33-AE28-4358-954B-FC64C6ECF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549" y="368154"/>
            <a:ext cx="1752752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91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B42B94-B0DC-4688-983D-D470923EE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20" y="643466"/>
            <a:ext cx="3704759" cy="55710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AD9FA-C30C-445C-B139-AF3B2473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BBA9849-4B1E-4A5A-94DC-55AE0261F0B9}" type="datetime1">
              <a:rPr lang="en-US" smtClean="0"/>
              <a:pPr defTabSz="914400">
                <a:spcAft>
                  <a:spcPts val="600"/>
                </a:spcAft>
              </a:pPr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9B128-0D6B-46C5-B0DE-976F4C19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lt-LT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Pristatė Julius Henrikas Barauskas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567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49DD7-1E32-447E-A4A4-7A67829B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lt-LT" sz="3600" dirty="0">
                <a:latin typeface="Agency FB" panose="020B0503020202020204" pitchFamily="34" charset="0"/>
              </a:rPr>
              <a:t>Duomenys</a:t>
            </a:r>
            <a:endParaRPr lang="en-IN" sz="3600" dirty="0">
              <a:latin typeface="Agency FB" panose="020B0503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B85D-81E6-4ABF-8506-F4D242340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7468" y="1721921"/>
            <a:ext cx="2356381" cy="452055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Gross Domestic Product (GDP) is the value of services produced by a country.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GDP depends on many parameters: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7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Geographical- Land, Weather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7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Demographic- Population, skilled vs non-skilled labour, Literacy rates, employment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700" dirty="0">
                <a:latin typeface="Bahnschrift Light Condensed" panose="020B0502040204020203" pitchFamily="34" charset="0"/>
                <a:cs typeface="Aparajita" panose="020B0502040204020203" pitchFamily="18" charset="0"/>
              </a:rPr>
              <a:t>Cultural &amp; social- Family values, spending power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9A5F-2A3C-453B-A3FB-B7A7755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BA9849-4B1E-4A5A-94DC-55AE0261F0B9}" type="datetime1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28-03-2023</a:t>
            </a:fld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A6B177C9-EC23-423D-A56C-FD88BF29F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416" y="411478"/>
            <a:ext cx="1752752" cy="7239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4D1CA8-535A-4B09-B789-3DE547BFF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40" y="1517904"/>
            <a:ext cx="8306520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5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F392-0C87-4251-A516-A113A3E1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1 žingsnis. TOP10  </a:t>
            </a:r>
            <a:r>
              <a:rPr lang="lt-LT" dirty="0" err="1"/>
              <a:t>GDP_per_Capita</a:t>
            </a:r>
            <a:r>
              <a:rPr lang="en-US" dirty="0"/>
              <a:t> , $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5FFD97-7F63-4F3E-99F4-6FBE4747D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258" y="2038974"/>
            <a:ext cx="8809483" cy="39246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EE51-2C83-435B-97FE-18DD3E12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9849-4B1E-4A5A-94DC-55AE0261F0B9}" type="datetime1">
              <a:rPr lang="en-IN" smtClean="0"/>
              <a:t>28-03-2023</a:t>
            </a:fld>
            <a:endParaRPr lang="en-IN"/>
          </a:p>
        </p:txBody>
      </p:sp>
      <p:pic>
        <p:nvPicPr>
          <p:cNvPr id="8" name="Picture 7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F34A861A-304D-4789-8772-C915D3FF5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416" y="411478"/>
            <a:ext cx="1752752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6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AAB0-7F7A-4376-A369-C542D4CE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2 žingsnis. TOP10  </a:t>
            </a:r>
            <a:r>
              <a:rPr lang="lt-LT" dirty="0" err="1"/>
              <a:t>GDP_per_Capita</a:t>
            </a:r>
            <a:r>
              <a:rPr lang="en-US" dirty="0"/>
              <a:t> , $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6AE45-0685-46AD-BF60-A4406934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BEC9-DDFF-4BDF-8F2A-E3C5C33BF795}" type="datetime1">
              <a:rPr lang="en-IN" smtClean="0"/>
              <a:t>28-03-2023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C7FD1-1BA1-4166-84E3-0D7339DA5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15" y="1690688"/>
            <a:ext cx="9579170" cy="240812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5484F6-A5EC-4E54-B23E-BCAD8E273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4225925"/>
            <a:ext cx="36480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5FCA80-07FD-4705-9DFA-D081063D5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692" y="4832218"/>
            <a:ext cx="2613887" cy="1524132"/>
          </a:xfrm>
          <a:prstGeom prst="rect">
            <a:avLst/>
          </a:prstGeom>
        </p:spPr>
      </p:pic>
      <p:pic>
        <p:nvPicPr>
          <p:cNvPr id="11" name="Picture 10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61062070-EE8E-4575-9575-14254AE56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416" y="411478"/>
            <a:ext cx="1752752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1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8932-6B97-433C-9E03-7919F2B7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3 </a:t>
            </a:r>
            <a:r>
              <a:rPr lang="lt-LT" sz="2800" dirty="0"/>
              <a:t>ž</a:t>
            </a:r>
            <a:r>
              <a:rPr lang="en-US" sz="2800" dirty="0" err="1"/>
              <a:t>ingsnis</a:t>
            </a:r>
            <a:r>
              <a:rPr lang="en-US" sz="2800" dirty="0"/>
              <a:t>. TOP GDP_per_Capita augimas (kartais)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6A8C0-01BA-4AC8-B88B-D15798F0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BEC9-DDFF-4BDF-8F2A-E3C5C33BF795}" type="datetime1">
              <a:rPr lang="en-IN" smtClean="0"/>
              <a:t>28-03-2023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C4E784-B375-4721-8D09-732678CF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17" y="1582494"/>
            <a:ext cx="10515600" cy="4882050"/>
          </a:xfrm>
          <a:prstGeom prst="rect">
            <a:avLst/>
          </a:prstGeom>
        </p:spPr>
      </p:pic>
      <p:pic>
        <p:nvPicPr>
          <p:cNvPr id="7" name="Picture 6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3A9B658D-6EDA-4265-85BC-37A01E554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416" y="411478"/>
            <a:ext cx="1752752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4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B08C-7D0C-4356-BAF4-831DE90C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3</a:t>
            </a:r>
            <a:r>
              <a:rPr lang="lt-LT" sz="2800" dirty="0"/>
              <a:t> žingsnis. TOP10  </a:t>
            </a:r>
            <a:r>
              <a:rPr lang="lt-LT" sz="2800" dirty="0" err="1"/>
              <a:t>GDP_per_Capita</a:t>
            </a:r>
            <a:r>
              <a:rPr lang="en-US" sz="2800" dirty="0"/>
              <a:t> , $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4E93B-EA5E-44F1-A0F5-89984047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BEC9-DDFF-4BDF-8F2A-E3C5C33BF795}" type="datetime1">
              <a:rPr lang="en-IN" smtClean="0"/>
              <a:t>28-03-2023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5FD156-6310-44AB-ACDB-A04D459CE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36" y="1553592"/>
            <a:ext cx="10338614" cy="4873841"/>
          </a:xfrm>
          <a:prstGeom prst="rect">
            <a:avLst/>
          </a:prstGeom>
        </p:spPr>
      </p:pic>
      <p:pic>
        <p:nvPicPr>
          <p:cNvPr id="11" name="Picture 10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5258BE00-C249-4D97-9C4D-E69C5FE3F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416" y="411478"/>
            <a:ext cx="1752752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0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9FC1-AF8A-415F-A49B-FC19E352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Populiacija. TOP30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86F65-A8F6-440B-808F-B2FCC92F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BEC9-DDFF-4BDF-8F2A-E3C5C33BF795}" type="datetime1">
              <a:rPr lang="en-IN" smtClean="0"/>
              <a:t>28-03-2023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9B2940-839C-4590-84CC-5591ABA0A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7" y="1265749"/>
            <a:ext cx="10810873" cy="5090601"/>
          </a:xfrm>
          <a:prstGeom prst="rect">
            <a:avLst/>
          </a:prstGeom>
        </p:spPr>
      </p:pic>
      <p:pic>
        <p:nvPicPr>
          <p:cNvPr id="9" name="Picture 8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BAF612AC-4588-484E-A15D-B60993D9A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416" y="411478"/>
            <a:ext cx="1752752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4397-F5ED-4515-ABF9-30F32C44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45920"/>
          </a:xfrm>
        </p:spPr>
        <p:txBody>
          <a:bodyPr>
            <a:normAutofit/>
          </a:bodyPr>
          <a:lstStyle/>
          <a:p>
            <a:r>
              <a:rPr lang="lt-LT" sz="2700" b="1" i="0" dirty="0">
                <a:solidFill>
                  <a:srgbClr val="000000"/>
                </a:solidFill>
                <a:effectLst/>
                <a:latin typeface="Helvetica Neue"/>
              </a:rPr>
              <a:t>Šalių suskirstymas į klasterius naudojantis GDP </a:t>
            </a:r>
            <a:br>
              <a:rPr lang="lt-LT" sz="27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lt-LT" sz="2700" b="1" i="0" dirty="0">
                <a:solidFill>
                  <a:srgbClr val="000000"/>
                </a:solidFill>
                <a:effectLst/>
                <a:latin typeface="Helvetica Neue"/>
              </a:rPr>
              <a:t>ir </a:t>
            </a:r>
            <a:r>
              <a:rPr lang="en-US" sz="2700" b="1" i="0" dirty="0">
                <a:solidFill>
                  <a:srgbClr val="000000"/>
                </a:solidFill>
                <a:effectLst/>
                <a:latin typeface="Helvetica Neue"/>
              </a:rPr>
              <a:t>Volume of exports of goods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826CD-A080-455E-BCF7-54B9A1FF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BEC9-DDFF-4BDF-8F2A-E3C5C33BF795}" type="datetime1">
              <a:rPr lang="en-IN" smtClean="0"/>
              <a:t>28-03-2023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8440D7-B940-43B1-97FE-5C818EBF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7096"/>
            <a:ext cx="4862553" cy="4487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88A4F4-4D94-459A-AD9A-C9DDCF5C9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53" y="1617096"/>
            <a:ext cx="4862553" cy="4506167"/>
          </a:xfrm>
          <a:prstGeom prst="rect">
            <a:avLst/>
          </a:prstGeom>
        </p:spPr>
      </p:pic>
      <p:pic>
        <p:nvPicPr>
          <p:cNvPr id="11" name="Picture 10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16675A35-B855-40F4-A753-9BBBE9F5B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416" y="411478"/>
            <a:ext cx="1752752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7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478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Agency FB</vt:lpstr>
      <vt:lpstr>Arial</vt:lpstr>
      <vt:lpstr>Arial Unicode MS</vt:lpstr>
      <vt:lpstr>ArialMT</vt:lpstr>
      <vt:lpstr>Bahnschrift Light Condensed</vt:lpstr>
      <vt:lpstr>Calibri</vt:lpstr>
      <vt:lpstr>Calibri Light</vt:lpstr>
      <vt:lpstr>Courier New</vt:lpstr>
      <vt:lpstr>Helvetica Neue</vt:lpstr>
      <vt:lpstr>Wingdings</vt:lpstr>
      <vt:lpstr>Office Theme</vt:lpstr>
      <vt:lpstr>CAD Data Science Projektas  Predicting GDP per Capita Mašininio mokymosi modelis prognozuojantis BVP vertę asmeniui</vt:lpstr>
      <vt:lpstr>Įvadas</vt:lpstr>
      <vt:lpstr>Duomenys</vt:lpstr>
      <vt:lpstr>1 žingsnis. TOP10  GDP_per_Capita , $</vt:lpstr>
      <vt:lpstr>2 žingsnis. TOP10  GDP_per_Capita , $</vt:lpstr>
      <vt:lpstr>3 žingsnis. TOP GDP_per_Capita augimas (kartais)</vt:lpstr>
      <vt:lpstr>3 žingsnis. TOP10  GDP_per_Capita , $</vt:lpstr>
      <vt:lpstr>Populiacija. TOP30</vt:lpstr>
      <vt:lpstr>Šalių suskirstymas į klasterius naudojantis GDP  ir Volume of exports of goods</vt:lpstr>
      <vt:lpstr>DBSCAN variantas</vt:lpstr>
      <vt:lpstr>Lentelės duomenų analizė</vt:lpstr>
      <vt:lpstr>PowerPoint Presentation</vt:lpstr>
      <vt:lpstr>Duomenys po išvalymo</vt:lpstr>
      <vt:lpstr>Apie modelius</vt:lpstr>
      <vt:lpstr>Modelių validacijos metodai</vt:lpstr>
      <vt:lpstr>PowerPoint Presentation</vt:lpstr>
      <vt:lpstr>PowerPoint Presentation</vt:lpstr>
      <vt:lpstr>PowerPoint Presentation</vt:lpstr>
      <vt:lpstr>Pastabos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World GDP Based On Countries Social, Economic and Cultural Data</dc:title>
  <dc:creator>Eshaa Deepak Sood</dc:creator>
  <cp:lastModifiedBy>Julius Barauskas</cp:lastModifiedBy>
  <cp:revision>30</cp:revision>
  <dcterms:created xsi:type="dcterms:W3CDTF">2019-12-02T01:32:20Z</dcterms:created>
  <dcterms:modified xsi:type="dcterms:W3CDTF">2023-03-28T16:16:00Z</dcterms:modified>
</cp:coreProperties>
</file>