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3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6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9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19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7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8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6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8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0A4B41-7DF6-4BBA-A919-4D2A90B9DC9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549457-19F9-4904-BB39-803A42706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mgtec.com/powervr-developers/real-time-ray-tracing-on-powervr-gr6500-ces-2016" TargetMode="External"/><Relationship Id="rId2" Type="http://schemas.openxmlformats.org/officeDocument/2006/relationships/hyperlink" Target="http://blog.imgtec.com/powervr-developers/powervr-gr6500-ray-trac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.nvidia.com/publication/interactive-indirect-illumination-using-voxel-cone-trac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Real-Time Global Illumination Techniques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Julius Narvilas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685800"/>
            <a:ext cx="3549121" cy="1090749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059021"/>
            <a:ext cx="6240462" cy="43589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84312" y="1776549"/>
            <a:ext cx="3549121" cy="3526971"/>
          </a:xfrm>
        </p:spPr>
        <p:txBody>
          <a:bodyPr>
            <a:normAutofit/>
          </a:bodyPr>
          <a:lstStyle/>
          <a:p>
            <a:r>
              <a:rPr lang="en-GB" dirty="0"/>
              <a:t>As the demand for realistic graphics in video games continues to rise, there is interest in efficiently achieving advanced visual effects like global illumination for real-time applications. Rasterization based graphics processing hardware is considered not well suited to simulate light behaviour but is now powerful enough to approximate lighting in different ways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262562" y="5417979"/>
            <a:ext cx="6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Global illumination example 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3549121" cy="1317172"/>
          </a:xfrm>
        </p:spPr>
        <p:txBody>
          <a:bodyPr/>
          <a:lstStyle/>
          <a:p>
            <a:r>
              <a:rPr lang="en-GB" dirty="0" smtClean="0"/>
              <a:t>Ray Tracing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556" y="1243012"/>
            <a:ext cx="5324475" cy="39909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02972"/>
            <a:ext cx="3549121" cy="2797628"/>
          </a:xfrm>
        </p:spPr>
        <p:txBody>
          <a:bodyPr>
            <a:normAutofit/>
          </a:bodyPr>
          <a:lstStyle/>
          <a:p>
            <a:r>
              <a:rPr lang="en-GB" dirty="0" smtClean="0"/>
              <a:t>Rays are </a:t>
            </a:r>
            <a:r>
              <a:rPr lang="en-GB" dirty="0"/>
              <a:t>cast from every pixel into the environment, fallowing the viewing direction. This creates </a:t>
            </a:r>
            <a:r>
              <a:rPr lang="en-GB" dirty="0" smtClean="0"/>
              <a:t>paths that </a:t>
            </a:r>
            <a:r>
              <a:rPr lang="en-GB" dirty="0"/>
              <a:t>most photons would have taken to reach </a:t>
            </a:r>
            <a:r>
              <a:rPr lang="en-GB" dirty="0" smtClean="0"/>
              <a:t>those screen pixels. The intersected surface points indicate </a:t>
            </a:r>
            <a:r>
              <a:rPr lang="en-GB" dirty="0"/>
              <a:t>the transported </a:t>
            </a:r>
            <a:r>
              <a:rPr lang="en-GB" dirty="0" smtClean="0"/>
              <a:t>colour that contributes to the pixel shading [3].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20557" y="5233987"/>
            <a:ext cx="532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Example of rays being cast 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4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3549121" cy="1151709"/>
          </a:xfrm>
        </p:spPr>
        <p:txBody>
          <a:bodyPr/>
          <a:lstStyle/>
          <a:p>
            <a:r>
              <a:rPr lang="en-GB" dirty="0" smtClean="0"/>
              <a:t>Ray Tracing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548" y="1837509"/>
            <a:ext cx="5947676" cy="31082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837510"/>
            <a:ext cx="3549121" cy="3274422"/>
          </a:xfrm>
        </p:spPr>
        <p:txBody>
          <a:bodyPr>
            <a:normAutofit/>
          </a:bodyPr>
          <a:lstStyle/>
          <a:p>
            <a:r>
              <a:rPr lang="en-GB" dirty="0"/>
              <a:t>Imagination Technologies have been pursuing a fully ray traced rendering solution. In 2014 the company announced </a:t>
            </a:r>
            <a:r>
              <a:rPr lang="en-GB" dirty="0" err="1"/>
              <a:t>PowerVR</a:t>
            </a:r>
            <a:r>
              <a:rPr lang="en-GB" dirty="0"/>
              <a:t> Wizard GPU </a:t>
            </a:r>
            <a:r>
              <a:rPr lang="en-GB" dirty="0" smtClean="0"/>
              <a:t>family and promised to </a:t>
            </a:r>
            <a:r>
              <a:rPr lang="en-GB" dirty="0"/>
              <a:t>provide 300 million rays per </a:t>
            </a:r>
            <a:r>
              <a:rPr lang="en-GB" dirty="0" smtClean="0"/>
              <a:t>second [3].</a:t>
            </a:r>
          </a:p>
          <a:p>
            <a:r>
              <a:rPr lang="en-GB" dirty="0"/>
              <a:t>In 2016 at Consumer Electronics Show (CES) </a:t>
            </a:r>
            <a:r>
              <a:rPr lang="en-GB" dirty="0" err="1"/>
              <a:t>PowerVR</a:t>
            </a:r>
            <a:r>
              <a:rPr lang="en-GB" dirty="0"/>
              <a:t> GR6500 GPU was used to showcase dynamic ray traced scenes in real-time </a:t>
            </a:r>
            <a:r>
              <a:rPr lang="en-GB" dirty="0" smtClean="0"/>
              <a:t>[4].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66548" y="4945788"/>
            <a:ext cx="59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Real time ray tracing rendering 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4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055914"/>
          </a:xfrm>
        </p:spPr>
        <p:txBody>
          <a:bodyPr/>
          <a:lstStyle/>
          <a:p>
            <a:r>
              <a:rPr lang="en-GB" dirty="0"/>
              <a:t>Deferred Radiance Transfer Volumes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217" y="986654"/>
            <a:ext cx="6219825" cy="26574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656115"/>
            <a:ext cx="3549121" cy="2090056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mixture of offline and online </a:t>
            </a:r>
            <a:r>
              <a:rPr lang="en-GB" dirty="0" smtClean="0"/>
              <a:t>techniques used in Far Cry 3. The implementation </a:t>
            </a:r>
            <a:r>
              <a:rPr lang="en-GB" dirty="0"/>
              <a:t>is focused around precomputed probes that are used while lighting the scene to approximate </a:t>
            </a:r>
            <a:r>
              <a:rPr lang="en-GB" dirty="0" smtClean="0"/>
              <a:t>global illumination in real-time.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17" y="3644129"/>
            <a:ext cx="3483057" cy="1990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901" y="3644129"/>
            <a:ext cx="2801515" cy="1569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2218" y="5634447"/>
            <a:ext cx="625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Cry 3 GI technique steps [5]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8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818754"/>
            <a:ext cx="3549121" cy="1201635"/>
          </a:xfrm>
        </p:spPr>
        <p:txBody>
          <a:bodyPr/>
          <a:lstStyle/>
          <a:p>
            <a:r>
              <a:rPr lang="en-GB" dirty="0"/>
              <a:t>Voxel Cone Tracing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145" y="818754"/>
            <a:ext cx="6240462" cy="257961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663337"/>
            <a:ext cx="3549121" cy="4284617"/>
          </a:xfrm>
        </p:spPr>
        <p:txBody>
          <a:bodyPr>
            <a:normAutofit/>
          </a:bodyPr>
          <a:lstStyle/>
          <a:p>
            <a:r>
              <a:rPr lang="en-GB" dirty="0"/>
              <a:t>This approach is focused on pre-filtered hierarchical voxel representation of the scene </a:t>
            </a:r>
            <a:r>
              <a:rPr lang="en-GB" dirty="0" smtClean="0"/>
              <a:t>geometry. GPU is extensively used to provide storage and computation.</a:t>
            </a:r>
          </a:p>
          <a:p>
            <a:r>
              <a:rPr lang="en-GB" dirty="0"/>
              <a:t>First the scene is rasterized from the point of view of each light </a:t>
            </a:r>
            <a:r>
              <a:rPr lang="en-GB" dirty="0" smtClean="0"/>
              <a:t>source to </a:t>
            </a:r>
            <a:r>
              <a:rPr lang="en-GB" dirty="0"/>
              <a:t>injecting </a:t>
            </a:r>
            <a:r>
              <a:rPr lang="en-GB" dirty="0" smtClean="0"/>
              <a:t>radiance.</a:t>
            </a:r>
            <a:r>
              <a:rPr lang="en-GB" dirty="0"/>
              <a:t> </a:t>
            </a:r>
            <a:r>
              <a:rPr lang="en-GB" dirty="0" smtClean="0"/>
              <a:t>Then it is rendered </a:t>
            </a:r>
            <a:r>
              <a:rPr lang="en-GB" dirty="0"/>
              <a:t>from the camera’s point of view, </a:t>
            </a:r>
            <a:r>
              <a:rPr lang="en-GB" dirty="0" smtClean="0"/>
              <a:t>using approximate </a:t>
            </a:r>
            <a:r>
              <a:rPr lang="en-GB" dirty="0"/>
              <a:t>cone tracing </a:t>
            </a:r>
            <a:r>
              <a:rPr lang="en-GB" dirty="0" smtClean="0"/>
              <a:t>to </a:t>
            </a:r>
            <a:r>
              <a:rPr lang="en-GB" dirty="0"/>
              <a:t>make the final gathering </a:t>
            </a:r>
            <a:r>
              <a:rPr lang="en-GB" dirty="0" smtClean="0"/>
              <a:t>of light information.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57" y="3398371"/>
            <a:ext cx="318135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9145" y="3398371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VCT octree example [6]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0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892522"/>
            <a:ext cx="3549121" cy="1075615"/>
          </a:xfrm>
        </p:spPr>
        <p:txBody>
          <a:bodyPr/>
          <a:lstStyle/>
          <a:p>
            <a:r>
              <a:rPr lang="en-GB" dirty="0" smtClean="0"/>
              <a:t>Screen Space </a:t>
            </a:r>
            <a:r>
              <a:rPr lang="en-GB" dirty="0"/>
              <a:t>Directional Occlusion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968137"/>
            <a:ext cx="3549121" cy="4093029"/>
          </a:xfrm>
        </p:spPr>
        <p:txBody>
          <a:bodyPr>
            <a:normAutofit/>
          </a:bodyPr>
          <a:lstStyle/>
          <a:p>
            <a:r>
              <a:rPr lang="en-GB" dirty="0"/>
              <a:t>Ambient occlusion is a technique to calculate how receptive to ambient light a point in the scene should be</a:t>
            </a:r>
            <a:r>
              <a:rPr lang="en-GB" dirty="0" smtClean="0"/>
              <a:t>. </a:t>
            </a:r>
            <a:r>
              <a:rPr lang="en-GB" dirty="0"/>
              <a:t>There are several implementation variants of this </a:t>
            </a:r>
            <a:r>
              <a:rPr lang="en-GB" dirty="0" smtClean="0"/>
              <a:t>technique </a:t>
            </a:r>
            <a:r>
              <a:rPr lang="en-GB" dirty="0"/>
              <a:t>and SSDO </a:t>
            </a:r>
            <a:r>
              <a:rPr lang="en-GB" dirty="0" smtClean="0"/>
              <a:t>is one that introduces </a:t>
            </a:r>
            <a:r>
              <a:rPr lang="en-GB" dirty="0"/>
              <a:t>one bounce indirect </a:t>
            </a:r>
            <a:r>
              <a:rPr lang="en-GB" dirty="0" smtClean="0"/>
              <a:t>illumination.</a:t>
            </a:r>
          </a:p>
          <a:p>
            <a:r>
              <a:rPr lang="en-GB" dirty="0"/>
              <a:t>The average visibility value is computed from multiple sampling directions, uniformly distributed over the hemisphere</a:t>
            </a:r>
            <a:r>
              <a:rPr lang="en-GB" dirty="0" smtClean="0"/>
              <a:t>. Sample points </a:t>
            </a:r>
            <a:r>
              <a:rPr lang="en-GB" dirty="0"/>
              <a:t>below the surface are treated as </a:t>
            </a:r>
            <a:r>
              <a:rPr lang="en-GB" dirty="0" err="1" smtClean="0"/>
              <a:t>occluders</a:t>
            </a:r>
            <a:r>
              <a:rPr lang="en-GB" dirty="0" smtClean="0"/>
              <a:t> </a:t>
            </a:r>
            <a:r>
              <a:rPr lang="en-GB" dirty="0"/>
              <a:t>and are considered for influencing the ambient colour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71" y="2732368"/>
            <a:ext cx="3401242" cy="249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73" y="1499998"/>
            <a:ext cx="6474940" cy="1232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0072" y="2732368"/>
            <a:ext cx="307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SSDO examples [7]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0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84310" y="1907177"/>
            <a:ext cx="10018713" cy="388402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Although the </a:t>
            </a:r>
            <a:r>
              <a:rPr lang="en-GB" dirty="0"/>
              <a:t>way current GPUs address rendering is not well suited for simulating </a:t>
            </a:r>
            <a:r>
              <a:rPr lang="en-GB" dirty="0" smtClean="0"/>
              <a:t>lighting, ray tracing can still become the dominant rendering approach in the future.</a:t>
            </a:r>
          </a:p>
          <a:p>
            <a:pPr marL="0" indent="0">
              <a:buNone/>
            </a:pPr>
            <a:r>
              <a:rPr lang="en-GB" dirty="0" smtClean="0"/>
              <a:t>Currently the rasterization based lighting approximations are more suitable to achieve interactive frame rates.</a:t>
            </a:r>
          </a:p>
          <a:p>
            <a:pPr marL="0" indent="0">
              <a:buNone/>
            </a:pPr>
            <a:r>
              <a:rPr lang="en-GB" dirty="0" smtClean="0"/>
              <a:t>VCT </a:t>
            </a:r>
            <a:r>
              <a:rPr lang="en-GB" dirty="0"/>
              <a:t>and SSDO </a:t>
            </a:r>
            <a:r>
              <a:rPr lang="en-GB" dirty="0" smtClean="0"/>
              <a:t>appear to be the best solutions that can address </a:t>
            </a:r>
            <a:r>
              <a:rPr lang="en-GB" dirty="0"/>
              <a:t>different market </a:t>
            </a:r>
            <a:r>
              <a:rPr lang="en-GB" dirty="0" smtClean="0"/>
              <a:t>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96091"/>
            <a:ext cx="83950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References:</a:t>
            </a:r>
          </a:p>
          <a:p>
            <a:endParaRPr lang="en-GB" dirty="0" smtClean="0"/>
          </a:p>
          <a:p>
            <a:r>
              <a:rPr lang="en-GB" dirty="0" smtClean="0"/>
              <a:t>[1] </a:t>
            </a:r>
            <a:r>
              <a:rPr lang="en-GB" dirty="0" err="1" smtClean="0"/>
              <a:t>Gilabert</a:t>
            </a:r>
            <a:r>
              <a:rPr lang="en-GB" dirty="0" smtClean="0"/>
              <a:t>, M., &amp; </a:t>
            </a:r>
            <a:r>
              <a:rPr lang="en-GB" dirty="0" err="1" smtClean="0"/>
              <a:t>Stefanov</a:t>
            </a:r>
            <a:r>
              <a:rPr lang="en-GB" dirty="0" smtClean="0"/>
              <a:t>, N. (2012). Deferred Radiance Transfer Volumes. Game Developers Conference</a:t>
            </a:r>
          </a:p>
          <a:p>
            <a:r>
              <a:rPr lang="en-GB" dirty="0" smtClean="0"/>
              <a:t>[2] Cyril </a:t>
            </a:r>
            <a:r>
              <a:rPr lang="en-GB" dirty="0" err="1" smtClean="0"/>
              <a:t>Crassin</a:t>
            </a:r>
            <a:r>
              <a:rPr lang="en-GB" dirty="0" smtClean="0"/>
              <a:t>, Voxel Cone Tracing and Sparse Voxel Octree for  Real-time Global Illumination, presentation slides, </a:t>
            </a:r>
            <a:r>
              <a:rPr lang="en-GB" dirty="0" smtClean="0"/>
              <a:t>NVIDIA Research</a:t>
            </a:r>
          </a:p>
          <a:p>
            <a:r>
              <a:rPr lang="en-GB" dirty="0" smtClean="0"/>
              <a:t>[3]</a:t>
            </a:r>
            <a:r>
              <a:rPr lang="en-GB" dirty="0"/>
              <a:t> Imagination Technologies. (2014, March 18). </a:t>
            </a:r>
            <a:r>
              <a:rPr lang="en-GB" i="1" dirty="0"/>
              <a:t>Imagination Technologies blog</a:t>
            </a:r>
            <a:r>
              <a:rPr lang="en-GB" dirty="0"/>
              <a:t>. Retrieved from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blog.imgtec.com/powervr-developers/powervr-gr6500-ray-tracing</a:t>
            </a:r>
            <a:endParaRPr lang="en-GB" dirty="0" smtClean="0"/>
          </a:p>
          <a:p>
            <a:r>
              <a:rPr lang="en-GB" dirty="0" smtClean="0"/>
              <a:t>[4] </a:t>
            </a:r>
            <a:r>
              <a:rPr lang="en-GB" dirty="0"/>
              <a:t>Imagination Technologies. (2016, January 7). </a:t>
            </a:r>
            <a:r>
              <a:rPr lang="en-GB" i="1" dirty="0"/>
              <a:t>Imagination Technologies blog</a:t>
            </a:r>
            <a:r>
              <a:rPr lang="en-GB" dirty="0"/>
              <a:t>. Retrieved from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blog.imgtec.com/powervr-developers/real-time-ray-tracing-on-powervr-gr6500-ces-2016</a:t>
            </a:r>
            <a:endParaRPr lang="en-GB" dirty="0" smtClean="0"/>
          </a:p>
          <a:p>
            <a:r>
              <a:rPr lang="en-GB" dirty="0" smtClean="0"/>
              <a:t>[5]</a:t>
            </a:r>
            <a:r>
              <a:rPr lang="en-GB" dirty="0"/>
              <a:t> </a:t>
            </a:r>
            <a:r>
              <a:rPr lang="en-GB" dirty="0" err="1"/>
              <a:t>Gilabert</a:t>
            </a:r>
            <a:r>
              <a:rPr lang="en-GB" dirty="0"/>
              <a:t>, M., &amp; </a:t>
            </a:r>
            <a:r>
              <a:rPr lang="en-GB" dirty="0" err="1"/>
              <a:t>Stefanov</a:t>
            </a:r>
            <a:r>
              <a:rPr lang="en-GB" dirty="0"/>
              <a:t>, N. (2012). Deferred Radiance Transfer Volumes. </a:t>
            </a:r>
            <a:r>
              <a:rPr lang="en-GB" i="1" dirty="0"/>
              <a:t>Game Developers Conference.</a:t>
            </a:r>
            <a:endParaRPr lang="en-GB" dirty="0" smtClean="0"/>
          </a:p>
          <a:p>
            <a:r>
              <a:rPr lang="en-GB" dirty="0" smtClean="0"/>
              <a:t>[6]</a:t>
            </a:r>
            <a:r>
              <a:rPr lang="en-GB" dirty="0"/>
              <a:t> </a:t>
            </a:r>
            <a:r>
              <a:rPr lang="en-GB" dirty="0" err="1"/>
              <a:t>Crassin</a:t>
            </a:r>
            <a:r>
              <a:rPr lang="en-GB" dirty="0"/>
              <a:t>, C., </a:t>
            </a:r>
            <a:r>
              <a:rPr lang="en-GB" dirty="0" err="1"/>
              <a:t>Neyret</a:t>
            </a:r>
            <a:r>
              <a:rPr lang="en-GB" dirty="0"/>
              <a:t>, F., </a:t>
            </a:r>
            <a:r>
              <a:rPr lang="en-GB" dirty="0" err="1"/>
              <a:t>Sainz</a:t>
            </a:r>
            <a:r>
              <a:rPr lang="en-GB" dirty="0"/>
              <a:t>, M., Green, S., &amp; </a:t>
            </a:r>
            <a:r>
              <a:rPr lang="en-GB" dirty="0" err="1"/>
              <a:t>Eisemann</a:t>
            </a:r>
            <a:r>
              <a:rPr lang="en-GB" dirty="0"/>
              <a:t>, E. (2011, September). </a:t>
            </a:r>
            <a:r>
              <a:rPr lang="en-GB" i="1" dirty="0"/>
              <a:t>NVIDIA Research</a:t>
            </a:r>
            <a:r>
              <a:rPr lang="en-GB" dirty="0"/>
              <a:t>. Retrieved from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research.nvidia.com/publication/interactive-indirect-illumination-using-voxel-cone-tracing</a:t>
            </a:r>
            <a:endParaRPr lang="en-GB" dirty="0" smtClean="0"/>
          </a:p>
          <a:p>
            <a:r>
              <a:rPr lang="en-GB" dirty="0" smtClean="0"/>
              <a:t>[7]</a:t>
            </a:r>
            <a:r>
              <a:rPr lang="en-GB" dirty="0"/>
              <a:t> </a:t>
            </a:r>
            <a:r>
              <a:rPr lang="en-GB" dirty="0" err="1"/>
              <a:t>Ritschel</a:t>
            </a:r>
            <a:r>
              <a:rPr lang="en-GB" dirty="0"/>
              <a:t>, T., </a:t>
            </a:r>
            <a:r>
              <a:rPr lang="en-GB" dirty="0" err="1"/>
              <a:t>Grosch</a:t>
            </a:r>
            <a:r>
              <a:rPr lang="en-GB" dirty="0"/>
              <a:t>, T., &amp; Seidel, H.-P. (2009). Approximating Dynamic Global Illumination in Image Space. </a:t>
            </a:r>
            <a:r>
              <a:rPr lang="en-GB" i="1" dirty="0"/>
              <a:t>I3D</a:t>
            </a:r>
            <a:r>
              <a:rPr lang="en-GB" dirty="0"/>
              <a:t>, (pp. 75-82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2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120</TotalTime>
  <Words>645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 Real-Time Global Illumination Techniques </vt:lpstr>
      <vt:lpstr>Introduction</vt:lpstr>
      <vt:lpstr>Ray Tracing</vt:lpstr>
      <vt:lpstr>Ray Tracing</vt:lpstr>
      <vt:lpstr>Deferred Radiance Transfer Volumes</vt:lpstr>
      <vt:lpstr>Voxel Cone Tracing</vt:lpstr>
      <vt:lpstr>Screen Space Directional Occlusion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Real-Time Global Illumination Techniques </dc:title>
  <dc:creator>Julius Narvilas (UG)</dc:creator>
  <cp:lastModifiedBy>Julius Narvilas (UG)</cp:lastModifiedBy>
  <cp:revision>18</cp:revision>
  <dcterms:created xsi:type="dcterms:W3CDTF">2016-04-14T09:56:05Z</dcterms:created>
  <dcterms:modified xsi:type="dcterms:W3CDTF">2016-04-14T11:56:41Z</dcterms:modified>
</cp:coreProperties>
</file>