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98" r:id="rId3"/>
    <p:sldId id="262" r:id="rId4"/>
    <p:sldId id="270" r:id="rId5"/>
    <p:sldId id="300" r:id="rId6"/>
    <p:sldId id="301" r:id="rId7"/>
    <p:sldId id="302" r:id="rId8"/>
    <p:sldId id="304" r:id="rId9"/>
    <p:sldId id="305" r:id="rId10"/>
    <p:sldId id="306" r:id="rId11"/>
    <p:sldId id="307" r:id="rId12"/>
    <p:sldId id="308" r:id="rId13"/>
    <p:sldId id="310" r:id="rId14"/>
    <p:sldId id="309" r:id="rId15"/>
    <p:sldId id="297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D6CDD6-05E3-477B-AA25-D584EEDE5FC5}" v="2" dt="2024-04-29T16:03:39.322"/>
    <p1510:client id="{D8C2874F-1BE3-4D33-BB34-2B61E1A5C8A6}" v="5" dt="2024-04-29T22:58:57.270"/>
  </p1510:revLst>
</p1510:revInfo>
</file>

<file path=ppt/tableStyles.xml><?xml version="1.0" encoding="utf-8"?>
<a:tblStyleLst xmlns:a="http://schemas.openxmlformats.org/drawingml/2006/main" def="{D39E35FA-E7F8-4592-9C46-AE9A6D9FB1B6}">
  <a:tblStyle styleId="{D39E35FA-E7F8-4592-9C46-AE9A6D9FB1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2" d="100"/>
          <a:sy n="202" d="100"/>
        </p:scale>
        <p:origin x="620" y="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Ferrucci" userId="c387ee3d-7d6a-4c04-a478-95bd4d1340dd" providerId="ADAL" clId="{D8C2874F-1BE3-4D33-BB34-2B61E1A5C8A6}"/>
    <pc:docChg chg="undo custSel addSld delSld modSld sldOrd">
      <pc:chgData name="Luca Ferrucci" userId="c387ee3d-7d6a-4c04-a478-95bd4d1340dd" providerId="ADAL" clId="{D8C2874F-1BE3-4D33-BB34-2B61E1A5C8A6}" dt="2024-04-29T23:59:18.929" v="11158" actId="27636"/>
      <pc:docMkLst>
        <pc:docMk/>
      </pc:docMkLst>
      <pc:sldChg chg="modSp mod">
        <pc:chgData name="Luca Ferrucci" userId="c387ee3d-7d6a-4c04-a478-95bd4d1340dd" providerId="ADAL" clId="{D8C2874F-1BE3-4D33-BB34-2B61E1A5C8A6}" dt="2024-04-29T16:07:48.227" v="83" actId="20577"/>
        <pc:sldMkLst>
          <pc:docMk/>
          <pc:sldMk cId="0" sldId="262"/>
        </pc:sldMkLst>
        <pc:spChg chg="mod">
          <ac:chgData name="Luca Ferrucci" userId="c387ee3d-7d6a-4c04-a478-95bd4d1340dd" providerId="ADAL" clId="{D8C2874F-1BE3-4D33-BB34-2B61E1A5C8A6}" dt="2024-04-29T16:07:48.227" v="83" actId="20577"/>
          <ac:spMkLst>
            <pc:docMk/>
            <pc:sldMk cId="0" sldId="262"/>
            <ac:spMk id="90" creationId="{00000000-0000-0000-0000-000000000000}"/>
          </ac:spMkLst>
        </pc:spChg>
      </pc:sldChg>
      <pc:sldChg chg="modSp mod">
        <pc:chgData name="Luca Ferrucci" userId="c387ee3d-7d6a-4c04-a478-95bd4d1340dd" providerId="ADAL" clId="{D8C2874F-1BE3-4D33-BB34-2B61E1A5C8A6}" dt="2024-04-29T22:29:44.296" v="4761" actId="2711"/>
        <pc:sldMkLst>
          <pc:docMk/>
          <pc:sldMk cId="0" sldId="270"/>
        </pc:sldMkLst>
        <pc:spChg chg="mod">
          <ac:chgData name="Luca Ferrucci" userId="c387ee3d-7d6a-4c04-a478-95bd4d1340dd" providerId="ADAL" clId="{D8C2874F-1BE3-4D33-BB34-2B61E1A5C8A6}" dt="2024-04-29T22:29:44.296" v="4761" actId="2711"/>
          <ac:spMkLst>
            <pc:docMk/>
            <pc:sldMk cId="0" sldId="270"/>
            <ac:spMk id="159" creationId="{00000000-0000-0000-0000-000000000000}"/>
          </ac:spMkLst>
        </pc:spChg>
      </pc:sldChg>
      <pc:sldChg chg="modSp mod">
        <pc:chgData name="Luca Ferrucci" userId="c387ee3d-7d6a-4c04-a478-95bd4d1340dd" providerId="ADAL" clId="{D8C2874F-1BE3-4D33-BB34-2B61E1A5C8A6}" dt="2024-04-29T23:54:30.799" v="11150" actId="27636"/>
        <pc:sldMkLst>
          <pc:docMk/>
          <pc:sldMk cId="1722777576" sldId="298"/>
        </pc:sldMkLst>
        <pc:spChg chg="mod">
          <ac:chgData name="Luca Ferrucci" userId="c387ee3d-7d6a-4c04-a478-95bd4d1340dd" providerId="ADAL" clId="{D8C2874F-1BE3-4D33-BB34-2B61E1A5C8A6}" dt="2024-04-29T23:54:30.799" v="11150" actId="27636"/>
          <ac:spMkLst>
            <pc:docMk/>
            <pc:sldMk cId="1722777576" sldId="298"/>
            <ac:spMk id="61" creationId="{00000000-0000-0000-0000-000000000000}"/>
          </ac:spMkLst>
        </pc:spChg>
      </pc:sldChg>
      <pc:sldChg chg="delSp modSp add del mod">
        <pc:chgData name="Luca Ferrucci" userId="c387ee3d-7d6a-4c04-a478-95bd4d1340dd" providerId="ADAL" clId="{D8C2874F-1BE3-4D33-BB34-2B61E1A5C8A6}" dt="2024-04-29T16:44:45.503" v="1638" actId="2696"/>
        <pc:sldMkLst>
          <pc:docMk/>
          <pc:sldMk cId="2409683040" sldId="299"/>
        </pc:sldMkLst>
        <pc:spChg chg="mod">
          <ac:chgData name="Luca Ferrucci" userId="c387ee3d-7d6a-4c04-a478-95bd4d1340dd" providerId="ADAL" clId="{D8C2874F-1BE3-4D33-BB34-2B61E1A5C8A6}" dt="2024-04-29T16:07:22.617" v="49" actId="20577"/>
          <ac:spMkLst>
            <pc:docMk/>
            <pc:sldMk cId="2409683040" sldId="299"/>
            <ac:spMk id="158" creationId="{00000000-0000-0000-0000-000000000000}"/>
          </ac:spMkLst>
        </pc:spChg>
        <pc:spChg chg="mod">
          <ac:chgData name="Luca Ferrucci" userId="c387ee3d-7d6a-4c04-a478-95bd4d1340dd" providerId="ADAL" clId="{D8C2874F-1BE3-4D33-BB34-2B61E1A5C8A6}" dt="2024-04-29T16:07:28.948" v="51" actId="27636"/>
          <ac:spMkLst>
            <pc:docMk/>
            <pc:sldMk cId="2409683040" sldId="299"/>
            <ac:spMk id="159" creationId="{00000000-0000-0000-0000-000000000000}"/>
          </ac:spMkLst>
        </pc:spChg>
        <pc:picChg chg="del">
          <ac:chgData name="Luca Ferrucci" userId="c387ee3d-7d6a-4c04-a478-95bd4d1340dd" providerId="ADAL" clId="{D8C2874F-1BE3-4D33-BB34-2B61E1A5C8A6}" dt="2024-04-29T16:07:12.547" v="2" actId="478"/>
          <ac:picMkLst>
            <pc:docMk/>
            <pc:sldMk cId="2409683040" sldId="299"/>
            <ac:picMk id="160" creationId="{00000000-0000-0000-0000-000000000000}"/>
          </ac:picMkLst>
        </pc:picChg>
      </pc:sldChg>
      <pc:sldChg chg="modSp add mod ord">
        <pc:chgData name="Luca Ferrucci" userId="c387ee3d-7d6a-4c04-a478-95bd4d1340dd" providerId="ADAL" clId="{D8C2874F-1BE3-4D33-BB34-2B61E1A5C8A6}" dt="2024-04-29T22:33:19.614" v="5369" actId="20577"/>
        <pc:sldMkLst>
          <pc:docMk/>
          <pc:sldMk cId="1448723903" sldId="300"/>
        </pc:sldMkLst>
        <pc:spChg chg="mod">
          <ac:chgData name="Luca Ferrucci" userId="c387ee3d-7d6a-4c04-a478-95bd4d1340dd" providerId="ADAL" clId="{D8C2874F-1BE3-4D33-BB34-2B61E1A5C8A6}" dt="2024-04-29T16:09:15.944" v="179" actId="20577"/>
          <ac:spMkLst>
            <pc:docMk/>
            <pc:sldMk cId="1448723903" sldId="300"/>
            <ac:spMk id="90" creationId="{00000000-0000-0000-0000-000000000000}"/>
          </ac:spMkLst>
        </pc:spChg>
        <pc:spChg chg="mod">
          <ac:chgData name="Luca Ferrucci" userId="c387ee3d-7d6a-4c04-a478-95bd4d1340dd" providerId="ADAL" clId="{D8C2874F-1BE3-4D33-BB34-2B61E1A5C8A6}" dt="2024-04-29T22:33:19.614" v="5369" actId="20577"/>
          <ac:spMkLst>
            <pc:docMk/>
            <pc:sldMk cId="1448723903" sldId="300"/>
            <ac:spMk id="91" creationId="{00000000-0000-0000-0000-000000000000}"/>
          </ac:spMkLst>
        </pc:spChg>
      </pc:sldChg>
      <pc:sldChg chg="modSp add mod">
        <pc:chgData name="Luca Ferrucci" userId="c387ee3d-7d6a-4c04-a478-95bd4d1340dd" providerId="ADAL" clId="{D8C2874F-1BE3-4D33-BB34-2B61E1A5C8A6}" dt="2024-04-29T16:37:31.091" v="1062" actId="20577"/>
        <pc:sldMkLst>
          <pc:docMk/>
          <pc:sldMk cId="301219450" sldId="301"/>
        </pc:sldMkLst>
        <pc:spChg chg="mod">
          <ac:chgData name="Luca Ferrucci" userId="c387ee3d-7d6a-4c04-a478-95bd4d1340dd" providerId="ADAL" clId="{D8C2874F-1BE3-4D33-BB34-2B61E1A5C8A6}" dt="2024-04-29T16:24:33.620" v="472" actId="20577"/>
          <ac:spMkLst>
            <pc:docMk/>
            <pc:sldMk cId="301219450" sldId="301"/>
            <ac:spMk id="90" creationId="{00000000-0000-0000-0000-000000000000}"/>
          </ac:spMkLst>
        </pc:spChg>
        <pc:spChg chg="mod">
          <ac:chgData name="Luca Ferrucci" userId="c387ee3d-7d6a-4c04-a478-95bd4d1340dd" providerId="ADAL" clId="{D8C2874F-1BE3-4D33-BB34-2B61E1A5C8A6}" dt="2024-04-29T16:37:31.091" v="1062" actId="20577"/>
          <ac:spMkLst>
            <pc:docMk/>
            <pc:sldMk cId="301219450" sldId="301"/>
            <ac:spMk id="91" creationId="{00000000-0000-0000-0000-000000000000}"/>
          </ac:spMkLst>
        </pc:spChg>
      </pc:sldChg>
      <pc:sldChg chg="modSp add mod">
        <pc:chgData name="Luca Ferrucci" userId="c387ee3d-7d6a-4c04-a478-95bd4d1340dd" providerId="ADAL" clId="{D8C2874F-1BE3-4D33-BB34-2B61E1A5C8A6}" dt="2024-04-29T22:39:47.031" v="5924" actId="20577"/>
        <pc:sldMkLst>
          <pc:docMk/>
          <pc:sldMk cId="3397000157" sldId="302"/>
        </pc:sldMkLst>
        <pc:spChg chg="mod">
          <ac:chgData name="Luca Ferrucci" userId="c387ee3d-7d6a-4c04-a478-95bd4d1340dd" providerId="ADAL" clId="{D8C2874F-1BE3-4D33-BB34-2B61E1A5C8A6}" dt="2024-04-29T16:36:59.351" v="1027" actId="20577"/>
          <ac:spMkLst>
            <pc:docMk/>
            <pc:sldMk cId="3397000157" sldId="302"/>
            <ac:spMk id="90" creationId="{00000000-0000-0000-0000-000000000000}"/>
          </ac:spMkLst>
        </pc:spChg>
        <pc:spChg chg="mod">
          <ac:chgData name="Luca Ferrucci" userId="c387ee3d-7d6a-4c04-a478-95bd4d1340dd" providerId="ADAL" clId="{D8C2874F-1BE3-4D33-BB34-2B61E1A5C8A6}" dt="2024-04-29T22:39:47.031" v="5924" actId="20577"/>
          <ac:spMkLst>
            <pc:docMk/>
            <pc:sldMk cId="3397000157" sldId="302"/>
            <ac:spMk id="91" creationId="{00000000-0000-0000-0000-000000000000}"/>
          </ac:spMkLst>
        </pc:spChg>
      </pc:sldChg>
      <pc:sldChg chg="new del">
        <pc:chgData name="Luca Ferrucci" userId="c387ee3d-7d6a-4c04-a478-95bd4d1340dd" providerId="ADAL" clId="{D8C2874F-1BE3-4D33-BB34-2B61E1A5C8A6}" dt="2024-04-29T16:46:58.359" v="1851" actId="47"/>
        <pc:sldMkLst>
          <pc:docMk/>
          <pc:sldMk cId="416042693" sldId="303"/>
        </pc:sldMkLst>
      </pc:sldChg>
      <pc:sldChg chg="modSp add mod">
        <pc:chgData name="Luca Ferrucci" userId="c387ee3d-7d6a-4c04-a478-95bd4d1340dd" providerId="ADAL" clId="{D8C2874F-1BE3-4D33-BB34-2B61E1A5C8A6}" dt="2024-04-29T23:12:38.808" v="8974" actId="207"/>
        <pc:sldMkLst>
          <pc:docMk/>
          <pc:sldMk cId="2312345334" sldId="304"/>
        </pc:sldMkLst>
        <pc:spChg chg="mod">
          <ac:chgData name="Luca Ferrucci" userId="c387ee3d-7d6a-4c04-a478-95bd4d1340dd" providerId="ADAL" clId="{D8C2874F-1BE3-4D33-BB34-2B61E1A5C8A6}" dt="2024-04-29T17:15:10.908" v="3496" actId="20577"/>
          <ac:spMkLst>
            <pc:docMk/>
            <pc:sldMk cId="2312345334" sldId="304"/>
            <ac:spMk id="90" creationId="{00000000-0000-0000-0000-000000000000}"/>
          </ac:spMkLst>
        </pc:spChg>
        <pc:spChg chg="mod">
          <ac:chgData name="Luca Ferrucci" userId="c387ee3d-7d6a-4c04-a478-95bd4d1340dd" providerId="ADAL" clId="{D8C2874F-1BE3-4D33-BB34-2B61E1A5C8A6}" dt="2024-04-29T23:12:38.808" v="8974" actId="207"/>
          <ac:spMkLst>
            <pc:docMk/>
            <pc:sldMk cId="2312345334" sldId="304"/>
            <ac:spMk id="91" creationId="{00000000-0000-0000-0000-000000000000}"/>
          </ac:spMkLst>
        </pc:spChg>
      </pc:sldChg>
      <pc:sldChg chg="modSp add mod">
        <pc:chgData name="Luca Ferrucci" userId="c387ee3d-7d6a-4c04-a478-95bd4d1340dd" providerId="ADAL" clId="{D8C2874F-1BE3-4D33-BB34-2B61E1A5C8A6}" dt="2024-04-29T23:29:49.121" v="10495" actId="14100"/>
        <pc:sldMkLst>
          <pc:docMk/>
          <pc:sldMk cId="2538174633" sldId="305"/>
        </pc:sldMkLst>
        <pc:spChg chg="mod">
          <ac:chgData name="Luca Ferrucci" userId="c387ee3d-7d6a-4c04-a478-95bd4d1340dd" providerId="ADAL" clId="{D8C2874F-1BE3-4D33-BB34-2B61E1A5C8A6}" dt="2024-04-29T22:46:16.738" v="6429" actId="1076"/>
          <ac:spMkLst>
            <pc:docMk/>
            <pc:sldMk cId="2538174633" sldId="305"/>
            <ac:spMk id="90" creationId="{00000000-0000-0000-0000-000000000000}"/>
          </ac:spMkLst>
        </pc:spChg>
        <pc:spChg chg="mod">
          <ac:chgData name="Luca Ferrucci" userId="c387ee3d-7d6a-4c04-a478-95bd4d1340dd" providerId="ADAL" clId="{D8C2874F-1BE3-4D33-BB34-2B61E1A5C8A6}" dt="2024-04-29T23:29:49.121" v="10495" actId="14100"/>
          <ac:spMkLst>
            <pc:docMk/>
            <pc:sldMk cId="2538174633" sldId="305"/>
            <ac:spMk id="91" creationId="{00000000-0000-0000-0000-000000000000}"/>
          </ac:spMkLst>
        </pc:spChg>
      </pc:sldChg>
      <pc:sldChg chg="modSp add mod">
        <pc:chgData name="Luca Ferrucci" userId="c387ee3d-7d6a-4c04-a478-95bd4d1340dd" providerId="ADAL" clId="{D8C2874F-1BE3-4D33-BB34-2B61E1A5C8A6}" dt="2024-04-29T23:47:52.736" v="11072" actId="14100"/>
        <pc:sldMkLst>
          <pc:docMk/>
          <pc:sldMk cId="1283366653" sldId="306"/>
        </pc:sldMkLst>
        <pc:spChg chg="mod">
          <ac:chgData name="Luca Ferrucci" userId="c387ee3d-7d6a-4c04-a478-95bd4d1340dd" providerId="ADAL" clId="{D8C2874F-1BE3-4D33-BB34-2B61E1A5C8A6}" dt="2024-04-29T17:22:18.777" v="4005" actId="20577"/>
          <ac:spMkLst>
            <pc:docMk/>
            <pc:sldMk cId="1283366653" sldId="306"/>
            <ac:spMk id="90" creationId="{00000000-0000-0000-0000-000000000000}"/>
          </ac:spMkLst>
        </pc:spChg>
        <pc:spChg chg="mod">
          <ac:chgData name="Luca Ferrucci" userId="c387ee3d-7d6a-4c04-a478-95bd4d1340dd" providerId="ADAL" clId="{D8C2874F-1BE3-4D33-BB34-2B61E1A5C8A6}" dt="2024-04-29T23:47:52.736" v="11072" actId="14100"/>
          <ac:spMkLst>
            <pc:docMk/>
            <pc:sldMk cId="1283366653" sldId="306"/>
            <ac:spMk id="91" creationId="{00000000-0000-0000-0000-000000000000}"/>
          </ac:spMkLst>
        </pc:spChg>
      </pc:sldChg>
      <pc:sldChg chg="modSp add mod">
        <pc:chgData name="Luca Ferrucci" userId="c387ee3d-7d6a-4c04-a478-95bd4d1340dd" providerId="ADAL" clId="{D8C2874F-1BE3-4D33-BB34-2B61E1A5C8A6}" dt="2024-04-29T22:50:58.666" v="7046" actId="207"/>
        <pc:sldMkLst>
          <pc:docMk/>
          <pc:sldMk cId="2322264246" sldId="307"/>
        </pc:sldMkLst>
        <pc:spChg chg="mod">
          <ac:chgData name="Luca Ferrucci" userId="c387ee3d-7d6a-4c04-a478-95bd4d1340dd" providerId="ADAL" clId="{D8C2874F-1BE3-4D33-BB34-2B61E1A5C8A6}" dt="2024-04-29T22:21:33.802" v="4116" actId="20577"/>
          <ac:spMkLst>
            <pc:docMk/>
            <pc:sldMk cId="2322264246" sldId="307"/>
            <ac:spMk id="90" creationId="{00000000-0000-0000-0000-000000000000}"/>
          </ac:spMkLst>
        </pc:spChg>
        <pc:spChg chg="mod">
          <ac:chgData name="Luca Ferrucci" userId="c387ee3d-7d6a-4c04-a478-95bd4d1340dd" providerId="ADAL" clId="{D8C2874F-1BE3-4D33-BB34-2B61E1A5C8A6}" dt="2024-04-29T22:50:58.666" v="7046" actId="207"/>
          <ac:spMkLst>
            <pc:docMk/>
            <pc:sldMk cId="2322264246" sldId="307"/>
            <ac:spMk id="91" creationId="{00000000-0000-0000-0000-000000000000}"/>
          </ac:spMkLst>
        </pc:spChg>
      </pc:sldChg>
      <pc:sldChg chg="modSp add mod">
        <pc:chgData name="Luca Ferrucci" userId="c387ee3d-7d6a-4c04-a478-95bd4d1340dd" providerId="ADAL" clId="{D8C2874F-1BE3-4D33-BB34-2B61E1A5C8A6}" dt="2024-04-29T23:59:11.980" v="11156" actId="20577"/>
        <pc:sldMkLst>
          <pc:docMk/>
          <pc:sldMk cId="1062530985" sldId="308"/>
        </pc:sldMkLst>
        <pc:spChg chg="mod">
          <ac:chgData name="Luca Ferrucci" userId="c387ee3d-7d6a-4c04-a478-95bd4d1340dd" providerId="ADAL" clId="{D8C2874F-1BE3-4D33-BB34-2B61E1A5C8A6}" dt="2024-04-29T23:03:09.328" v="7945" actId="20577"/>
          <ac:spMkLst>
            <pc:docMk/>
            <pc:sldMk cId="1062530985" sldId="308"/>
            <ac:spMk id="90" creationId="{00000000-0000-0000-0000-000000000000}"/>
          </ac:spMkLst>
        </pc:spChg>
        <pc:spChg chg="mod">
          <ac:chgData name="Luca Ferrucci" userId="c387ee3d-7d6a-4c04-a478-95bd4d1340dd" providerId="ADAL" clId="{D8C2874F-1BE3-4D33-BB34-2B61E1A5C8A6}" dt="2024-04-29T23:59:11.980" v="11156" actId="20577"/>
          <ac:spMkLst>
            <pc:docMk/>
            <pc:sldMk cId="1062530985" sldId="308"/>
            <ac:spMk id="91" creationId="{00000000-0000-0000-0000-000000000000}"/>
          </ac:spMkLst>
        </pc:spChg>
      </pc:sldChg>
      <pc:sldChg chg="modSp add mod">
        <pc:chgData name="Luca Ferrucci" userId="c387ee3d-7d6a-4c04-a478-95bd4d1340dd" providerId="ADAL" clId="{D8C2874F-1BE3-4D33-BB34-2B61E1A5C8A6}" dt="2024-04-29T23:08:24.470" v="8633" actId="14100"/>
        <pc:sldMkLst>
          <pc:docMk/>
          <pc:sldMk cId="4137084701" sldId="309"/>
        </pc:sldMkLst>
        <pc:spChg chg="mod">
          <ac:chgData name="Luca Ferrucci" userId="c387ee3d-7d6a-4c04-a478-95bd4d1340dd" providerId="ADAL" clId="{D8C2874F-1BE3-4D33-BB34-2B61E1A5C8A6}" dt="2024-04-29T23:03:17.473" v="7947" actId="20577"/>
          <ac:spMkLst>
            <pc:docMk/>
            <pc:sldMk cId="4137084701" sldId="309"/>
            <ac:spMk id="90" creationId="{00000000-0000-0000-0000-000000000000}"/>
          </ac:spMkLst>
        </pc:spChg>
        <pc:spChg chg="mod">
          <ac:chgData name="Luca Ferrucci" userId="c387ee3d-7d6a-4c04-a478-95bd4d1340dd" providerId="ADAL" clId="{D8C2874F-1BE3-4D33-BB34-2B61E1A5C8A6}" dt="2024-04-29T23:08:24.470" v="8633" actId="14100"/>
          <ac:spMkLst>
            <pc:docMk/>
            <pc:sldMk cId="4137084701" sldId="309"/>
            <ac:spMk id="91" creationId="{00000000-0000-0000-0000-000000000000}"/>
          </ac:spMkLst>
        </pc:spChg>
      </pc:sldChg>
      <pc:sldChg chg="modSp add mod">
        <pc:chgData name="Luca Ferrucci" userId="c387ee3d-7d6a-4c04-a478-95bd4d1340dd" providerId="ADAL" clId="{D8C2874F-1BE3-4D33-BB34-2B61E1A5C8A6}" dt="2024-04-29T23:59:18.929" v="11158" actId="27636"/>
        <pc:sldMkLst>
          <pc:docMk/>
          <pc:sldMk cId="238134646" sldId="310"/>
        </pc:sldMkLst>
        <pc:spChg chg="mod">
          <ac:chgData name="Luca Ferrucci" userId="c387ee3d-7d6a-4c04-a478-95bd4d1340dd" providerId="ADAL" clId="{D8C2874F-1BE3-4D33-BB34-2B61E1A5C8A6}" dt="2024-04-29T23:59:05.113" v="11152" actId="20577"/>
          <ac:spMkLst>
            <pc:docMk/>
            <pc:sldMk cId="238134646" sldId="310"/>
            <ac:spMk id="90" creationId="{00000000-0000-0000-0000-000000000000}"/>
          </ac:spMkLst>
        </pc:spChg>
        <pc:spChg chg="mod">
          <ac:chgData name="Luca Ferrucci" userId="c387ee3d-7d6a-4c04-a478-95bd4d1340dd" providerId="ADAL" clId="{D8C2874F-1BE3-4D33-BB34-2B61E1A5C8A6}" dt="2024-04-29T23:59:18.929" v="11158" actId="27636"/>
          <ac:spMkLst>
            <pc:docMk/>
            <pc:sldMk cId="238134646" sldId="310"/>
            <ac:spMk id="9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51c907a4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51c907a4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140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51c907a4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51c907a4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3256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51c907a4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51c907a4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654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51c907a4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51c907a4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780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51c907a4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51c907a4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097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bd915b593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bd915b593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330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bd915b593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bd915b593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87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51c907a4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51c907a4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bd915b59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bd915b59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51c907a4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51c907a4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364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51c907a4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51c907a4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430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51c907a4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51c907a4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211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51c907a4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51c907a4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52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51c907a4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51c907a4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592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Luca.ferrucci@unipi.i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Patrizio.dazzi@unipi.it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Il_Parolier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Laboratorio</a:t>
            </a:r>
            <a:r>
              <a:rPr lang="en-GB" dirty="0"/>
              <a:t> II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Corso 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STRUTTURA DEL GIOCO: CLIENT (2)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052945"/>
            <a:ext cx="8520600" cy="38053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812800" lvl="1" indent="-285750">
              <a:lnSpc>
                <a:spcPct val="170000"/>
              </a:lnSpc>
              <a:buSzPts val="2500"/>
            </a:pPr>
            <a:r>
              <a:rPr lang="it-IT" sz="1600" dirty="0">
                <a:latin typeface="Arial" panose="020B0604020202020204" pitchFamily="34" charset="0"/>
              </a:rPr>
              <a:t>C</a:t>
            </a:r>
            <a:r>
              <a:rPr lang="it-IT" sz="1600" dirty="0">
                <a:effectLst/>
                <a:latin typeface="Arial" panose="020B0604020202020204" pitchFamily="34" charset="0"/>
              </a:rPr>
              <a:t>ancellare la propria registrazione. </a:t>
            </a:r>
          </a:p>
          <a:p>
            <a:pPr marL="1270000" lvl="2" indent="-285750">
              <a:lnSpc>
                <a:spcPct val="170000"/>
              </a:lnSpc>
              <a:buSzPts val="2500"/>
            </a:pPr>
            <a:r>
              <a:rPr lang="it-IT" sz="1600" dirty="0" err="1">
                <a:effectLst/>
                <a:latin typeface="Courier New" panose="02070309020205020404" pitchFamily="49" charset="0"/>
              </a:rPr>
              <a:t>Cancella_utente</a:t>
            </a:r>
            <a:endParaRPr lang="it-IT" sz="1600" dirty="0">
              <a:effectLst/>
              <a:latin typeface="Courier New" panose="02070309020205020404" pitchFamily="49" charset="0"/>
            </a:endParaRPr>
          </a:p>
          <a:p>
            <a:pPr marL="1727200" lvl="3" indent="-285750">
              <a:lnSpc>
                <a:spcPct val="170000"/>
              </a:lnSpc>
              <a:buSzPts val="2500"/>
            </a:pPr>
            <a:r>
              <a:rPr lang="it-IT" sz="1600" dirty="0">
                <a:latin typeface="Courier New" panose="02070309020205020404" pitchFamily="49" charset="0"/>
              </a:rPr>
              <a:t>C</a:t>
            </a:r>
            <a:r>
              <a:rPr lang="it-IT" sz="1600" dirty="0">
                <a:effectLst/>
                <a:latin typeface="Arial" panose="020B0604020202020204" pitchFamily="34" charset="0"/>
              </a:rPr>
              <a:t>omando utilizzato per cancellare l’utente registrato dal sistema. Ha effetto solo se si è eseguito </a:t>
            </a:r>
            <a:r>
              <a:rPr lang="it-IT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registra_utente</a:t>
            </a:r>
            <a:r>
              <a:rPr lang="it-IT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>
                <a:effectLst/>
                <a:latin typeface="Arial" panose="020B0604020202020204" pitchFamily="34" charset="0"/>
              </a:rPr>
              <a:t>precedentemente in questa sessione. Qualora non fosse stata fatta nessuna registrazione, rispondere con un messaggio di errore </a:t>
            </a:r>
            <a:r>
              <a:rPr lang="it-IT" sz="1600" dirty="0">
                <a:effectLst/>
                <a:latin typeface="Courier New" panose="02070309020205020404" pitchFamily="49" charset="0"/>
              </a:rPr>
              <a:t>ERR</a:t>
            </a:r>
            <a:r>
              <a:rPr lang="it-IT" sz="1600" dirty="0">
                <a:effectLst/>
                <a:latin typeface="Arial" panose="020B0604020202020204" pitchFamily="34" charset="0"/>
              </a:rPr>
              <a:t>. Altrimenti il server deve rispondere con un messaggio di conferma </a:t>
            </a:r>
            <a:r>
              <a:rPr lang="it-IT" sz="1600" dirty="0">
                <a:effectLst/>
                <a:latin typeface="Courier New" panose="02070309020205020404" pitchFamily="49" charset="0"/>
              </a:rPr>
              <a:t>OK</a:t>
            </a:r>
            <a:r>
              <a:rPr lang="it-IT" sz="1600" dirty="0">
                <a:latin typeface="Arial" panose="020B0604020202020204" pitchFamily="34" charset="0"/>
              </a:rPr>
              <a:t>. </a:t>
            </a:r>
            <a:r>
              <a:rPr lang="it-IT" sz="1600" dirty="0">
                <a:effectLst/>
                <a:latin typeface="+mj-lt"/>
                <a:cs typeface="Courier New" panose="02070309020205020404" pitchFamily="49" charset="0"/>
              </a:rPr>
              <a:t>Il </a:t>
            </a:r>
            <a:r>
              <a:rPr lang="it-IT" sz="1600" dirty="0" err="1">
                <a:effectLst/>
                <a:latin typeface="+mj-lt"/>
                <a:cs typeface="Courier New" panose="02070309020205020404" pitchFamily="49" charset="0"/>
              </a:rPr>
              <a:t>thread</a:t>
            </a:r>
            <a:r>
              <a:rPr lang="it-IT" sz="1600" dirty="0">
                <a:effectLst/>
                <a:latin typeface="+mj-lt"/>
                <a:cs typeface="Courier New" panose="02070309020205020404" pitchFamily="49" charset="0"/>
              </a:rPr>
              <a:t> che lo gestisce deve togliere il nome del giocatore dai giocatori che stanno giocando la partita corrente e togliere tutti i dati di punteggio relativi comunicandolo allo </a:t>
            </a:r>
            <a:r>
              <a:rPr lang="it-IT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scorer</a:t>
            </a:r>
            <a:r>
              <a:rPr lang="it-IT" sz="1600" dirty="0">
                <a:effectLst/>
                <a:latin typeface="+mj-lt"/>
                <a:cs typeface="Courier New" panose="02070309020205020404" pitchFamily="49" charset="0"/>
              </a:rPr>
              <a:t>, poi deve chiudersi. </a:t>
            </a:r>
            <a:r>
              <a:rPr lang="it-IT" sz="1600" dirty="0">
                <a:solidFill>
                  <a:srgbClr val="FF0000"/>
                </a:solidFill>
                <a:latin typeface="Arial" panose="020B0604020202020204" pitchFamily="34" charset="0"/>
              </a:rPr>
              <a:t>( Versione semplificata )</a:t>
            </a:r>
            <a:endParaRPr lang="it-IT" sz="160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812800" lvl="1" indent="-285750">
              <a:lnSpc>
                <a:spcPct val="170000"/>
              </a:lnSpc>
              <a:buSzPts val="2500"/>
            </a:pPr>
            <a:r>
              <a:rPr lang="it-IT" sz="1600" dirty="0">
                <a:latin typeface="Arial" panose="020B0604020202020204" pitchFamily="34" charset="0"/>
              </a:rPr>
              <a:t>Stampare l’elenco dei comandi disponibili, la loro sintassi e una breve spiegazione di cosa fanno</a:t>
            </a:r>
          </a:p>
          <a:p>
            <a:pPr marL="1270000" lvl="2" indent="-285750">
              <a:lnSpc>
                <a:spcPct val="170000"/>
              </a:lnSpc>
              <a:buSzPts val="2500"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Aiuto</a:t>
            </a:r>
          </a:p>
          <a:p>
            <a:pPr marL="1727200" lvl="3" indent="-285750">
              <a:lnSpc>
                <a:spcPct val="170000"/>
              </a:lnSpc>
              <a:buSzPts val="2500"/>
            </a:pPr>
            <a:r>
              <a:rPr lang="it-IT" sz="1600" dirty="0">
                <a:latin typeface="Arial" panose="020B0604020202020204" pitchFamily="34" charset="0"/>
              </a:rPr>
              <a:t>Stampare l’elenco dei comandi disponibili ( uno per riga ), più una breve spiegazione sulla loro sintassi e cosa fanno</a:t>
            </a:r>
            <a:endParaRPr lang="it-IT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12800" lvl="1" indent="-285750">
              <a:lnSpc>
                <a:spcPct val="170000"/>
              </a:lnSpc>
              <a:buSzPts val="2500"/>
            </a:pPr>
            <a:r>
              <a:rPr lang="it-IT" sz="1600" dirty="0">
                <a:effectLst/>
                <a:latin typeface="Arial" panose="020B0604020202020204" pitchFamily="34" charset="0"/>
              </a:rPr>
              <a:t>Uscire</a:t>
            </a:r>
          </a:p>
          <a:p>
            <a:pPr marL="1270000" lvl="2" indent="-285750">
              <a:lnSpc>
                <a:spcPct val="170000"/>
              </a:lnSpc>
              <a:buSzPts val="2500"/>
            </a:pPr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Fine</a:t>
            </a:r>
          </a:p>
          <a:p>
            <a:pPr marL="1727200" lvl="3" indent="-285750">
              <a:lnSpc>
                <a:spcPct val="170000"/>
              </a:lnSpc>
              <a:buSzPts val="2500"/>
            </a:pPr>
            <a:r>
              <a:rPr lang="it-IT" sz="1600" dirty="0">
                <a:effectLst/>
                <a:latin typeface="+mj-lt"/>
                <a:cs typeface="Courier New" panose="02070309020205020404" pitchFamily="49" charset="0"/>
              </a:rPr>
              <a:t>Il client deve terminare</a:t>
            </a:r>
            <a:r>
              <a:rPr lang="it-IT" sz="1600" dirty="0">
                <a:latin typeface="+mj-lt"/>
                <a:cs typeface="Courier New" panose="02070309020205020404" pitchFamily="49" charset="0"/>
              </a:rPr>
              <a:t> e chiudere la connessione con il server.</a:t>
            </a:r>
            <a:endParaRPr lang="it-IT" sz="1600" dirty="0">
              <a:effectLst/>
              <a:latin typeface="+mj-lt"/>
              <a:cs typeface="Courier New" panose="02070309020205020404" pitchFamily="49" charset="0"/>
            </a:endParaRPr>
          </a:p>
          <a:p>
            <a:pPr marL="412750">
              <a:buSzPts val="2500"/>
            </a:pPr>
            <a:endParaRPr lang="it-IT" sz="1600" dirty="0">
              <a:effectLst/>
              <a:latin typeface="Arial" panose="020B0604020202020204" pitchFamily="34" charset="0"/>
            </a:endParaRPr>
          </a:p>
          <a:p>
            <a:pPr marL="412750">
              <a:buSzPts val="2500"/>
            </a:pPr>
            <a:r>
              <a:rPr lang="it-IT" sz="1600" dirty="0">
                <a:effectLst/>
                <a:latin typeface="Arial" panose="020B0604020202020204" pitchFamily="34" charset="0"/>
              </a:rPr>
              <a:t>Al termine di una partita, il server comunica al client il vincitore e la classifica dei punteggi di tutti i giocatori. Il client deve mostrare subito a video i suddetti dati.</a:t>
            </a:r>
          </a:p>
          <a:p>
            <a:pPr marL="412750">
              <a:buSzPts val="2500"/>
            </a:pPr>
            <a:r>
              <a:rPr lang="it-IT" sz="1600" dirty="0">
                <a:latin typeface="Arial" panose="020B0604020202020204" pitchFamily="34" charset="0"/>
              </a:rPr>
              <a:t>Il client , durante il periodo di pausa di un minuto, continua ad accettare comandi ed a inviarli al server</a:t>
            </a:r>
          </a:p>
          <a:p>
            <a:pPr marL="869950" lvl="1">
              <a:lnSpc>
                <a:spcPct val="170000"/>
              </a:lnSpc>
              <a:buSzPts val="2500"/>
            </a:pPr>
            <a:r>
              <a:rPr lang="it-IT" sz="1600" dirty="0">
                <a:effectLst/>
                <a:latin typeface="Arial" panose="020B0604020202020204" pitchFamily="34" charset="0"/>
              </a:rPr>
              <a:t>Suggerimento: è possibile ottimizzare questo passo cercando di non inviare </a:t>
            </a:r>
            <a:r>
              <a:rPr lang="it-IT" sz="1600" dirty="0">
                <a:latin typeface="Arial" panose="020B0604020202020204" pitchFamily="34" charset="0"/>
              </a:rPr>
              <a:t>comandi inutili al server se si sa che quest’ultimo li ignorerà</a:t>
            </a:r>
          </a:p>
          <a:p>
            <a:pPr marL="412750">
              <a:buSzPts val="2500"/>
            </a:pPr>
            <a:endParaRPr lang="it-IT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6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COSA SERVE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790828"/>
            <a:ext cx="8520600" cy="2067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12750">
              <a:buSzPts val="2500"/>
            </a:pPr>
            <a:r>
              <a:rPr lang="it-IT" dirty="0">
                <a:effectLst/>
                <a:latin typeface="Arial" panose="020B0604020202020204" pitchFamily="34" charset="0"/>
              </a:rPr>
              <a:t>Strumento di sviluppo in C, Make e </a:t>
            </a:r>
            <a:r>
              <a:rPr lang="it-IT" dirty="0" err="1">
                <a:effectLst/>
                <a:latin typeface="Arial" panose="020B0604020202020204" pitchFamily="34" charset="0"/>
              </a:rPr>
              <a:t>Gdb</a:t>
            </a:r>
            <a:endParaRPr lang="it-IT" dirty="0">
              <a:effectLst/>
              <a:latin typeface="Arial" panose="020B0604020202020204" pitchFamily="34" charset="0"/>
            </a:endParaRPr>
          </a:p>
          <a:p>
            <a:pPr marL="412750">
              <a:buSzPts val="2500"/>
            </a:pPr>
            <a:r>
              <a:rPr lang="it-IT" dirty="0" err="1">
                <a:latin typeface="Arial" panose="020B0604020202020204" pitchFamily="34" charset="0"/>
              </a:rPr>
              <a:t>Posix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</a:rPr>
              <a:t>Thread</a:t>
            </a:r>
            <a:endParaRPr lang="it-IT" dirty="0">
              <a:latin typeface="Arial" panose="020B0604020202020204" pitchFamily="34" charset="0"/>
            </a:endParaRPr>
          </a:p>
          <a:p>
            <a:pPr marL="412750">
              <a:buSzPts val="2500"/>
            </a:pPr>
            <a:r>
              <a:rPr lang="it-IT" dirty="0" err="1">
                <a:effectLst/>
                <a:latin typeface="Arial" panose="020B0604020202020204" pitchFamily="34" charset="0"/>
              </a:rPr>
              <a:t>Condition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</a:rPr>
              <a:t>variables</a:t>
            </a:r>
            <a:r>
              <a:rPr lang="it-IT" dirty="0">
                <a:latin typeface="Arial" panose="020B0604020202020204" pitchFamily="34" charset="0"/>
              </a:rPr>
              <a:t>, </a:t>
            </a:r>
            <a:r>
              <a:rPr lang="it-IT" dirty="0" err="1">
                <a:latin typeface="Arial" panose="020B0604020202020204" pitchFamily="34" charset="0"/>
              </a:rPr>
              <a:t>mutexes</a:t>
            </a:r>
            <a:r>
              <a:rPr lang="it-IT" dirty="0">
                <a:latin typeface="Arial" panose="020B0604020202020204" pitchFamily="34" charset="0"/>
              </a:rPr>
              <a:t> per le strutture dati condivise ( oppure semafori )</a:t>
            </a:r>
          </a:p>
          <a:p>
            <a:pPr marL="412750">
              <a:buSzPts val="2500"/>
            </a:pPr>
            <a:r>
              <a:rPr lang="it-IT" dirty="0" err="1">
                <a:latin typeface="Arial" panose="020B0604020202020204" pitchFamily="34" charset="0"/>
              </a:rPr>
              <a:t>Socket</a:t>
            </a:r>
            <a:r>
              <a:rPr lang="it-IT" dirty="0">
                <a:latin typeface="Arial" panose="020B0604020202020204" pitchFamily="34" charset="0"/>
              </a:rPr>
              <a:t> INET</a:t>
            </a:r>
          </a:p>
          <a:p>
            <a:pPr marL="412750">
              <a:buSzPts val="2500"/>
            </a:pPr>
            <a:r>
              <a:rPr lang="it-IT" dirty="0">
                <a:latin typeface="Arial" panose="020B0604020202020204" pitchFamily="34" charset="0"/>
              </a:rPr>
              <a:t>I/O in C ( non è obbligatorio usare le chiamate di sistema di I/O )</a:t>
            </a:r>
          </a:p>
          <a:p>
            <a:pPr marL="412750">
              <a:buSzPts val="2500"/>
            </a:pP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</a:rPr>
              <a:t>NON POSSONO ESSERE USATE LIBRERIE NON VISTE A LEZIONE!</a:t>
            </a:r>
          </a:p>
          <a:p>
            <a:pPr marL="412750">
              <a:buSzPts val="2500"/>
            </a:pPr>
            <a:endParaRPr lang="it-IT" dirty="0">
              <a:latin typeface="Arial" panose="020B0604020202020204" pitchFamily="34" charset="0"/>
            </a:endParaRPr>
          </a:p>
          <a:p>
            <a:pPr marL="412750">
              <a:buSzPts val="2500"/>
            </a:pPr>
            <a:endParaRPr lang="it-IT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264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ASSEGNAZIONE E CONSEGNA (1)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48717"/>
            <a:ext cx="8520600" cy="37831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12750">
              <a:buSzPts val="2500"/>
            </a:pPr>
            <a:r>
              <a:rPr lang="it-IT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testo del progetto verrà assegnato tramite </a:t>
            </a:r>
            <a:r>
              <a:rPr lang="it-IT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Classroom</a:t>
            </a:r>
            <a:endParaRPr lang="it-IT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12750">
              <a:buSzPts val="2500"/>
            </a:pP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</a:rPr>
              <a:t>IL PROGETTO E’ INDIVIDUALE! </a:t>
            </a:r>
          </a:p>
          <a:p>
            <a:pPr marL="412750">
              <a:buSzPts val="2500"/>
            </a:pP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</a:rPr>
              <a:t>Nel file zip AssegnazioneProgettoLab2Estivo troverete il testo integrale del progetto, il file </a:t>
            </a:r>
            <a:r>
              <a:rPr lang="it-IT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dizionario.txt</a:t>
            </a:r>
            <a:r>
              <a:rPr lang="it-IT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solidFill>
                  <a:schemeClr val="tx1"/>
                </a:solidFill>
                <a:latin typeface="Arial" panose="020B0604020202020204" pitchFamily="34" charset="0"/>
              </a:rPr>
              <a:t>e il file con le matrici </a:t>
            </a:r>
            <a:r>
              <a:rPr lang="it-IT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matrici.txt</a:t>
            </a:r>
          </a:p>
          <a:p>
            <a:pPr marL="412750">
              <a:buSzPts val="2500"/>
            </a:pPr>
            <a:r>
              <a:rPr lang="it-IT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L’assegnamento resterà disponibile al singolo studente fino alla fine degli appelli estivi</a:t>
            </a:r>
          </a:p>
          <a:p>
            <a:pPr marL="412750">
              <a:buSzPts val="2500"/>
            </a:pPr>
            <a:r>
              <a:rPr lang="it-IT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La consegna deve essere fatta tramite </a:t>
            </a:r>
            <a:r>
              <a:rPr lang="it-IT" b="1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Classroom</a:t>
            </a:r>
            <a:r>
              <a:rPr lang="it-IT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e contenere i seguenti file all’interno di un archivio .zip chiamato 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ProgettoEstivoLab2-[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Nome_Cognome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]-[matricola]</a:t>
            </a:r>
            <a:r>
              <a:rPr lang="it-IT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</a:t>
            </a:r>
          </a:p>
          <a:p>
            <a:pPr marL="869950" lvl="1">
              <a:buSzPts val="2500"/>
            </a:pPr>
            <a:r>
              <a:rPr lang="it-IT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File .c e .h necessari per creare il server e il client</a:t>
            </a:r>
          </a:p>
          <a:p>
            <a:pPr marL="869950" lvl="1">
              <a:buSzPts val="2500"/>
            </a:pP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r>
              <a:rPr lang="it-IT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necessario a generare i file .o e gli eseguibili finali per client e server</a:t>
            </a:r>
          </a:p>
          <a:p>
            <a:pPr marL="869950" lvl="1">
              <a:buSzPts val="2500"/>
            </a:pPr>
            <a:r>
              <a:rPr lang="it-IT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Relazione, in formato pdf ( dettagli maggiori sulla sua struttura minima nel testo del progetto )</a:t>
            </a:r>
          </a:p>
          <a:p>
            <a:pPr marL="412750">
              <a:buSzPts val="2500"/>
            </a:pPr>
            <a:endParaRPr lang="it-IT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412750">
              <a:buSzPts val="2500"/>
            </a:pPr>
            <a:endParaRPr lang="it-IT" dirty="0">
              <a:latin typeface="Arial" panose="020B0604020202020204" pitchFamily="34" charset="0"/>
            </a:endParaRPr>
          </a:p>
          <a:p>
            <a:pPr marL="412750">
              <a:buSzPts val="2500"/>
            </a:pPr>
            <a:endParaRPr lang="it-IT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530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ASSEGNAZIONE E CONSEGNA (2)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48717"/>
            <a:ext cx="8520600" cy="37831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12750">
              <a:buSzPts val="2500"/>
            </a:pPr>
            <a:r>
              <a:rPr lang="it-IT" sz="15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CHI </a:t>
            </a:r>
            <a:r>
              <a:rPr lang="it-IT" sz="15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HA SUPERATO MENO DI 3 COMPITINI, DOVRA’ FARE UNA VERSIONE CON FUNZIONALITA’ AGGIUNTIVE. ACCENNO AD ALCUNE ( dettagli nel file del progetto ):</a:t>
            </a:r>
          </a:p>
          <a:p>
            <a:pPr marL="869950" lvl="1">
              <a:buSzPts val="2500"/>
            </a:pPr>
            <a:r>
              <a:rPr lang="it-IT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File di log del server</a:t>
            </a:r>
          </a:p>
          <a:p>
            <a:pPr marL="869950" lvl="1">
              <a:buSzPts val="2500"/>
            </a:pPr>
            <a:r>
              <a:rPr lang="it-IT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Espulsione di un giocatore in caso di inattività per un periodo di tempo ( in secondi ) indicato da riga di comando all’avvio del server</a:t>
            </a:r>
          </a:p>
          <a:p>
            <a:pPr marL="869950" lvl="1">
              <a:buSzPts val="2500"/>
            </a:pPr>
            <a:r>
              <a:rPr lang="it-IT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GIOCATORI REGISTRATI PERSISTENTI TRA SESSIONI SUCCESSIVE DEI CLIENTS: </a:t>
            </a:r>
          </a:p>
          <a:p>
            <a:pPr marL="1327150" lvl="2">
              <a:buSzPts val="2500"/>
            </a:pPr>
            <a:r>
              <a:rPr lang="it-IT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Se un nome è già presente all’atto della registrazione, si recuperano i dati di quel giocatore dal server ( punteggio finora raggiunto nell’ultima partita ) ripartendo da dove era rimasto nell’ultima partita. In questo caso, il server ritorna OK anche se il nome esiste già tra quelli registrati: se il nome è anche tra i giocanti, allora deve essere ritornato ERR e chiesto un nuovo nome</a:t>
            </a:r>
          </a:p>
          <a:p>
            <a:pPr marL="1327150" lvl="2">
              <a:buSzPts val="2500"/>
            </a:pPr>
            <a:r>
              <a:rPr lang="it-IT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NOTA BENE: separare le strutture dati dei giocatori registrati da quelli che stanno giocando</a:t>
            </a:r>
          </a:p>
          <a:p>
            <a:pPr marL="869950" lvl="1">
              <a:buSzPts val="2500"/>
            </a:pPr>
            <a:endParaRPr lang="it-IT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412750">
              <a:buSzPts val="2500"/>
            </a:pPr>
            <a:endParaRPr lang="it-IT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412750">
              <a:buSzPts val="2500"/>
            </a:pPr>
            <a:endParaRPr lang="it-IT" dirty="0">
              <a:latin typeface="Arial" panose="020B0604020202020204" pitchFamily="34" charset="0"/>
            </a:endParaRPr>
          </a:p>
          <a:p>
            <a:pPr marL="412750">
              <a:buSzPts val="2500"/>
            </a:pPr>
            <a:endParaRPr lang="it-IT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4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ASSEGNAZIONE E CONSEGNA (2)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017726"/>
            <a:ext cx="8520600" cy="38551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12750">
              <a:buSzPts val="2500"/>
            </a:pPr>
            <a:r>
              <a:rPr lang="it-IT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Verrà valutato:</a:t>
            </a:r>
          </a:p>
          <a:p>
            <a:pPr marL="869950" lvl="1">
              <a:buSzPts val="2500"/>
            </a:pPr>
            <a:r>
              <a:rPr lang="it-IT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Compilazione e creazione degli eseguibili, correttezza del </a:t>
            </a:r>
            <a:r>
              <a:rPr lang="it-IT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endParaRPr lang="it-IT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69950" lvl="1">
              <a:buSzPts val="2500"/>
            </a:pPr>
            <a:r>
              <a:rPr lang="it-IT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Funzionamento di una sessione di test tra client e server, basata sulle prime due righe del file </a:t>
            </a:r>
            <a:r>
              <a:rPr lang="it-IT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matrici.txt</a:t>
            </a:r>
            <a:endParaRPr lang="it-IT" i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1327150" lvl="2">
              <a:buSzPts val="2500"/>
            </a:pPr>
            <a:r>
              <a:rPr lang="it-IT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con durata passata da parametro di comando ( 5 minuti ) o usando la durata standard </a:t>
            </a:r>
          </a:p>
          <a:p>
            <a:pPr marL="1327150" lvl="2">
              <a:buSzPts val="2500"/>
            </a:pPr>
            <a:r>
              <a:rPr lang="it-IT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Da uno fino a tre clients connessi contemporaneamente</a:t>
            </a:r>
          </a:p>
          <a:p>
            <a:pPr marL="869950" lvl="1">
              <a:buSzPts val="2500"/>
            </a:pPr>
            <a:r>
              <a:rPr lang="it-IT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Rispondenza del comportamento del programma al progetto, correttezza nell’uso della sincronizzazione, mutua esclusione, dei </a:t>
            </a:r>
            <a:r>
              <a:rPr lang="it-IT" b="1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threads</a:t>
            </a:r>
            <a:r>
              <a:rPr lang="it-IT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e dei </a:t>
            </a:r>
            <a:r>
              <a:rPr lang="it-IT" b="1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socket</a:t>
            </a:r>
            <a:r>
              <a:rPr lang="it-IT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, assenza di</a:t>
            </a:r>
          </a:p>
          <a:p>
            <a:pPr marL="1327150" lvl="2">
              <a:buSzPts val="2500"/>
            </a:pPr>
            <a:r>
              <a:rPr lang="it-IT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Deadlock</a:t>
            </a:r>
          </a:p>
          <a:p>
            <a:pPr marL="1327150" lvl="2">
              <a:buSzPts val="2500"/>
            </a:pPr>
            <a:r>
              <a:rPr lang="it-IT" b="1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Starvation</a:t>
            </a:r>
            <a:endParaRPr lang="it-IT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869950" lvl="1">
              <a:buSzPts val="2500"/>
            </a:pPr>
            <a:r>
              <a:rPr lang="it-IT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Chiarezza dei commenti, struttura interna del progetto</a:t>
            </a:r>
          </a:p>
          <a:p>
            <a:pPr marL="869950" lvl="1">
              <a:buSzPts val="2500"/>
            </a:pPr>
            <a:r>
              <a:rPr lang="it-IT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Gestione degli errori </a:t>
            </a:r>
          </a:p>
          <a:p>
            <a:pPr marL="869950" lvl="1">
              <a:buSzPts val="2500"/>
            </a:pPr>
            <a:r>
              <a:rPr lang="it-IT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Chiarezza e completezza della relazione</a:t>
            </a:r>
          </a:p>
          <a:p>
            <a:pPr marL="412750">
              <a:buSzPts val="2500"/>
            </a:pPr>
            <a:r>
              <a:rPr lang="it-IT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Successivamente all’upload del file, dovete scriverci una email per indicare l’avvenuta consegna, ai seguenti indirizzi:</a:t>
            </a:r>
          </a:p>
          <a:p>
            <a:pPr marL="869950" lvl="1">
              <a:buSzPts val="2500"/>
            </a:pPr>
            <a:r>
              <a:rPr lang="it-IT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  <a:hlinkClick r:id="rId3"/>
              </a:rPr>
              <a:t>Luca.ferrucci@unipi.it</a:t>
            </a:r>
            <a:r>
              <a:rPr lang="it-IT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</a:p>
          <a:p>
            <a:pPr marL="869950" lvl="1">
              <a:buSzPts val="2500"/>
            </a:pPr>
            <a:r>
              <a:rPr lang="it-IT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  <a:hlinkClick r:id="rId4"/>
              </a:rPr>
              <a:t>Patrizio.dazzi@unipi.it</a:t>
            </a:r>
            <a:endParaRPr lang="it-IT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412750">
              <a:buSzPts val="2500"/>
            </a:pPr>
            <a:endParaRPr lang="it-IT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412750">
              <a:buSzPts val="2500"/>
            </a:pPr>
            <a:endParaRPr lang="it-IT" dirty="0">
              <a:latin typeface="Arial" panose="020B0604020202020204" pitchFamily="34" charset="0"/>
            </a:endParaRPr>
          </a:p>
          <a:p>
            <a:pPr marL="412750">
              <a:buSzPts val="2500"/>
            </a:pPr>
            <a:endParaRPr lang="it-IT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084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330610" y="1861886"/>
            <a:ext cx="6482780" cy="1740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/>
              <a:t>DOMANDE?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06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PROGETTO FINALE: APPELLI ESTIVI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330610" y="1861886"/>
            <a:ext cx="7157608" cy="2534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effectLst/>
                <a:latin typeface="Arial" panose="020B0604020202020204" pitchFamily="34" charset="0"/>
              </a:rPr>
              <a:t>Il Paroliere online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000" dirty="0">
                <a:latin typeface="Arial" panose="020B0604020202020204" pitchFamily="34" charset="0"/>
              </a:rPr>
              <a:t>V 1.0 </a:t>
            </a:r>
          </a:p>
          <a:p>
            <a:pPr marL="285750" indent="-285750"/>
            <a:r>
              <a:rPr lang="it-IT" sz="1900" b="1" dirty="0">
                <a:solidFill>
                  <a:srgbClr val="FF0000"/>
                </a:solidFill>
                <a:latin typeface="Arial" panose="020B0604020202020204" pitchFamily="34" charset="0"/>
              </a:rPr>
              <a:t>APPELLI</a:t>
            </a:r>
          </a:p>
          <a:p>
            <a:pPr marL="742950" lvl="1" indent="-285750"/>
            <a:r>
              <a:rPr lang="it-IT" sz="1500" b="1" dirty="0">
                <a:solidFill>
                  <a:srgbClr val="FF0000"/>
                </a:solidFill>
                <a:latin typeface="Arial" panose="020B0604020202020204" pitchFamily="34" charset="0"/>
              </a:rPr>
              <a:t> 5 giugno</a:t>
            </a:r>
          </a:p>
          <a:p>
            <a:pPr marL="742950" lvl="1" indent="-285750"/>
            <a:r>
              <a:rPr lang="it-IT" sz="1500" b="1" dirty="0">
                <a:solidFill>
                  <a:srgbClr val="FF0000"/>
                </a:solidFill>
                <a:latin typeface="Arial" panose="020B0604020202020204" pitchFamily="34" charset="0"/>
              </a:rPr>
              <a:t>26 giugno</a:t>
            </a:r>
          </a:p>
          <a:p>
            <a:pPr marL="742950" lvl="1" indent="-285750"/>
            <a:r>
              <a:rPr lang="it-IT" sz="1500" b="1" dirty="0">
                <a:solidFill>
                  <a:srgbClr val="FF0000"/>
                </a:solidFill>
                <a:latin typeface="Arial" panose="020B0604020202020204" pitchFamily="34" charset="0"/>
              </a:rPr>
              <a:t>17 luglio</a:t>
            </a:r>
          </a:p>
          <a:p>
            <a:pPr marL="285750" indent="-285750"/>
            <a:endParaRPr lang="it-IT" sz="19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742950" lvl="1" indent="-285750"/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277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PAROLIERE: REGOLE DEL GIOCO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69850" lvl="0" indent="0" algn="l" rtl="0"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it-IT" sz="2400" dirty="0">
                <a:effectLst/>
                <a:latin typeface="Arial" panose="020B0604020202020204" pitchFamily="34" charset="0"/>
              </a:rPr>
              <a:t>Il progetto è denominato “Paroliere” </a:t>
            </a:r>
          </a:p>
          <a:p>
            <a:pPr marL="412750">
              <a:buSzPts val="2500"/>
            </a:pPr>
            <a:r>
              <a:rPr lang="it-IT" sz="2200" dirty="0">
                <a:latin typeface="Arial" panose="020B0604020202020204" pitchFamily="34" charset="0"/>
              </a:rPr>
              <a:t>P</a:t>
            </a:r>
            <a:r>
              <a:rPr lang="it-IT" sz="2200" dirty="0">
                <a:effectLst/>
                <a:latin typeface="Arial" panose="020B0604020202020204" pitchFamily="34" charset="0"/>
              </a:rPr>
              <a:t>ermette ad un insieme di utenti di giocare online al gioco de “il Paroliere” (link </a:t>
            </a:r>
            <a:r>
              <a:rPr lang="it-IT" sz="2200" dirty="0" err="1">
                <a:effectLst/>
                <a:latin typeface="Arial" panose="020B0604020202020204" pitchFamily="34" charset="0"/>
              </a:rPr>
              <a:t>wikipedia</a:t>
            </a:r>
            <a:r>
              <a:rPr lang="it-IT" sz="2200" dirty="0">
                <a:effectLst/>
                <a:latin typeface="Arial" panose="020B0604020202020204" pitchFamily="34" charset="0"/>
              </a:rPr>
              <a:t>: </a:t>
            </a:r>
            <a:r>
              <a:rPr lang="it-IT" sz="2200" dirty="0">
                <a:effectLst/>
                <a:latin typeface="Arial" panose="020B0604020202020204" pitchFamily="34" charset="0"/>
                <a:hlinkClick r:id="rId3"/>
              </a:rPr>
              <a:t>https://it.wikipedia.org/wiki/</a:t>
            </a:r>
            <a:r>
              <a:rPr lang="it-IT" sz="2200" dirty="0" err="1">
                <a:effectLst/>
                <a:latin typeface="Arial" panose="020B0604020202020204" pitchFamily="34" charset="0"/>
                <a:hlinkClick r:id="rId3"/>
              </a:rPr>
              <a:t>Il_Paroliere</a:t>
            </a:r>
            <a:r>
              <a:rPr lang="it-IT" sz="2200" dirty="0">
                <a:effectLst/>
                <a:latin typeface="Arial" panose="020B0604020202020204" pitchFamily="34" charset="0"/>
              </a:rPr>
              <a:t>)</a:t>
            </a:r>
          </a:p>
          <a:p>
            <a:pPr marL="412750">
              <a:buSzPts val="2500"/>
            </a:pPr>
            <a:r>
              <a:rPr lang="it-IT" sz="2200" dirty="0">
                <a:effectLst/>
                <a:latin typeface="Arial" panose="020B0604020202020204" pitchFamily="34" charset="0"/>
              </a:rPr>
              <a:t>Il gioco consiste nel comporre parole utilizzando le lettere posizionate su di una matrice quadrata di 16 lettere (4x4).</a:t>
            </a:r>
          </a:p>
          <a:p>
            <a:pPr marL="412750">
              <a:buSzPts val="2500"/>
            </a:pPr>
            <a:r>
              <a:rPr lang="it-IT" sz="2200" dirty="0">
                <a:effectLst/>
                <a:latin typeface="Arial" panose="020B0604020202020204" pitchFamily="34" charset="0"/>
              </a:rPr>
              <a:t>Ogni parola deve essere lunga almeno 4 caratteri e può essere composta utilizzando le lettere della matrice una sola volta.</a:t>
            </a:r>
          </a:p>
          <a:p>
            <a:pPr marL="412750">
              <a:buSzPts val="2500"/>
            </a:pPr>
            <a:r>
              <a:rPr lang="it-IT" sz="2200" dirty="0">
                <a:effectLst/>
                <a:latin typeface="Arial" panose="020B0604020202020204" pitchFamily="34" charset="0"/>
              </a:rPr>
              <a:t>Le caselle utilizzate devono essere contigue e composte in senso orizzontale o verticale ma non diagonale.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311700" y="25184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ESEMPIO DI GIOCO</a:t>
            </a:r>
            <a:endParaRPr dirty="0"/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1"/>
          </p:nvPr>
        </p:nvSpPr>
        <p:spPr>
          <a:xfrm>
            <a:off x="311700" y="3219319"/>
            <a:ext cx="8204832" cy="1479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dirty="0">
                <a:solidFill>
                  <a:srgbClr val="00B050"/>
                </a:solidFill>
              </a:rPr>
              <a:t>Parole legittime: </a:t>
            </a:r>
            <a:r>
              <a:rPr lang="it-IT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CASI, CASE, BEVO, VOTA</a:t>
            </a:r>
            <a:br>
              <a:rPr lang="it-IT" dirty="0"/>
            </a:br>
            <a:r>
              <a:rPr lang="it-IT" dirty="0">
                <a:solidFill>
                  <a:srgbClr val="FF0000"/>
                </a:solidFill>
              </a:rPr>
              <a:t>P</a:t>
            </a:r>
            <a:r>
              <a:rPr lang="it-IT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arole non legittime: </a:t>
            </a:r>
            <a:r>
              <a:rPr lang="it-IT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BEVI, VOTI, VOLA</a:t>
            </a:r>
            <a:br>
              <a:rPr lang="it-IT" dirty="0"/>
            </a:br>
            <a:r>
              <a:rPr lang="it-IT" b="1" dirty="0">
                <a:effectLst/>
                <a:latin typeface="Arial" panose="020B0604020202020204" pitchFamily="34" charset="0"/>
              </a:rPr>
              <a:t>Suggerimento: per determinare la </a:t>
            </a:r>
            <a:r>
              <a:rPr lang="it-IT" b="1" dirty="0" err="1">
                <a:effectLst/>
                <a:latin typeface="Arial" panose="020B0604020202020204" pitchFamily="34" charset="0"/>
              </a:rPr>
              <a:t>leicità</a:t>
            </a:r>
            <a:r>
              <a:rPr lang="it-IT" b="1" dirty="0">
                <a:effectLst/>
                <a:latin typeface="Arial" panose="020B0604020202020204" pitchFamily="34" charset="0"/>
              </a:rPr>
              <a:t> di una parola, aldilà dell’effettiva presenza nella matrice generata, si utilizzi il dizionario incluso nel file </a:t>
            </a:r>
            <a:r>
              <a:rPr lang="it-IT" b="1" i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dizionario.txt </a:t>
            </a:r>
            <a:r>
              <a:rPr lang="it-IT" b="1" dirty="0">
                <a:effectLst/>
                <a:latin typeface="Arial" panose="020B0604020202020204" pitchFamily="34" charset="0"/>
              </a:rPr>
              <a:t>incluso nel progetto. </a:t>
            </a:r>
            <a:r>
              <a:rPr lang="it-IT" b="1" dirty="0">
                <a:latin typeface="Arial" panose="020B0604020202020204" pitchFamily="34" charset="0"/>
              </a:rPr>
              <a:t>Tale file è un normale file di testo. 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/>
          <a:srcRect/>
          <a:stretch/>
        </p:blipFill>
        <p:spPr>
          <a:xfrm>
            <a:off x="2854820" y="874990"/>
            <a:ext cx="3434360" cy="22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STRUTTURA DEL GIOCO: SERVER (1)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69850" lvl="0" indent="0" algn="l" rtl="0"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it-IT" sz="2000" b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gioco è organizzato secondo il paradigma </a:t>
            </a:r>
            <a:r>
              <a:rPr lang="it-IT" sz="20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client-server</a:t>
            </a:r>
            <a:endParaRPr lang="it-IT" sz="2000" b="1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12750">
              <a:buSzPts val="2500"/>
            </a:pPr>
            <a:r>
              <a:rPr lang="it-IT" dirty="0">
                <a:effectLst/>
                <a:latin typeface="Arial" panose="020B0604020202020204" pitchFamily="34" charset="0"/>
              </a:rPr>
              <a:t>All’avvio, il server genera una matrice </a:t>
            </a:r>
            <a:r>
              <a:rPr lang="it-IT" dirty="0">
                <a:effectLst/>
                <a:latin typeface="Courier New" panose="02070309020205020404" pitchFamily="49" charset="0"/>
              </a:rPr>
              <a:t>4x4 </a:t>
            </a:r>
            <a:r>
              <a:rPr lang="it-IT" dirty="0">
                <a:effectLst/>
                <a:latin typeface="Arial" panose="020B0604020202020204" pitchFamily="34" charset="0"/>
              </a:rPr>
              <a:t>e apre un </a:t>
            </a:r>
            <a:r>
              <a:rPr lang="it-IT" dirty="0" err="1">
                <a:effectLst/>
                <a:latin typeface="Arial" panose="020B0604020202020204" pitchFamily="34" charset="0"/>
              </a:rPr>
              <a:t>socket</a:t>
            </a:r>
            <a:r>
              <a:rPr lang="it-IT" dirty="0">
                <a:effectLst/>
                <a:latin typeface="Arial" panose="020B0604020202020204" pitchFamily="34" charset="0"/>
              </a:rPr>
              <a:t> INET su di una porta specificata come parametro da riga di comando, sulla quale resta in attesa. </a:t>
            </a:r>
          </a:p>
          <a:p>
            <a:pPr marL="412750">
              <a:buSzPts val="2500"/>
            </a:pPr>
            <a:r>
              <a:rPr lang="it-IT" dirty="0">
                <a:effectLst/>
                <a:latin typeface="Arial" panose="020B0604020202020204" pitchFamily="34" charset="0"/>
              </a:rPr>
              <a:t>Il server deve essere in grado di generare matrici sia in modo casuale che leggendo in sequenza le righe di un file passato come parametro da riga di comando</a:t>
            </a:r>
          </a:p>
          <a:p>
            <a:pPr marL="869950" lvl="1">
              <a:buSzPts val="2500"/>
            </a:pPr>
            <a:r>
              <a:rPr lang="it-IT" dirty="0">
                <a:effectLst/>
                <a:latin typeface="Arial" panose="020B0604020202020204" pitchFamily="34" charset="0"/>
              </a:rPr>
              <a:t>Il file riporta in ogni riga 16 lettere, prese tra le 21 del dizionario italiano</a:t>
            </a:r>
          </a:p>
          <a:p>
            <a:pPr marL="1327150" lvl="2">
              <a:buSzPts val="2500"/>
            </a:pPr>
            <a:r>
              <a:rPr lang="it-IT" dirty="0">
                <a:effectLst/>
                <a:latin typeface="Arial" panose="020B0604020202020204" pitchFamily="34" charset="0"/>
              </a:rPr>
              <a:t>Tutte maiuscole </a:t>
            </a:r>
          </a:p>
          <a:p>
            <a:pPr marL="1327150" lvl="2">
              <a:buSzPts val="2500"/>
            </a:pPr>
            <a:r>
              <a:rPr lang="it-IT" dirty="0">
                <a:latin typeface="Arial" panose="020B0604020202020204" pitchFamily="34" charset="0"/>
              </a:rPr>
              <a:t>Separate da uno spazio</a:t>
            </a:r>
          </a:p>
          <a:p>
            <a:pPr marL="1327150" lvl="2">
              <a:buSzPts val="2500"/>
            </a:pPr>
            <a:r>
              <a:rPr lang="it-IT" dirty="0">
                <a:latin typeface="Arial" panose="020B0604020202020204" pitchFamily="34" charset="0"/>
              </a:rPr>
              <a:t>Esempio contenuto file: </a:t>
            </a:r>
          </a:p>
          <a:p>
            <a:pPr marL="1466850" lvl="3" indent="0">
              <a:buSzPts val="2500"/>
              <a:buNone/>
            </a:pPr>
            <a:r>
              <a:rPr lang="it-IT" dirty="0">
                <a:latin typeface="Arial" panose="020B0604020202020204" pitchFamily="34" charset="0"/>
              </a:rPr>
              <a:t>A I B N Qu S L O V B O I E L E M</a:t>
            </a:r>
          </a:p>
          <a:p>
            <a:pPr marL="1466850" lvl="3" indent="0">
              <a:buSzPts val="2500"/>
              <a:buNone/>
            </a:pPr>
            <a:r>
              <a:rPr lang="it-IT" dirty="0">
                <a:effectLst/>
                <a:latin typeface="Arial" panose="020B0604020202020204" pitchFamily="34" charset="0"/>
              </a:rPr>
              <a:t>I U C D Z G T E G H C R T O P A</a:t>
            </a:r>
          </a:p>
          <a:p>
            <a:pPr marL="1295400" lvl="2" indent="-285750">
              <a:buSzPts val="2500"/>
            </a:pPr>
            <a:r>
              <a:rPr lang="it-IT" dirty="0">
                <a:effectLst/>
                <a:latin typeface="Arial" panose="020B0604020202020204" pitchFamily="34" charset="0"/>
              </a:rPr>
              <a:t>Le lettere sono date per riga ( Esempio: A I B N: prima riga matrice, Qu S L O: seconda riga )</a:t>
            </a:r>
          </a:p>
          <a:p>
            <a:pPr marL="1466850" lvl="3" indent="0">
              <a:buSzPts val="2500"/>
              <a:buNone/>
            </a:pPr>
            <a:endParaRPr lang="it-IT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72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STRUTTURA DEL GIOCO: SERVER (2)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12750">
              <a:buSzPts val="2500"/>
            </a:pPr>
            <a:r>
              <a:rPr lang="it-IT" dirty="0">
                <a:effectLst/>
                <a:latin typeface="Arial" panose="020B0604020202020204" pitchFamily="34" charset="0"/>
              </a:rPr>
              <a:t>Quando riceve una richiesta di connessione da un client, il server genera un </a:t>
            </a:r>
            <a:r>
              <a:rPr lang="it-IT" dirty="0" err="1">
                <a:effectLst/>
                <a:latin typeface="Arial" panose="020B0604020202020204" pitchFamily="34" charset="0"/>
              </a:rPr>
              <a:t>thread</a:t>
            </a:r>
            <a:r>
              <a:rPr lang="it-IT" dirty="0">
                <a:effectLst/>
                <a:latin typeface="Arial" panose="020B0604020202020204" pitchFamily="34" charset="0"/>
              </a:rPr>
              <a:t> dedicato alla gestione di tale client</a:t>
            </a:r>
          </a:p>
          <a:p>
            <a:pPr marL="412750">
              <a:buSzPts val="2500"/>
            </a:pPr>
            <a:r>
              <a:rPr lang="it-IT" dirty="0">
                <a:effectLst/>
                <a:latin typeface="Arial" panose="020B0604020202020204" pitchFamily="34" charset="0"/>
              </a:rPr>
              <a:t>Il </a:t>
            </a:r>
            <a:r>
              <a:rPr lang="it-IT" dirty="0" err="1">
                <a:effectLst/>
                <a:latin typeface="Arial" panose="020B0604020202020204" pitchFamily="34" charset="0"/>
              </a:rPr>
              <a:t>thread</a:t>
            </a:r>
            <a:r>
              <a:rPr lang="it-IT" dirty="0">
                <a:effectLst/>
                <a:latin typeface="Arial" panose="020B0604020202020204" pitchFamily="34" charset="0"/>
              </a:rPr>
              <a:t> rimane attivo fino alla disconnessione del client gestito, o alla terminazione esplicita del server ( se avviene prima )</a:t>
            </a:r>
          </a:p>
          <a:p>
            <a:pPr marL="412750">
              <a:buSzPts val="2500"/>
            </a:pPr>
            <a:r>
              <a:rPr lang="it-IT" dirty="0">
                <a:effectLst/>
                <a:latin typeface="Arial" panose="020B0604020202020204" pitchFamily="34" charset="0"/>
              </a:rPr>
              <a:t>Dopo essersi collegato il client registra il proprio nome</a:t>
            </a:r>
          </a:p>
          <a:p>
            <a:pPr marL="869950" lvl="1">
              <a:buSzPts val="2500"/>
            </a:pPr>
            <a:r>
              <a:rPr lang="it-IT" sz="1300" dirty="0">
                <a:latin typeface="Arial" panose="020B0604020202020204" pitchFamily="34" charset="0"/>
              </a:rPr>
              <a:t>Univoco </a:t>
            </a:r>
            <a:r>
              <a:rPr lang="it-IT" sz="1300" dirty="0">
                <a:solidFill>
                  <a:srgbClr val="FF0000"/>
                </a:solidFill>
                <a:latin typeface="Arial" panose="020B0604020202020204" pitchFamily="34" charset="0"/>
              </a:rPr>
              <a:t>( Versione semplificata )</a:t>
            </a:r>
          </a:p>
          <a:p>
            <a:pPr marL="869950" lvl="1">
              <a:buSzPts val="2500"/>
            </a:pPr>
            <a:r>
              <a:rPr lang="it-IT" sz="1300" dirty="0">
                <a:latin typeface="Arial" panose="020B0604020202020204" pitchFamily="34" charset="0"/>
              </a:rPr>
              <a:t>Il server risponde con un messaggio OK al client se il nome è nuovo </a:t>
            </a:r>
            <a:r>
              <a:rPr lang="it-IT" sz="1300" dirty="0">
                <a:solidFill>
                  <a:srgbClr val="FF0000"/>
                </a:solidFill>
                <a:latin typeface="Arial" panose="020B0604020202020204" pitchFamily="34" charset="0"/>
              </a:rPr>
              <a:t>( Versione semplificata )</a:t>
            </a:r>
          </a:p>
          <a:p>
            <a:pPr marL="869950" lvl="1">
              <a:buSzPts val="2500"/>
            </a:pPr>
            <a:r>
              <a:rPr lang="it-IT" sz="1300" dirty="0">
                <a:latin typeface="Arial" panose="020B0604020202020204" pitchFamily="34" charset="0"/>
              </a:rPr>
              <a:t>Il server risponde con un messaggio ERR al client se il nome è già presente </a:t>
            </a:r>
            <a:r>
              <a:rPr lang="it-IT" sz="1300" dirty="0">
                <a:solidFill>
                  <a:srgbClr val="FF0000"/>
                </a:solidFill>
                <a:latin typeface="Arial" panose="020B0604020202020204" pitchFamily="34" charset="0"/>
              </a:rPr>
              <a:t>( Versione semplificata )</a:t>
            </a:r>
          </a:p>
          <a:p>
            <a:pPr marL="412750">
              <a:buSzPts val="2500"/>
            </a:pPr>
            <a:r>
              <a:rPr lang="it-IT" dirty="0">
                <a:effectLst/>
                <a:latin typeface="Arial" panose="020B0604020202020204" pitchFamily="34" charset="0"/>
              </a:rPr>
              <a:t>Il client viene quindi considerato partecipante al gioco corrent</a:t>
            </a:r>
            <a:r>
              <a:rPr lang="it-IT" dirty="0">
                <a:latin typeface="Arial" panose="020B0604020202020204" pitchFamily="34" charset="0"/>
              </a:rPr>
              <a:t>e, </a:t>
            </a:r>
            <a:r>
              <a:rPr lang="it-IT" dirty="0">
                <a:effectLst/>
                <a:latin typeface="Arial" panose="020B0604020202020204" pitchFamily="34" charset="0"/>
              </a:rPr>
              <a:t>e il server gli comunica la matrice di caratteri e la durata residua della partita in corso ( in secondi ) o del tempo rimanente all’inizio della prossima partita ( in secondi )</a:t>
            </a:r>
            <a:endParaRPr lang="it-IT" dirty="0">
              <a:latin typeface="Arial" panose="020B0604020202020204" pitchFamily="34" charset="0"/>
            </a:endParaRPr>
          </a:p>
          <a:p>
            <a:pPr marL="869950" lvl="1">
              <a:buSzPts val="2500"/>
            </a:pPr>
            <a:endParaRPr lang="it-IT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1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STRUTTURA DEL GIOCO: SERVER (3)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12750">
              <a:buSzPts val="2500"/>
            </a:pPr>
            <a:r>
              <a:rPr lang="it-IT" dirty="0">
                <a:effectLst/>
                <a:latin typeface="Arial" panose="020B0604020202020204" pitchFamily="34" charset="0"/>
              </a:rPr>
              <a:t>Durante una partit</a:t>
            </a:r>
            <a:r>
              <a:rPr lang="it-IT" dirty="0">
                <a:latin typeface="Arial" panose="020B0604020202020204" pitchFamily="34" charset="0"/>
              </a:rPr>
              <a:t>a, ogni client partecipante </a:t>
            </a:r>
            <a:r>
              <a:rPr lang="it-IT" dirty="0">
                <a:effectLst/>
                <a:latin typeface="Arial" panose="020B0604020202020204" pitchFamily="34" charset="0"/>
              </a:rPr>
              <a:t>può proporre una parola e il server, dopo averne controllato la correttezza, assegna al client un punteggio, pari al numero delle lettere che compongono la parola stessa. Il punteggio viene immediatamente comunicato al client. </a:t>
            </a:r>
          </a:p>
          <a:p>
            <a:pPr marL="412750">
              <a:buSzPts val="2500"/>
            </a:pPr>
            <a:r>
              <a:rPr lang="it-IT" dirty="0">
                <a:latin typeface="Arial" panose="020B0604020202020204" pitchFamily="34" charset="0"/>
              </a:rPr>
              <a:t>Durante una partita, un client può proporre più parole ( ognuna usando un diverso comando, vedi client ), ma ad ogni parola ripetuta deve essere assegnato un punteggio pari a zero, solo la prima viene contata</a:t>
            </a:r>
          </a:p>
          <a:p>
            <a:pPr marL="412750">
              <a:buSzPts val="2500"/>
            </a:pPr>
            <a:r>
              <a:rPr lang="it-IT" dirty="0">
                <a:latin typeface="Arial" panose="020B0604020202020204" pitchFamily="34" charset="0"/>
              </a:rPr>
              <a:t>Ogni partita ha una durata specificata attraverso un parametro intero </a:t>
            </a:r>
            <a:r>
              <a:rPr lang="it-IT" dirty="0">
                <a:effectLst/>
                <a:latin typeface="Arial" panose="020B0604020202020204" pitchFamily="34" charset="0"/>
              </a:rPr>
              <a:t>passato da riga di comando ( in minuti ) diverso da zero.</a:t>
            </a:r>
          </a:p>
          <a:p>
            <a:pPr marL="412750">
              <a:buSzPts val="2500"/>
            </a:pPr>
            <a:r>
              <a:rPr lang="it-IT" dirty="0">
                <a:effectLst/>
                <a:latin typeface="Arial" panose="020B0604020202020204" pitchFamily="34" charset="0"/>
              </a:rPr>
              <a:t>Tra ogni partita deve essere garantita la pausa di un minuto.</a:t>
            </a:r>
          </a:p>
          <a:p>
            <a:pPr marL="412750">
              <a:buSzPts val="2500"/>
            </a:pPr>
            <a:r>
              <a:rPr lang="it-IT" dirty="0">
                <a:latin typeface="Arial" panose="020B0604020202020204" pitchFamily="34" charset="0"/>
              </a:rPr>
              <a:t>Durante la pausa, il server accetta comandi dai client, ma non avvia nuovi giochi, non assegna punteggi e non controlla la correttezza delle parole inviate durante la pausa. </a:t>
            </a:r>
          </a:p>
          <a:p>
            <a:pPr marL="412750">
              <a:buSzPts val="2500"/>
            </a:pPr>
            <a:endParaRPr lang="it-IT" dirty="0">
              <a:latin typeface="Arial" panose="020B0604020202020204" pitchFamily="34" charset="0"/>
            </a:endParaRPr>
          </a:p>
          <a:p>
            <a:pPr marL="412750">
              <a:buSzPts val="2500"/>
            </a:pPr>
            <a:endParaRPr lang="it-IT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000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STRUTTURA DEL GIOCO: SERVER (4)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935420"/>
            <a:ext cx="8520600" cy="4149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412750">
              <a:buSzPts val="2500"/>
            </a:pPr>
            <a:r>
              <a:rPr lang="it-IT" sz="2900" dirty="0">
                <a:effectLst/>
                <a:latin typeface="Arial" panose="020B0604020202020204" pitchFamily="34" charset="0"/>
              </a:rPr>
              <a:t>Prima di iniziare la pausa, al termine di una partita, ogni </a:t>
            </a:r>
            <a:r>
              <a:rPr lang="it-IT" sz="2900" dirty="0" err="1">
                <a:effectLst/>
                <a:latin typeface="Arial" panose="020B0604020202020204" pitchFamily="34" charset="0"/>
              </a:rPr>
              <a:t>thread</a:t>
            </a:r>
            <a:r>
              <a:rPr lang="it-IT" sz="2900" dirty="0">
                <a:effectLst/>
                <a:latin typeface="Arial" panose="020B0604020202020204" pitchFamily="34" charset="0"/>
              </a:rPr>
              <a:t> spedisce un messaggio contenente il punteggio del proprio client su di una coda condivisa tra i diversi </a:t>
            </a:r>
            <a:r>
              <a:rPr lang="it-IT" sz="2900" dirty="0" err="1">
                <a:effectLst/>
                <a:latin typeface="Arial" panose="020B0604020202020204" pitchFamily="34" charset="0"/>
              </a:rPr>
              <a:t>thread</a:t>
            </a:r>
            <a:r>
              <a:rPr lang="it-IT" sz="2900" dirty="0">
                <a:effectLst/>
                <a:latin typeface="Arial" panose="020B0604020202020204" pitchFamily="34" charset="0"/>
              </a:rPr>
              <a:t>. </a:t>
            </a:r>
          </a:p>
          <a:p>
            <a:pPr marL="412750">
              <a:buSzPts val="2500"/>
            </a:pPr>
            <a:r>
              <a:rPr lang="it-IT" sz="2900" dirty="0">
                <a:effectLst/>
                <a:latin typeface="Arial" panose="020B0604020202020204" pitchFamily="34" charset="0"/>
              </a:rPr>
              <a:t>Un ulteriore </a:t>
            </a:r>
            <a:r>
              <a:rPr lang="it-IT" sz="2900" dirty="0" err="1">
                <a:effectLst/>
                <a:latin typeface="Arial" panose="020B0604020202020204" pitchFamily="34" charset="0"/>
              </a:rPr>
              <a:t>thread</a:t>
            </a:r>
            <a:r>
              <a:rPr lang="it-IT" sz="2900" dirty="0">
                <a:latin typeface="Arial" panose="020B0604020202020204" pitchFamily="34" charset="0"/>
              </a:rPr>
              <a:t> ( DA IMPLEMENTARE OBBLIGATORIAMENTE )</a:t>
            </a:r>
            <a:r>
              <a:rPr lang="it-IT" sz="2900" dirty="0">
                <a:effectLst/>
                <a:latin typeface="Arial" panose="020B0604020202020204" pitchFamily="34" charset="0"/>
              </a:rPr>
              <a:t> denominato </a:t>
            </a:r>
            <a:r>
              <a:rPr lang="it-IT" sz="2900" dirty="0" err="1">
                <a:effectLst/>
                <a:latin typeface="Courier New" panose="02070309020205020404" pitchFamily="49" charset="0"/>
              </a:rPr>
              <a:t>scorer</a:t>
            </a:r>
            <a:r>
              <a:rPr lang="it-IT" sz="2900" dirty="0">
                <a:effectLst/>
                <a:latin typeface="Courier New" panose="02070309020205020404" pitchFamily="49" charset="0"/>
              </a:rPr>
              <a:t> </a:t>
            </a:r>
            <a:r>
              <a:rPr lang="it-IT" sz="2900" dirty="0">
                <a:effectLst/>
                <a:latin typeface="Arial" panose="020B0604020202020204" pitchFamily="34" charset="0"/>
              </a:rPr>
              <a:t>recupera i messaggi dalla coda </a:t>
            </a:r>
            <a:r>
              <a:rPr lang="it-IT" sz="2900" dirty="0">
                <a:latin typeface="Arial" panose="020B0604020202020204" pitchFamily="34" charset="0"/>
              </a:rPr>
              <a:t>suddetta </a:t>
            </a:r>
            <a:r>
              <a:rPr lang="it-IT" sz="2900" dirty="0">
                <a:effectLst/>
                <a:latin typeface="Arial" panose="020B0604020202020204" pitchFamily="34" charset="0"/>
              </a:rPr>
              <a:t>e stila la classifica del gioco. Nomina il vincitore e spedisce tali informazioni ( punteggio raggiunto e nome del vincitore ) ad ogni singolo client </a:t>
            </a:r>
          </a:p>
          <a:p>
            <a:pPr marL="412750">
              <a:buSzPts val="2500"/>
            </a:pPr>
            <a:r>
              <a:rPr lang="it-IT" sz="2900" dirty="0">
                <a:latin typeface="Arial" panose="020B0604020202020204" pitchFamily="34" charset="0"/>
              </a:rPr>
              <a:t>Ogni giocatore ancora connesso, viene considerato partecipante alla partita successiva se presente al suo avvio. </a:t>
            </a:r>
          </a:p>
          <a:p>
            <a:pPr marL="412750">
              <a:buSzPts val="2500"/>
            </a:pPr>
            <a:r>
              <a:rPr lang="it-IT" sz="2900" dirty="0">
                <a:latin typeface="Arial" panose="020B0604020202020204" pitchFamily="34" charset="0"/>
              </a:rPr>
              <a:t>Se un client si disconnette in seguito ad un errore o viene chiuso il </a:t>
            </a:r>
            <a:r>
              <a:rPr lang="it-IT" sz="2900" dirty="0" err="1">
                <a:latin typeface="Arial" panose="020B0604020202020204" pitchFamily="34" charset="0"/>
              </a:rPr>
              <a:t>socket</a:t>
            </a:r>
            <a:r>
              <a:rPr lang="it-IT" sz="2900" dirty="0">
                <a:latin typeface="Arial" panose="020B0604020202020204" pitchFamily="34" charset="0"/>
              </a:rPr>
              <a:t> col client per un qualsiasi motivo, il giocatore deve essere cancellato dal gioco corrente e chiuso il relativo </a:t>
            </a:r>
            <a:r>
              <a:rPr lang="it-IT" sz="2900" dirty="0" err="1">
                <a:latin typeface="Arial" panose="020B0604020202020204" pitchFamily="34" charset="0"/>
              </a:rPr>
              <a:t>thread</a:t>
            </a:r>
            <a:r>
              <a:rPr lang="it-IT" sz="2900" dirty="0">
                <a:latin typeface="Arial" panose="020B0604020202020204" pitchFamily="34" charset="0"/>
              </a:rPr>
              <a:t> </a:t>
            </a:r>
            <a:r>
              <a:rPr lang="it-IT" sz="2900" dirty="0">
                <a:solidFill>
                  <a:srgbClr val="FF0000"/>
                </a:solidFill>
                <a:latin typeface="Arial" panose="020B0604020202020204" pitchFamily="34" charset="0"/>
              </a:rPr>
              <a:t>( Versione semplificata )</a:t>
            </a:r>
          </a:p>
          <a:p>
            <a:pPr marL="412750">
              <a:buSzPts val="2500"/>
            </a:pPr>
            <a:r>
              <a:rPr lang="it-IT" sz="2900" dirty="0">
                <a:solidFill>
                  <a:schemeClr val="tx1"/>
                </a:solidFill>
                <a:latin typeface="Arial" panose="020B0604020202020204" pitchFamily="34" charset="0"/>
              </a:rPr>
              <a:t>Se un client chiede di essere deregistrato, il server deve procedere a cancellare il suo nome ( Versione </a:t>
            </a:r>
          </a:p>
          <a:p>
            <a:pPr marL="412750">
              <a:buSzPts val="2500"/>
            </a:pPr>
            <a:r>
              <a:rPr lang="it-IT" sz="2900" dirty="0">
                <a:solidFill>
                  <a:schemeClr val="tx1"/>
                </a:solidFill>
                <a:latin typeface="Arial" panose="020B0604020202020204" pitchFamily="34" charset="0"/>
              </a:rPr>
              <a:t>Terminata la pausa, un server crea una nuova matrice ( casualmente o deve leggere la riga successiva all’ultima letta dal file contenente le matrici, se passato come parametro )</a:t>
            </a:r>
          </a:p>
          <a:p>
            <a:pPr marL="412750">
              <a:buSzPts val="2500"/>
            </a:pPr>
            <a:r>
              <a:rPr lang="it-IT" sz="2900" dirty="0">
                <a:solidFill>
                  <a:srgbClr val="FF0000"/>
                </a:solidFill>
                <a:latin typeface="Arial" panose="020B0604020202020204" pitchFamily="34" charset="0"/>
              </a:rPr>
              <a:t>Il server deve terminare quando viene premuta la sequenza CTL-C</a:t>
            </a:r>
          </a:p>
          <a:p>
            <a:pPr marL="69850" indent="0">
              <a:buSzPts val="2500"/>
              <a:buNone/>
            </a:pPr>
            <a:endParaRPr lang="it-IT" sz="29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69850" indent="0">
              <a:buSzPts val="2500"/>
              <a:buNone/>
            </a:pPr>
            <a:r>
              <a:rPr lang="it-IT" sz="2900" b="1" dirty="0">
                <a:effectLst/>
                <a:latin typeface="Courier New" panose="02070309020205020404" pitchFamily="49" charset="0"/>
              </a:rPr>
              <a:t>./</a:t>
            </a:r>
            <a:r>
              <a:rPr lang="it-IT" sz="2900" b="1" dirty="0" err="1">
                <a:effectLst/>
                <a:latin typeface="Courier New" panose="02070309020205020404" pitchFamily="49" charset="0"/>
              </a:rPr>
              <a:t>paroliere_srv</a:t>
            </a:r>
            <a:r>
              <a:rPr lang="it-IT" sz="2900" b="1" dirty="0">
                <a:effectLst/>
                <a:latin typeface="Courier New" panose="02070309020205020404" pitchFamily="49" charset="0"/>
              </a:rPr>
              <a:t> </a:t>
            </a:r>
            <a:r>
              <a:rPr lang="it-IT" sz="2900" b="1" dirty="0" err="1">
                <a:effectLst/>
                <a:latin typeface="Courier New" panose="02070309020205020404" pitchFamily="49" charset="0"/>
              </a:rPr>
              <a:t>nome_server</a:t>
            </a:r>
            <a:r>
              <a:rPr lang="it-IT" sz="2900" b="1" dirty="0">
                <a:effectLst/>
                <a:latin typeface="Courier New" panose="02070309020205020404" pitchFamily="49" charset="0"/>
              </a:rPr>
              <a:t> </a:t>
            </a:r>
            <a:r>
              <a:rPr lang="it-IT" sz="2900" b="1" dirty="0" err="1">
                <a:effectLst/>
                <a:latin typeface="Courier New" panose="02070309020205020404" pitchFamily="49" charset="0"/>
              </a:rPr>
              <a:t>porta_server</a:t>
            </a:r>
            <a:r>
              <a:rPr lang="it-IT" sz="2900" b="1" dirty="0">
                <a:effectLst/>
                <a:latin typeface="Courier New" panose="02070309020205020404" pitchFamily="49" charset="0"/>
              </a:rPr>
              <a:t> [--matrici </a:t>
            </a:r>
            <a:r>
              <a:rPr lang="it-IT" sz="2900" b="1" dirty="0" err="1">
                <a:effectLst/>
                <a:latin typeface="Courier New" panose="02070309020205020404" pitchFamily="49" charset="0"/>
              </a:rPr>
              <a:t>data_filename</a:t>
            </a:r>
            <a:r>
              <a:rPr lang="it-IT" sz="2900" b="1" dirty="0">
                <a:effectLst/>
                <a:latin typeface="Courier New" panose="02070309020205020404" pitchFamily="49" charset="0"/>
              </a:rPr>
              <a:t>] [--durata </a:t>
            </a:r>
            <a:r>
              <a:rPr lang="it-IT" sz="2900" b="1" dirty="0" err="1">
                <a:effectLst/>
                <a:latin typeface="Courier New" panose="02070309020205020404" pitchFamily="49" charset="0"/>
              </a:rPr>
              <a:t>durata_gioco_in_minuti</a:t>
            </a:r>
            <a:r>
              <a:rPr lang="it-IT" sz="2900" b="1" dirty="0">
                <a:effectLst/>
                <a:latin typeface="Courier New" panose="02070309020205020404" pitchFamily="49" charset="0"/>
              </a:rPr>
              <a:t>]</a:t>
            </a:r>
          </a:p>
          <a:p>
            <a:pPr marL="355600" indent="-285750">
              <a:buSzPts val="2500"/>
              <a:buFont typeface="Wingdings" panose="05000000000000000000" pitchFamily="2" charset="2"/>
              <a:buChar char="Ø"/>
            </a:pPr>
            <a:endParaRPr lang="it-IT" sz="29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355600" indent="-285750">
              <a:buSzPts val="2500"/>
            </a:pPr>
            <a:r>
              <a:rPr lang="it-IT" sz="2900" b="1" dirty="0">
                <a:solidFill>
                  <a:srgbClr val="FF0000"/>
                </a:solidFill>
                <a:latin typeface="Courier New" panose="02070309020205020404" pitchFamily="49" charset="0"/>
              </a:rPr>
              <a:t>Esempio: </a:t>
            </a:r>
            <a:r>
              <a:rPr lang="it-IT" sz="2900" b="1" dirty="0">
                <a:effectLst/>
                <a:latin typeface="Courier New" panose="02070309020205020404" pitchFamily="49" charset="0"/>
              </a:rPr>
              <a:t>./</a:t>
            </a:r>
            <a:r>
              <a:rPr lang="it-IT" sz="2900" b="1" dirty="0" err="1">
                <a:effectLst/>
                <a:latin typeface="Courier New" panose="02070309020205020404" pitchFamily="49" charset="0"/>
              </a:rPr>
              <a:t>paroliere_srv</a:t>
            </a:r>
            <a:r>
              <a:rPr lang="it-IT" sz="2900" b="1" dirty="0">
                <a:effectLst/>
                <a:latin typeface="Courier New" panose="02070309020205020404" pitchFamily="49" charset="0"/>
              </a:rPr>
              <a:t> </a:t>
            </a:r>
            <a:r>
              <a:rPr lang="it-IT" sz="2900" b="1" dirty="0" err="1">
                <a:effectLst/>
                <a:latin typeface="Courier New" panose="02070309020205020404" pitchFamily="49" charset="0"/>
              </a:rPr>
              <a:t>localhost</a:t>
            </a:r>
            <a:r>
              <a:rPr lang="it-IT" sz="2900" b="1" dirty="0">
                <a:effectLst/>
                <a:latin typeface="Courier New" panose="02070309020205020404" pitchFamily="49" charset="0"/>
              </a:rPr>
              <a:t> 10000 --matrici /home/ferrucci/matrice –-durata 5</a:t>
            </a:r>
          </a:p>
          <a:p>
            <a:pPr marL="355600" indent="-285750">
              <a:buSzPts val="2500"/>
            </a:pPr>
            <a:endParaRPr lang="it-IT" sz="2900" b="1" dirty="0">
              <a:effectLst/>
              <a:latin typeface="Courier New" panose="02070309020205020404" pitchFamily="49" charset="0"/>
            </a:endParaRPr>
          </a:p>
          <a:p>
            <a:pPr marL="355600" indent="-285750">
              <a:buSzPts val="2500"/>
            </a:pPr>
            <a:r>
              <a:rPr lang="it-IT" sz="3400" b="1" dirty="0">
                <a:solidFill>
                  <a:schemeClr val="tx1"/>
                </a:solidFill>
                <a:latin typeface="+mj-lt"/>
              </a:rPr>
              <a:t>I parametri </a:t>
            </a:r>
            <a:r>
              <a:rPr lang="it-IT" sz="3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nome_server</a:t>
            </a:r>
            <a:r>
              <a:rPr lang="it-IT" sz="3400" b="1" dirty="0">
                <a:solidFill>
                  <a:schemeClr val="tx1"/>
                </a:solidFill>
                <a:latin typeface="+mj-lt"/>
              </a:rPr>
              <a:t> e </a:t>
            </a:r>
            <a:r>
              <a:rPr lang="it-IT" sz="3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porta_server</a:t>
            </a:r>
            <a:r>
              <a:rPr lang="it-IT" sz="3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400" b="1" dirty="0">
                <a:solidFill>
                  <a:schemeClr val="tx1"/>
                </a:solidFill>
                <a:latin typeface="+mj-lt"/>
              </a:rPr>
              <a:t>sono obbligatori ( VANNO CONTROLLATI! )</a:t>
            </a:r>
          </a:p>
          <a:p>
            <a:pPr marL="355600" indent="-285750">
              <a:buSzPts val="2500"/>
            </a:pPr>
            <a:r>
              <a:rPr lang="it-IT" sz="3400" b="1" dirty="0">
                <a:solidFill>
                  <a:schemeClr val="tx1"/>
                </a:solidFill>
                <a:latin typeface="Arial" panose="020B0604020202020204" pitchFamily="34" charset="0"/>
              </a:rPr>
              <a:t>Il parametro </a:t>
            </a:r>
            <a:r>
              <a:rPr lang="it-IT" sz="3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--matrici </a:t>
            </a:r>
            <a:r>
              <a:rPr lang="it-IT" sz="3400" b="1" dirty="0">
                <a:solidFill>
                  <a:schemeClr val="tx1"/>
                </a:solidFill>
                <a:latin typeface="Arial" panose="020B0604020202020204" pitchFamily="34" charset="0"/>
              </a:rPr>
              <a:t>è opzionale ( matrici generate a caso se non presente )</a:t>
            </a:r>
          </a:p>
          <a:p>
            <a:pPr marL="355600" indent="-285750">
              <a:buSzPts val="2500"/>
            </a:pPr>
            <a:r>
              <a:rPr lang="it-IT" sz="3400" b="1" dirty="0">
                <a:solidFill>
                  <a:schemeClr val="tx1"/>
                </a:solidFill>
                <a:latin typeface="Arial" panose="020B0604020202020204" pitchFamily="34" charset="0"/>
              </a:rPr>
              <a:t>Il parametro </a:t>
            </a:r>
            <a:r>
              <a:rPr lang="it-IT" sz="3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--durata </a:t>
            </a:r>
            <a:r>
              <a:rPr lang="it-IT" sz="3400" b="1" dirty="0">
                <a:solidFill>
                  <a:schemeClr val="tx1"/>
                </a:solidFill>
                <a:latin typeface="Arial" panose="020B0604020202020204" pitchFamily="34" charset="0"/>
              </a:rPr>
              <a:t>è opzionale ( durata di 10 minuti per partita se non presente )</a:t>
            </a:r>
          </a:p>
          <a:p>
            <a:pPr marL="412750">
              <a:buSzPts val="2500"/>
            </a:pPr>
            <a:endParaRPr lang="it-IT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345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6156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STRUTTURA DEL GIOCO: CLIENT (1)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535643"/>
            <a:ext cx="8520600" cy="4546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>
              <a:buSzPts val="2500"/>
            </a:pPr>
            <a:r>
              <a:rPr lang="it-IT" sz="1000" dirty="0">
                <a:effectLst/>
                <a:latin typeface="Arial" panose="020B0604020202020204" pitchFamily="34" charset="0"/>
              </a:rPr>
              <a:t>All’avvio, il client riceve com</a:t>
            </a:r>
            <a:r>
              <a:rPr lang="it-IT" sz="1000" dirty="0">
                <a:latin typeface="Arial" panose="020B0604020202020204" pitchFamily="34" charset="0"/>
              </a:rPr>
              <a:t>e parametri da riga di comando il nome del server e la porta a cui collegarsi. Deve ritornare un messaggio di errore se non è stato possibile collegarsi, con il motivo, e terminare.</a:t>
            </a:r>
          </a:p>
          <a:p>
            <a:pPr marL="69850" indent="0">
              <a:buSzPts val="2500"/>
              <a:buNone/>
            </a:pPr>
            <a:r>
              <a:rPr lang="it-IT" sz="1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it-IT" sz="10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paroliere_cl</a:t>
            </a:r>
            <a:r>
              <a:rPr lang="it-IT" sz="1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nome_server</a:t>
            </a:r>
            <a:r>
              <a:rPr lang="it-IT" sz="1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porta_server</a:t>
            </a:r>
            <a:endParaRPr lang="it-IT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850" indent="0">
              <a:buSzPts val="2500"/>
              <a:buNone/>
            </a:pPr>
            <a:endParaRPr lang="it-IT" sz="10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marL="355600" indent="-285750">
              <a:buSzPts val="2500"/>
            </a:pPr>
            <a:r>
              <a:rPr lang="it-IT" sz="1000" b="1" dirty="0">
                <a:solidFill>
                  <a:schemeClr val="tx1"/>
                </a:solidFill>
                <a:latin typeface="+mj-lt"/>
              </a:rPr>
              <a:t>I parametri </a:t>
            </a:r>
            <a:r>
              <a:rPr lang="it-IT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nome_server</a:t>
            </a:r>
            <a:r>
              <a:rPr lang="it-IT" sz="1000" b="1" dirty="0">
                <a:solidFill>
                  <a:schemeClr val="tx1"/>
                </a:solidFill>
                <a:latin typeface="+mj-lt"/>
              </a:rPr>
              <a:t> e </a:t>
            </a:r>
            <a:r>
              <a:rPr lang="it-IT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porta_server</a:t>
            </a:r>
            <a:r>
              <a:rPr lang="it-IT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b="1" dirty="0">
                <a:solidFill>
                  <a:schemeClr val="tx1"/>
                </a:solidFill>
                <a:latin typeface="+mj-lt"/>
              </a:rPr>
              <a:t>sono obbligatori ( VANNO CONTROLLATI! )</a:t>
            </a:r>
          </a:p>
          <a:p>
            <a:pPr marL="355600" indent="-285750">
              <a:buSzPts val="2500"/>
            </a:pPr>
            <a:r>
              <a:rPr lang="it-IT" sz="1000" dirty="0" err="1">
                <a:effectLst/>
                <a:latin typeface="Arial" panose="020B0604020202020204" pitchFamily="34" charset="0"/>
              </a:rPr>
              <a:t>ll</a:t>
            </a:r>
            <a:r>
              <a:rPr lang="it-IT" sz="1000" dirty="0">
                <a:effectLst/>
                <a:latin typeface="Arial" panose="020B0604020202020204" pitchFamily="34" charset="0"/>
              </a:rPr>
              <a:t> client fa partire una sessione interattiva con l’utente ( simile ad una shell ):</a:t>
            </a:r>
          </a:p>
          <a:p>
            <a:pPr marL="812800" lvl="1" indent="-285750">
              <a:lnSpc>
                <a:spcPct val="170000"/>
              </a:lnSpc>
              <a:buSzPts val="2500"/>
            </a:pPr>
            <a:r>
              <a:rPr lang="it-IT" sz="1000" dirty="0">
                <a:effectLst/>
                <a:latin typeface="Courier New" panose="02070309020205020404" pitchFamily="49" charset="0"/>
              </a:rPr>
              <a:t>[PROMPT PAROLIERE]--&gt;</a:t>
            </a:r>
            <a:endParaRPr lang="it-IT" sz="1000" dirty="0">
              <a:effectLst/>
              <a:latin typeface="Arial" panose="020B0604020202020204" pitchFamily="34" charset="0"/>
            </a:endParaRPr>
          </a:p>
          <a:p>
            <a:pPr marL="355600" indent="-285750">
              <a:lnSpc>
                <a:spcPct val="170000"/>
              </a:lnSpc>
              <a:buSzPts val="2500"/>
            </a:pPr>
            <a:r>
              <a:rPr lang="it-IT" sz="1000" dirty="0">
                <a:effectLst/>
                <a:latin typeface="Arial" panose="020B0604020202020204" pitchFamily="34" charset="0"/>
              </a:rPr>
              <a:t> L’utente può specificare un certo numero di comandi per interagire con il server al fine di: </a:t>
            </a:r>
            <a:endParaRPr lang="it-IT" sz="1000" dirty="0">
              <a:latin typeface="Arial" panose="020B0604020202020204" pitchFamily="34" charset="0"/>
            </a:endParaRPr>
          </a:p>
          <a:p>
            <a:pPr marL="812800" lvl="1" indent="-285750">
              <a:lnSpc>
                <a:spcPct val="170000"/>
              </a:lnSpc>
              <a:buSzPts val="2500"/>
            </a:pPr>
            <a:r>
              <a:rPr lang="it-IT" sz="1000" dirty="0">
                <a:effectLst/>
                <a:latin typeface="Arial" panose="020B0604020202020204" pitchFamily="34" charset="0"/>
              </a:rPr>
              <a:t>Registrarsi:</a:t>
            </a:r>
          </a:p>
          <a:p>
            <a:pPr marL="1270000" lvl="2" indent="-285750">
              <a:lnSpc>
                <a:spcPct val="170000"/>
              </a:lnSpc>
              <a:buSzPts val="2500"/>
            </a:pPr>
            <a:r>
              <a:rPr lang="it-IT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Registra_utente</a:t>
            </a:r>
            <a:r>
              <a:rPr lang="it-IT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nome_utente</a:t>
            </a:r>
            <a:endParaRPr lang="it-IT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27200" lvl="3" indent="-285750">
              <a:lnSpc>
                <a:spcPct val="170000"/>
              </a:lnSpc>
              <a:buSzPts val="2500"/>
            </a:pPr>
            <a:r>
              <a:rPr lang="it-IT" sz="1000" dirty="0">
                <a:effectLst/>
                <a:latin typeface="Arial" panose="020B0604020202020204" pitchFamily="34" charset="0"/>
              </a:rPr>
              <a:t>comando utilizzato per registrare un nuovo utente. Qualora il nome indicato non fosse univoco il server risponderebbe con un messaggio di errore </a:t>
            </a:r>
            <a:r>
              <a:rPr lang="it-IT" sz="1000" dirty="0">
                <a:effectLst/>
                <a:latin typeface="Courier New" panose="02070309020205020404" pitchFamily="49" charset="0"/>
              </a:rPr>
              <a:t>ERR </a:t>
            </a:r>
            <a:r>
              <a:rPr lang="it-IT" sz="1000" dirty="0">
                <a:effectLst/>
                <a:latin typeface="+mj-lt"/>
              </a:rPr>
              <a:t>e chiesto un nuovo nome </a:t>
            </a:r>
            <a:r>
              <a:rPr lang="it-IT" sz="10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 Versione semplificata )</a:t>
            </a:r>
            <a:endParaRPr lang="it-IT" sz="1000" dirty="0"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12800" lvl="1" indent="-285750">
              <a:lnSpc>
                <a:spcPct val="170000"/>
              </a:lnSpc>
              <a:buSzPts val="2500"/>
            </a:pPr>
            <a:r>
              <a:rPr lang="it-IT" sz="1000" dirty="0">
                <a:effectLst/>
                <a:latin typeface="Arial" panose="020B0604020202020204" pitchFamily="34" charset="0"/>
              </a:rPr>
              <a:t>Giocare: I comandi di gioco devono permettere all’utente di proporre parole o chiedere informazioni sulla matrice: </a:t>
            </a:r>
          </a:p>
          <a:p>
            <a:pPr marL="1270000" lvl="2" indent="-285750">
              <a:lnSpc>
                <a:spcPct val="170000"/>
              </a:lnSpc>
              <a:buSzPts val="2500"/>
            </a:pPr>
            <a:r>
              <a:rPr lang="it-IT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it-IT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parola_indicata</a:t>
            </a:r>
            <a:endParaRPr lang="it-IT" sz="1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27200" lvl="3" indent="-285750">
              <a:lnSpc>
                <a:spcPct val="170000"/>
              </a:lnSpc>
              <a:buSzPts val="2500"/>
            </a:pPr>
            <a:r>
              <a:rPr lang="it-IT" sz="1000" dirty="0">
                <a:effectLst/>
                <a:latin typeface="+mj-lt"/>
                <a:cs typeface="Courier New" panose="02070309020205020404" pitchFamily="49" charset="0"/>
              </a:rPr>
              <a:t>Comunica al server </a:t>
            </a:r>
            <a:r>
              <a:rPr lang="it-IT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parola_indicata</a:t>
            </a:r>
            <a:r>
              <a:rPr lang="it-IT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000" dirty="0">
                <a:effectLst/>
                <a:latin typeface="+mj-lt"/>
                <a:cs typeface="Courier New" panose="02070309020205020404" pitchFamily="49" charset="0"/>
              </a:rPr>
              <a:t>come nuova parola. Stampa a video se la parola è stata o meno già sottomessa prima in questa partita da questo client e il punteggio ottenuto per quella parola</a:t>
            </a:r>
          </a:p>
          <a:p>
            <a:pPr marL="1270000" lvl="2" indent="-285750">
              <a:lnSpc>
                <a:spcPct val="170000"/>
              </a:lnSpc>
              <a:buSzPts val="2500"/>
            </a:pPr>
            <a:r>
              <a:rPr lang="it-IT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Matrice</a:t>
            </a:r>
          </a:p>
          <a:p>
            <a:pPr marL="1727200" lvl="3" indent="-285750">
              <a:lnSpc>
                <a:spcPct val="170000"/>
              </a:lnSpc>
              <a:buSzPts val="2500"/>
            </a:pPr>
            <a:r>
              <a:rPr lang="it-IT" sz="1000" dirty="0">
                <a:effectLst/>
                <a:latin typeface="+mj-lt"/>
                <a:cs typeface="Courier New" panose="02070309020205020404" pitchFamily="49" charset="0"/>
              </a:rPr>
              <a:t>Stampa a video la matrice corrente ( con </a:t>
            </a:r>
            <a:r>
              <a:rPr lang="it-IT" sz="1000" dirty="0">
                <a:latin typeface="+mj-lt"/>
                <a:cs typeface="Courier New" panose="02070309020205020404" pitchFamily="49" charset="0"/>
              </a:rPr>
              <a:t>4 lettere per riga ) e il tempo rimanente alla fine della partita corrente, in </a:t>
            </a:r>
            <a:r>
              <a:rPr lang="it-IT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minuti:secondi</a:t>
            </a:r>
            <a:endParaRPr lang="it-IT" sz="1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00" lvl="2" indent="-285750">
              <a:lnSpc>
                <a:spcPct val="170000"/>
              </a:lnSpc>
              <a:buSzPts val="2500"/>
            </a:pPr>
            <a:endParaRPr lang="it-IT" sz="1000" dirty="0">
              <a:effectLst/>
              <a:latin typeface="+mj-lt"/>
              <a:cs typeface="Courier New" panose="02070309020205020404" pitchFamily="49" charset="0"/>
            </a:endParaRPr>
          </a:p>
          <a:p>
            <a:pPr marL="1441450" lvl="3" indent="0">
              <a:lnSpc>
                <a:spcPct val="170000"/>
              </a:lnSpc>
              <a:buSzPts val="2500"/>
              <a:buNone/>
            </a:pPr>
            <a:endParaRPr lang="it-IT" sz="10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1746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2822</TotalTime>
  <Words>1909</Words>
  <Application>Microsoft Office PowerPoint</Application>
  <PresentationFormat>Presentazione su schermo (16:9)</PresentationFormat>
  <Paragraphs>133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9" baseType="lpstr">
      <vt:lpstr>Arial</vt:lpstr>
      <vt:lpstr>Courier New</vt:lpstr>
      <vt:lpstr>Wingdings</vt:lpstr>
      <vt:lpstr>Simple Light</vt:lpstr>
      <vt:lpstr>Laboratorio II</vt:lpstr>
      <vt:lpstr>PROGETTO FINALE: APPELLI ESTIVI</vt:lpstr>
      <vt:lpstr>PAROLIERE: REGOLE DEL GIOCO</vt:lpstr>
      <vt:lpstr>ESEMPIO DI GIOCO</vt:lpstr>
      <vt:lpstr>STRUTTURA DEL GIOCO: SERVER (1)</vt:lpstr>
      <vt:lpstr>STRUTTURA DEL GIOCO: SERVER (2)</vt:lpstr>
      <vt:lpstr>STRUTTURA DEL GIOCO: SERVER (3)</vt:lpstr>
      <vt:lpstr>STRUTTURA DEL GIOCO: SERVER (4)</vt:lpstr>
      <vt:lpstr>STRUTTURA DEL GIOCO: CLIENT (1)</vt:lpstr>
      <vt:lpstr>STRUTTURA DEL GIOCO: CLIENT (2)</vt:lpstr>
      <vt:lpstr>COSA SERVE</vt:lpstr>
      <vt:lpstr>ASSEGNAZIONE E CONSEGNA (1)</vt:lpstr>
      <vt:lpstr>ASSEGNAZIONE E CONSEGNA (2)</vt:lpstr>
      <vt:lpstr>ASSEGNAZIONE E CONSEGNA (2)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II</dc:title>
  <cp:lastModifiedBy>Luca Ferrucci</cp:lastModifiedBy>
  <cp:revision>95</cp:revision>
  <dcterms:modified xsi:type="dcterms:W3CDTF">2024-04-29T23:59:19Z</dcterms:modified>
</cp:coreProperties>
</file>