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Light" charset="1" panose="020B0306030504020204"/>
      <p:regular r:id="rId14"/>
    </p:embeddedFont>
    <p:embeddedFont>
      <p:font typeface="Open Sans Light Italics" charset="1" panose="020B0306030504020204"/>
      <p:regular r:id="rId15"/>
    </p:embeddedFont>
    <p:embeddedFont>
      <p:font typeface="Open Sans Ultra-Bold" charset="1" panose="00000000000000000000"/>
      <p:regular r:id="rId16"/>
    </p:embeddedFont>
    <p:embeddedFont>
      <p:font typeface="Open Sans Ultra-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grpSp>
        <p:nvGrpSpPr>
          <p:cNvPr name="Group 5" id="5"/>
          <p:cNvGrpSpPr/>
          <p:nvPr/>
        </p:nvGrpSpPr>
        <p:grpSpPr>
          <a:xfrm rot="0">
            <a:off x="0" y="0"/>
            <a:ext cx="18288180" cy="5265000"/>
            <a:chOff x="0" y="0"/>
            <a:chExt cx="24384240" cy="7020000"/>
          </a:xfrm>
        </p:grpSpPr>
        <p:sp>
          <p:nvSpPr>
            <p:cNvPr name="Freeform 6" id="6"/>
            <p:cNvSpPr/>
            <p:nvPr/>
          </p:nvSpPr>
          <p:spPr>
            <a:xfrm flipH="false" flipV="false" rot="0">
              <a:off x="0" y="0"/>
              <a:ext cx="24384254" cy="7020052"/>
            </a:xfrm>
            <a:custGeom>
              <a:avLst/>
              <a:gdLst/>
              <a:ahLst/>
              <a:cxnLst/>
              <a:rect r="r" b="b" t="t" l="l"/>
              <a:pathLst>
                <a:path h="7020052" w="24384254">
                  <a:moveTo>
                    <a:pt x="0" y="0"/>
                  </a:moveTo>
                  <a:lnTo>
                    <a:pt x="24384254" y="0"/>
                  </a:lnTo>
                  <a:lnTo>
                    <a:pt x="24384254" y="7020052"/>
                  </a:lnTo>
                  <a:lnTo>
                    <a:pt x="0" y="7020052"/>
                  </a:lnTo>
                  <a:close/>
                </a:path>
              </a:pathLst>
            </a:custGeom>
            <a:solidFill>
              <a:srgbClr val="0C2577"/>
            </a:solidFill>
          </p:spPr>
        </p:sp>
        <p:sp>
          <p:nvSpPr>
            <p:cNvPr name="TextBox 7" id="7"/>
            <p:cNvSpPr txBox="true"/>
            <p:nvPr/>
          </p:nvSpPr>
          <p:spPr>
            <a:xfrm>
              <a:off x="0" y="0"/>
              <a:ext cx="24384240" cy="7020000"/>
            </a:xfrm>
            <a:prstGeom prst="rect">
              <a:avLst/>
            </a:prstGeom>
          </p:spPr>
          <p:txBody>
            <a:bodyPr anchor="t" rtlCol="false" tIns="50800" lIns="50800" bIns="50800" rIns="50800"/>
            <a:lstStyle/>
            <a:p>
              <a:pPr algn="l">
                <a:lnSpc>
                  <a:spcPts val="162"/>
                </a:lnSpc>
              </a:pPr>
              <a:r>
                <a:rPr lang="en-US" sz="150" spc="-1">
                  <a:solidFill>
                    <a:srgbClr val="0C2577"/>
                  </a:solidFill>
                  <a:latin typeface="Arimo"/>
                </a:rPr>
                <a:t>..</a:t>
              </a:r>
            </a:p>
          </p:txBody>
        </p:sp>
      </p:grpSp>
      <p:sp>
        <p:nvSpPr>
          <p:cNvPr name="Freeform 8" id="8"/>
          <p:cNvSpPr/>
          <p:nvPr/>
        </p:nvSpPr>
        <p:spPr>
          <a:xfrm flipH="false" flipV="false" rot="0">
            <a:off x="226260" y="7279740"/>
            <a:ext cx="1866780" cy="1866780"/>
          </a:xfrm>
          <a:custGeom>
            <a:avLst/>
            <a:gdLst/>
            <a:ahLst/>
            <a:cxnLst/>
            <a:rect r="r" b="b" t="t" l="l"/>
            <a:pathLst>
              <a:path h="1866780" w="1866780">
                <a:moveTo>
                  <a:pt x="0" y="0"/>
                </a:moveTo>
                <a:lnTo>
                  <a:pt x="1866780" y="0"/>
                </a:lnTo>
                <a:lnTo>
                  <a:pt x="1866780" y="1866780"/>
                </a:lnTo>
                <a:lnTo>
                  <a:pt x="0" y="1866780"/>
                </a:lnTo>
                <a:lnTo>
                  <a:pt x="0" y="0"/>
                </a:lnTo>
                <a:close/>
              </a:path>
            </a:pathLst>
          </a:custGeom>
          <a:blipFill>
            <a:blip r:embed="rId2"/>
            <a:stretch>
              <a:fillRect l="0" t="0" r="0" b="0"/>
            </a:stretch>
          </a:blipFill>
        </p:spPr>
      </p:sp>
      <p:sp>
        <p:nvSpPr>
          <p:cNvPr name="TextBox 9" id="9"/>
          <p:cNvSpPr txBox="true"/>
          <p:nvPr/>
        </p:nvSpPr>
        <p:spPr>
          <a:xfrm rot="0">
            <a:off x="2518920" y="7547790"/>
            <a:ext cx="8159220" cy="1300830"/>
          </a:xfrm>
          <a:prstGeom prst="rect">
            <a:avLst/>
          </a:prstGeom>
        </p:spPr>
        <p:txBody>
          <a:bodyPr anchor="t" rtlCol="false" tIns="0" lIns="0" bIns="0" rIns="0">
            <a:spAutoFit/>
          </a:bodyPr>
          <a:lstStyle/>
          <a:p>
            <a:pPr algn="l">
              <a:lnSpc>
                <a:spcPts val="3240"/>
              </a:lnSpc>
            </a:pPr>
            <a:r>
              <a:rPr lang="en-US" sz="2700" spc="-1">
                <a:solidFill>
                  <a:srgbClr val="23298A"/>
                </a:solidFill>
                <a:latin typeface="Arimo Bold"/>
              </a:rPr>
              <a:t>Dr. Shyama Prasad Mukherjee International Institute of Information Technology, Naya Raipur </a:t>
            </a:r>
          </a:p>
        </p:txBody>
      </p:sp>
      <p:sp>
        <p:nvSpPr>
          <p:cNvPr name="TextBox 10" id="10"/>
          <p:cNvSpPr txBox="true"/>
          <p:nvPr/>
        </p:nvSpPr>
        <p:spPr>
          <a:xfrm rot="0">
            <a:off x="12650940" y="5747730"/>
            <a:ext cx="4577940" cy="527790"/>
          </a:xfrm>
          <a:prstGeom prst="rect">
            <a:avLst/>
          </a:prstGeom>
        </p:spPr>
        <p:txBody>
          <a:bodyPr anchor="t" rtlCol="false" tIns="0" lIns="0" bIns="0" rIns="0">
            <a:spAutoFit/>
          </a:bodyPr>
          <a:lstStyle/>
          <a:p>
            <a:pPr algn="ctr">
              <a:lnSpc>
                <a:spcPts val="3240"/>
              </a:lnSpc>
            </a:pPr>
            <a:r>
              <a:rPr lang="en-US" sz="3000" spc="-1">
                <a:solidFill>
                  <a:srgbClr val="FFFFFF"/>
                </a:solidFill>
                <a:latin typeface="Arimo"/>
              </a:rPr>
              <a:t>Date:</a:t>
            </a:r>
          </a:p>
        </p:txBody>
      </p:sp>
      <p:grpSp>
        <p:nvGrpSpPr>
          <p:cNvPr name="Group 11" id="11"/>
          <p:cNvGrpSpPr/>
          <p:nvPr/>
        </p:nvGrpSpPr>
        <p:grpSpPr>
          <a:xfrm rot="0">
            <a:off x="-540" y="5264460"/>
            <a:ext cx="18288180" cy="1657302"/>
            <a:chOff x="0" y="0"/>
            <a:chExt cx="24384240" cy="2209736"/>
          </a:xfrm>
        </p:grpSpPr>
        <p:sp>
          <p:nvSpPr>
            <p:cNvPr name="Freeform 12" id="12"/>
            <p:cNvSpPr/>
            <p:nvPr/>
          </p:nvSpPr>
          <p:spPr>
            <a:xfrm flipH="false" flipV="false" rot="0">
              <a:off x="0" y="0"/>
              <a:ext cx="24384254" cy="2209730"/>
            </a:xfrm>
            <a:custGeom>
              <a:avLst/>
              <a:gdLst/>
              <a:ahLst/>
              <a:cxnLst/>
              <a:rect r="r" b="b" t="t" l="l"/>
              <a:pathLst>
                <a:path h="2209730" w="24384254">
                  <a:moveTo>
                    <a:pt x="0" y="0"/>
                  </a:moveTo>
                  <a:lnTo>
                    <a:pt x="24384254" y="0"/>
                  </a:lnTo>
                  <a:lnTo>
                    <a:pt x="24384254" y="2209730"/>
                  </a:lnTo>
                  <a:lnTo>
                    <a:pt x="0" y="2209730"/>
                  </a:lnTo>
                  <a:close/>
                </a:path>
              </a:pathLst>
            </a:custGeom>
            <a:solidFill>
              <a:srgbClr val="8592BC"/>
            </a:solidFill>
          </p:spPr>
        </p:sp>
      </p:grpSp>
      <p:sp>
        <p:nvSpPr>
          <p:cNvPr name="TextBox 13" id="13"/>
          <p:cNvSpPr txBox="true"/>
          <p:nvPr/>
        </p:nvSpPr>
        <p:spPr>
          <a:xfrm rot="0">
            <a:off x="2251080" y="947713"/>
            <a:ext cx="13536000" cy="2668897"/>
          </a:xfrm>
          <a:prstGeom prst="rect">
            <a:avLst/>
          </a:prstGeom>
        </p:spPr>
        <p:txBody>
          <a:bodyPr anchor="t" rtlCol="false" tIns="0" lIns="0" bIns="0" rIns="0">
            <a:spAutoFit/>
          </a:bodyPr>
          <a:lstStyle/>
          <a:p>
            <a:pPr algn="ctr">
              <a:lnSpc>
                <a:spcPts val="10259"/>
              </a:lnSpc>
            </a:pPr>
            <a:r>
              <a:rPr lang="en-US" sz="9499" spc="-1">
                <a:solidFill>
                  <a:srgbClr val="FFFFFF"/>
                </a:solidFill>
                <a:latin typeface="Arimo Bold"/>
              </a:rPr>
              <a:t>Synthetic Image Detection</a:t>
            </a:r>
          </a:p>
        </p:txBody>
      </p:sp>
      <p:sp>
        <p:nvSpPr>
          <p:cNvPr name="TextBox 14" id="14"/>
          <p:cNvSpPr txBox="true"/>
          <p:nvPr/>
        </p:nvSpPr>
        <p:spPr>
          <a:xfrm rot="0">
            <a:off x="9316800" y="5549964"/>
            <a:ext cx="7942500" cy="521589"/>
          </a:xfrm>
          <a:prstGeom prst="rect">
            <a:avLst/>
          </a:prstGeom>
        </p:spPr>
        <p:txBody>
          <a:bodyPr anchor="t" rtlCol="false" tIns="0" lIns="0" bIns="0" rIns="0">
            <a:spAutoFit/>
          </a:bodyPr>
          <a:lstStyle/>
          <a:p>
            <a:pPr algn="l">
              <a:lnSpc>
                <a:spcPts val="3888"/>
              </a:lnSpc>
            </a:pPr>
            <a:r>
              <a:rPr lang="en-US" sz="3600" spc="-1">
                <a:solidFill>
                  <a:srgbClr val="002060"/>
                </a:solidFill>
                <a:latin typeface="Arimo"/>
              </a:rPr>
              <a:t>Supervisor name: Dr. Anurag Singh</a:t>
            </a:r>
          </a:p>
        </p:txBody>
      </p:sp>
      <p:sp>
        <p:nvSpPr>
          <p:cNvPr name="TextBox 15" id="15"/>
          <p:cNvSpPr txBox="true"/>
          <p:nvPr/>
        </p:nvSpPr>
        <p:spPr>
          <a:xfrm rot="0">
            <a:off x="4604940" y="9776715"/>
            <a:ext cx="8828280" cy="463485"/>
          </a:xfrm>
          <a:prstGeom prst="rect">
            <a:avLst/>
          </a:prstGeom>
        </p:spPr>
        <p:txBody>
          <a:bodyPr anchor="t" rtlCol="false" tIns="0" lIns="0" bIns="0" rIns="0">
            <a:spAutoFit/>
          </a:bodyPr>
          <a:lstStyle/>
          <a:p>
            <a:pPr algn="l">
              <a:lnSpc>
                <a:spcPts val="2563"/>
              </a:lnSpc>
            </a:pPr>
            <a:r>
              <a:rPr lang="en-US" sz="2136" spc="-1">
                <a:solidFill>
                  <a:srgbClr val="FFFFFF"/>
                </a:solidFill>
                <a:latin typeface="Arimo"/>
              </a:rPr>
              <a:t>International Institute of Information Technology, Naya Raipur</a:t>
            </a:r>
          </a:p>
        </p:txBody>
      </p:sp>
      <p:sp>
        <p:nvSpPr>
          <p:cNvPr name="TextBox 16" id="16"/>
          <p:cNvSpPr txBox="true"/>
          <p:nvPr/>
        </p:nvSpPr>
        <p:spPr>
          <a:xfrm rot="0">
            <a:off x="226260" y="5339850"/>
            <a:ext cx="7684496" cy="1484476"/>
          </a:xfrm>
          <a:prstGeom prst="rect">
            <a:avLst/>
          </a:prstGeom>
        </p:spPr>
        <p:txBody>
          <a:bodyPr anchor="t" rtlCol="false" tIns="0" lIns="0" bIns="0" rIns="0">
            <a:spAutoFit/>
          </a:bodyPr>
          <a:lstStyle/>
          <a:p>
            <a:pPr algn="l">
              <a:lnSpc>
                <a:spcPts val="3854"/>
              </a:lnSpc>
            </a:pPr>
            <a:r>
              <a:rPr lang="en-US" sz="3568">
                <a:solidFill>
                  <a:srgbClr val="FFFFFF"/>
                </a:solidFill>
                <a:latin typeface="Arimo Bold"/>
              </a:rPr>
              <a:t>Rahul Yadav,211020434,DSAI</a:t>
            </a:r>
          </a:p>
          <a:p>
            <a:pPr algn="l">
              <a:lnSpc>
                <a:spcPts val="3854"/>
              </a:lnSpc>
            </a:pPr>
            <a:r>
              <a:rPr lang="en-US" sz="3568">
                <a:solidFill>
                  <a:srgbClr val="FFFFFF"/>
                </a:solidFill>
                <a:latin typeface="Arimo Bold"/>
              </a:rPr>
              <a:t>Devajit Patar,211020417,DSAI</a:t>
            </a:r>
          </a:p>
          <a:p>
            <a:pPr algn="l">
              <a:lnSpc>
                <a:spcPts val="3854"/>
              </a:lnSpc>
            </a:pPr>
            <a:r>
              <a:rPr lang="en-US" sz="3568" spc="-1">
                <a:solidFill>
                  <a:srgbClr val="FFFFFF"/>
                </a:solidFill>
                <a:latin typeface="Arimo Bold"/>
              </a:rPr>
              <a:t>Mohit Kulhari,211020427,DSAI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Freeform 5" id="5"/>
          <p:cNvSpPr/>
          <p:nvPr/>
        </p:nvSpPr>
        <p:spPr>
          <a:xfrm flipH="false" flipV="false" rot="0">
            <a:off x="3774492" y="2308877"/>
            <a:ext cx="10110491" cy="6781178"/>
          </a:xfrm>
          <a:custGeom>
            <a:avLst/>
            <a:gdLst/>
            <a:ahLst/>
            <a:cxnLst/>
            <a:rect r="r" b="b" t="t" l="l"/>
            <a:pathLst>
              <a:path h="6781178" w="10110491">
                <a:moveTo>
                  <a:pt x="0" y="0"/>
                </a:moveTo>
                <a:lnTo>
                  <a:pt x="10110491" y="0"/>
                </a:lnTo>
                <a:lnTo>
                  <a:pt x="10110491" y="6781177"/>
                </a:lnTo>
                <a:lnTo>
                  <a:pt x="0" y="6781177"/>
                </a:lnTo>
                <a:lnTo>
                  <a:pt x="0" y="0"/>
                </a:lnTo>
                <a:close/>
              </a:path>
            </a:pathLst>
          </a:custGeom>
          <a:blipFill>
            <a:blip r:embed="rId3"/>
            <a:stretch>
              <a:fillRect l="0" t="0" r="0" b="0"/>
            </a:stretch>
          </a:blipFill>
        </p:spPr>
      </p:sp>
      <p:sp>
        <p:nvSpPr>
          <p:cNvPr name="TextBox 6" id="6"/>
          <p:cNvSpPr txBox="true"/>
          <p:nvPr/>
        </p:nvSpPr>
        <p:spPr>
          <a:xfrm rot="0">
            <a:off x="1347120" y="670560"/>
            <a:ext cx="1446264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Proposed Framework/Methodology   </a:t>
            </a:r>
          </a:p>
        </p:txBody>
      </p:sp>
      <p:sp>
        <p:nvSpPr>
          <p:cNvPr name="TextBox 7" id="7"/>
          <p:cNvSpPr txBox="true"/>
          <p:nvPr/>
        </p:nvSpPr>
        <p:spPr>
          <a:xfrm rot="0">
            <a:off x="490140" y="9833565"/>
            <a:ext cx="3134520" cy="347235"/>
          </a:xfrm>
          <a:prstGeom prst="rect">
            <a:avLst/>
          </a:prstGeom>
        </p:spPr>
        <p:txBody>
          <a:bodyPr anchor="t" rtlCol="false" tIns="0" lIns="0" bIns="0" rIns="0">
            <a:spAutoFit/>
          </a:bodyPr>
          <a:lstStyle/>
          <a:p>
            <a:pPr algn="l">
              <a:lnSpc>
                <a:spcPts val="2160"/>
              </a:lnSpc>
            </a:pPr>
            <a:r>
              <a:rPr lang="en-US" sz="1800" spc="-73">
                <a:solidFill>
                  <a:srgbClr val="FFFFFF"/>
                </a:solidFill>
                <a:latin typeface="Open Sans"/>
              </a:rPr>
              <a:t>09/10/23</a:t>
            </a:r>
          </a:p>
        </p:txBody>
      </p:sp>
      <p:sp>
        <p:nvSpPr>
          <p:cNvPr name="TextBox 8" id="8"/>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9" id="9"/>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1302" y="3157106"/>
            <a:ext cx="6310000" cy="4746460"/>
          </a:xfrm>
          <a:custGeom>
            <a:avLst/>
            <a:gdLst/>
            <a:ahLst/>
            <a:cxnLst/>
            <a:rect r="r" b="b" t="t" l="l"/>
            <a:pathLst>
              <a:path h="4746460" w="6310000">
                <a:moveTo>
                  <a:pt x="0" y="0"/>
                </a:moveTo>
                <a:lnTo>
                  <a:pt x="6310000" y="0"/>
                </a:lnTo>
                <a:lnTo>
                  <a:pt x="6310000" y="4746461"/>
                </a:lnTo>
                <a:lnTo>
                  <a:pt x="0" y="4746461"/>
                </a:lnTo>
                <a:lnTo>
                  <a:pt x="0" y="0"/>
                </a:lnTo>
                <a:close/>
              </a:path>
            </a:pathLst>
          </a:custGeom>
          <a:blipFill>
            <a:blip r:embed="rId2"/>
            <a:stretch>
              <a:fillRect l="0" t="0" r="0" b="0"/>
            </a:stretch>
          </a:blipFill>
        </p:spPr>
      </p:sp>
      <p:sp>
        <p:nvSpPr>
          <p:cNvPr name="Freeform 3" id="3"/>
          <p:cNvSpPr/>
          <p:nvPr/>
        </p:nvSpPr>
        <p:spPr>
          <a:xfrm flipH="false" flipV="false" rot="0">
            <a:off x="10596758" y="3157106"/>
            <a:ext cx="6259189" cy="4746460"/>
          </a:xfrm>
          <a:custGeom>
            <a:avLst/>
            <a:gdLst/>
            <a:ahLst/>
            <a:cxnLst/>
            <a:rect r="r" b="b" t="t" l="l"/>
            <a:pathLst>
              <a:path h="4746460" w="6259189">
                <a:moveTo>
                  <a:pt x="0" y="0"/>
                </a:moveTo>
                <a:lnTo>
                  <a:pt x="6259189" y="0"/>
                </a:lnTo>
                <a:lnTo>
                  <a:pt x="6259189" y="4746461"/>
                </a:lnTo>
                <a:lnTo>
                  <a:pt x="0" y="4746461"/>
                </a:lnTo>
                <a:lnTo>
                  <a:pt x="0" y="0"/>
                </a:lnTo>
                <a:close/>
              </a:path>
            </a:pathLst>
          </a:custGeom>
          <a:blipFill>
            <a:blip r:embed="rId3"/>
            <a:stretch>
              <a:fillRect l="0" t="0" r="0" b="0"/>
            </a:stretch>
          </a:blipFill>
        </p:spPr>
      </p:sp>
      <p:sp>
        <p:nvSpPr>
          <p:cNvPr name="TextBox 4" id="4"/>
          <p:cNvSpPr txBox="true"/>
          <p:nvPr/>
        </p:nvSpPr>
        <p:spPr>
          <a:xfrm rot="0">
            <a:off x="1028700" y="762000"/>
            <a:ext cx="14732851" cy="1457325"/>
          </a:xfrm>
          <a:prstGeom prst="rect">
            <a:avLst/>
          </a:prstGeom>
        </p:spPr>
        <p:txBody>
          <a:bodyPr anchor="t" rtlCol="false" tIns="0" lIns="0" bIns="0" rIns="0">
            <a:spAutoFit/>
          </a:bodyPr>
          <a:lstStyle/>
          <a:p>
            <a:pPr algn="ctr">
              <a:lnSpc>
                <a:spcPts val="11519"/>
              </a:lnSpc>
              <a:spcBef>
                <a:spcPct val="0"/>
              </a:spcBef>
            </a:pPr>
            <a:r>
              <a:rPr lang="en-US" sz="9600" spc="-390">
                <a:solidFill>
                  <a:srgbClr val="000000"/>
                </a:solidFill>
                <a:latin typeface="Open Sans"/>
              </a:rPr>
              <a:t>Image Pre-Processing</a:t>
            </a:r>
          </a:p>
        </p:txBody>
      </p:sp>
      <p:sp>
        <p:nvSpPr>
          <p:cNvPr name="AutoShape 5" id="5"/>
          <p:cNvSpPr/>
          <p:nvPr/>
        </p:nvSpPr>
        <p:spPr>
          <a:xfrm flipV="true">
            <a:off x="7711302" y="5530336"/>
            <a:ext cx="2659441" cy="0"/>
          </a:xfrm>
          <a:prstGeom prst="line">
            <a:avLst/>
          </a:prstGeom>
          <a:ln cap="flat" w="38100">
            <a:solidFill>
              <a:srgbClr val="000000"/>
            </a:solidFill>
            <a:prstDash val="solid"/>
            <a:headEnd type="none" len="sm" w="sm"/>
            <a:tailEnd type="arrow" len="sm" w="med"/>
          </a:ln>
        </p:spPr>
      </p:sp>
      <p:sp>
        <p:nvSpPr>
          <p:cNvPr name="TextBox 6" id="6"/>
          <p:cNvSpPr txBox="true"/>
          <p:nvPr/>
        </p:nvSpPr>
        <p:spPr>
          <a:xfrm rot="0">
            <a:off x="8073687" y="5153025"/>
            <a:ext cx="1950879" cy="257175"/>
          </a:xfrm>
          <a:prstGeom prst="rect">
            <a:avLst/>
          </a:prstGeom>
        </p:spPr>
        <p:txBody>
          <a:bodyPr anchor="t" rtlCol="false" tIns="0" lIns="0" bIns="0" rIns="0">
            <a:spAutoFit/>
          </a:bodyPr>
          <a:lstStyle/>
          <a:p>
            <a:pPr algn="ctr">
              <a:lnSpc>
                <a:spcPts val="2160"/>
              </a:lnSpc>
              <a:spcBef>
                <a:spcPct val="0"/>
              </a:spcBef>
            </a:pPr>
            <a:r>
              <a:rPr lang="en-US" sz="1800" spc="-73">
                <a:solidFill>
                  <a:srgbClr val="000000"/>
                </a:solidFill>
                <a:latin typeface="Open Sans Bold"/>
              </a:rPr>
              <a:t>Contrast streching</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graphicFrame>
        <p:nvGraphicFramePr>
          <p:cNvPr name="Table 5" id="5"/>
          <p:cNvGraphicFramePr>
            <a:graphicFrameLocks noGrp="true"/>
          </p:cNvGraphicFramePr>
          <p:nvPr/>
        </p:nvGraphicFramePr>
        <p:xfrm>
          <a:off x="3895375" y="2235108"/>
          <a:ext cx="9521486" cy="5816783"/>
        </p:xfrm>
        <a:graphic>
          <a:graphicData uri="http://schemas.openxmlformats.org/drawingml/2006/table">
            <a:tbl>
              <a:tblPr/>
              <a:tblGrid>
                <a:gridCol w="7132789"/>
                <a:gridCol w="2388697"/>
              </a:tblGrid>
              <a:tr h="1286064">
                <a:tc>
                  <a:txBody>
                    <a:bodyPr anchor="t" rtlCol="false"/>
                    <a:lstStyle/>
                    <a:p>
                      <a:pPr algn="l">
                        <a:lnSpc>
                          <a:spcPts val="4199"/>
                        </a:lnSpc>
                        <a:defRPr/>
                      </a:pPr>
                      <a:r>
                        <a:rPr lang="en-US" sz="2999">
                          <a:solidFill>
                            <a:srgbClr val="000000"/>
                          </a:solidFill>
                          <a:latin typeface="Open Sans Bold"/>
                        </a:rPr>
                        <a:t>Team 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Open Sans Bold"/>
                        </a:rPr>
                        <a:t>Test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2680">
                <a:tc>
                  <a:txBody>
                    <a:bodyPr anchor="t" rtlCol="false"/>
                    <a:lstStyle/>
                    <a:p>
                      <a:pPr algn="l">
                        <a:lnSpc>
                          <a:spcPts val="3359"/>
                        </a:lnSpc>
                        <a:defRPr/>
                      </a:pPr>
                      <a:r>
                        <a:rPr lang="en-US" sz="2399">
                          <a:solidFill>
                            <a:srgbClr val="000000"/>
                          </a:solidFill>
                          <a:latin typeface="Open Sans"/>
                        </a:rPr>
                        <a:t>Sherlock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ns"/>
                        </a:rPr>
                        <a:t>87.70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2680">
                <a:tc>
                  <a:txBody>
                    <a:bodyPr anchor="t" rtlCol="false"/>
                    <a:lstStyle/>
                    <a:p>
                      <a:pPr algn="l">
                        <a:lnSpc>
                          <a:spcPts val="3359"/>
                        </a:lnSpc>
                        <a:defRPr/>
                      </a:pPr>
                      <a:r>
                        <a:rPr lang="en-US" sz="2399">
                          <a:solidFill>
                            <a:srgbClr val="000000"/>
                          </a:solidFill>
                          <a:latin typeface="Open Sans"/>
                        </a:rPr>
                        <a:t>FAU Erlangen-Nürnberg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ns"/>
                        </a:rPr>
                        <a:t>87.14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2680">
                <a:tc>
                  <a:txBody>
                    <a:bodyPr anchor="t" rtlCol="false"/>
                    <a:lstStyle/>
                    <a:p>
                      <a:pPr algn="l">
                        <a:lnSpc>
                          <a:spcPts val="3359"/>
                        </a:lnSpc>
                        <a:defRPr/>
                      </a:pPr>
                      <a:r>
                        <a:rPr lang="en-US" sz="2399">
                          <a:solidFill>
                            <a:srgbClr val="000000"/>
                          </a:solidFill>
                          <a:latin typeface="Open Sans"/>
                        </a:rPr>
                        <a:t>Megatron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ns"/>
                        </a:rPr>
                        <a:t>96.05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2680">
                <a:tc>
                  <a:txBody>
                    <a:bodyPr anchor="t" rtlCol="false"/>
                    <a:lstStyle/>
                    <a:p>
                      <a:pPr algn="l">
                        <a:lnSpc>
                          <a:spcPts val="3359"/>
                        </a:lnSpc>
                        <a:defRPr/>
                      </a:pPr>
                      <a:r>
                        <a:rPr lang="en-US" sz="2399">
                          <a:solidFill>
                            <a:srgbClr val="000000"/>
                          </a:solidFill>
                          <a:latin typeface="Open Sans"/>
                        </a:rPr>
                        <a:t>Our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Open Sans"/>
                        </a:rPr>
                        <a:t>90.27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347120" y="361140"/>
            <a:ext cx="15593400" cy="124716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Experimental Results and Discussion </a:t>
            </a:r>
          </a:p>
        </p:txBody>
      </p:sp>
      <p:sp>
        <p:nvSpPr>
          <p:cNvPr name="TextBox 7" id="7"/>
          <p:cNvSpPr txBox="true"/>
          <p:nvPr/>
        </p:nvSpPr>
        <p:spPr>
          <a:xfrm rot="0">
            <a:off x="490140" y="9893505"/>
            <a:ext cx="3134520" cy="346695"/>
          </a:xfrm>
          <a:prstGeom prst="rect">
            <a:avLst/>
          </a:prstGeom>
        </p:spPr>
        <p:txBody>
          <a:bodyPr anchor="t" rtlCol="false" tIns="0" lIns="0" bIns="0" rIns="0">
            <a:spAutoFit/>
          </a:bodyPr>
          <a:lstStyle/>
          <a:p>
            <a:pPr algn="l">
              <a:lnSpc>
                <a:spcPts val="2160"/>
              </a:lnSpc>
            </a:pPr>
            <a:r>
              <a:rPr lang="en-US" sz="1800" spc="-73">
                <a:solidFill>
                  <a:srgbClr val="FFFFFF"/>
                </a:solidFill>
                <a:latin typeface="Open Sans"/>
              </a:rPr>
              <a:t>09/10/23</a:t>
            </a:r>
          </a:p>
        </p:txBody>
      </p:sp>
      <p:sp>
        <p:nvSpPr>
          <p:cNvPr name="TextBox 8" id="8"/>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
        <p:nvSpPr>
          <p:cNvPr name="TextBox 9" id="9"/>
          <p:cNvSpPr txBox="true"/>
          <p:nvPr/>
        </p:nvSpPr>
        <p:spPr>
          <a:xfrm rot="0">
            <a:off x="14534460" y="97957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grpSp>
        <p:nvGrpSpPr>
          <p:cNvPr name="Group 5" id="5"/>
          <p:cNvGrpSpPr/>
          <p:nvPr/>
        </p:nvGrpSpPr>
        <p:grpSpPr>
          <a:xfrm rot="0">
            <a:off x="0" y="4860"/>
            <a:ext cx="18288180" cy="7091280"/>
            <a:chOff x="0" y="0"/>
            <a:chExt cx="24384240" cy="9455040"/>
          </a:xfrm>
        </p:grpSpPr>
        <p:sp>
          <p:nvSpPr>
            <p:cNvPr name="Freeform 6" id="6"/>
            <p:cNvSpPr/>
            <p:nvPr/>
          </p:nvSpPr>
          <p:spPr>
            <a:xfrm flipH="false" flipV="false" rot="0">
              <a:off x="0" y="0"/>
              <a:ext cx="24384254" cy="9455023"/>
            </a:xfrm>
            <a:custGeom>
              <a:avLst/>
              <a:gdLst/>
              <a:ahLst/>
              <a:cxnLst/>
              <a:rect r="r" b="b" t="t" l="l"/>
              <a:pathLst>
                <a:path h="9455023" w="24384254">
                  <a:moveTo>
                    <a:pt x="0" y="0"/>
                  </a:moveTo>
                  <a:lnTo>
                    <a:pt x="24384254" y="0"/>
                  </a:lnTo>
                  <a:lnTo>
                    <a:pt x="24384254" y="9455023"/>
                  </a:lnTo>
                  <a:lnTo>
                    <a:pt x="0" y="9455023"/>
                  </a:lnTo>
                  <a:close/>
                </a:path>
              </a:pathLst>
            </a:custGeom>
            <a:solidFill>
              <a:srgbClr val="0C2577"/>
            </a:solidFill>
          </p:spPr>
        </p:sp>
        <p:sp>
          <p:nvSpPr>
            <p:cNvPr name="TextBox 7" id="7"/>
            <p:cNvSpPr txBox="true"/>
            <p:nvPr/>
          </p:nvSpPr>
          <p:spPr>
            <a:xfrm>
              <a:off x="0" y="0"/>
              <a:ext cx="24384240" cy="9455040"/>
            </a:xfrm>
            <a:prstGeom prst="rect">
              <a:avLst/>
            </a:prstGeom>
          </p:spPr>
          <p:txBody>
            <a:bodyPr anchor="t" rtlCol="false" tIns="50800" lIns="50800" bIns="50800" rIns="50800"/>
            <a:lstStyle/>
            <a:p>
              <a:pPr algn="l">
                <a:lnSpc>
                  <a:spcPts val="162"/>
                </a:lnSpc>
              </a:pPr>
              <a:r>
                <a:rPr lang="en-US" sz="150" spc="-1">
                  <a:solidFill>
                    <a:srgbClr val="0C2577"/>
                  </a:solidFill>
                  <a:latin typeface="Arimo"/>
                </a:rPr>
                <a:t>..</a:t>
              </a:r>
            </a:p>
          </p:txBody>
        </p:sp>
      </p:grpSp>
      <p:sp>
        <p:nvSpPr>
          <p:cNvPr name="TextBox 8" id="8"/>
          <p:cNvSpPr txBox="true"/>
          <p:nvPr/>
        </p:nvSpPr>
        <p:spPr>
          <a:xfrm rot="0">
            <a:off x="1488060" y="2340245"/>
            <a:ext cx="15593400" cy="2023085"/>
          </a:xfrm>
          <a:prstGeom prst="rect">
            <a:avLst/>
          </a:prstGeom>
        </p:spPr>
        <p:txBody>
          <a:bodyPr anchor="t" rtlCol="false" tIns="0" lIns="0" bIns="0" rIns="0">
            <a:spAutoFit/>
          </a:bodyPr>
          <a:lstStyle/>
          <a:p>
            <a:pPr algn="ctr">
              <a:lnSpc>
                <a:spcPts val="15118"/>
              </a:lnSpc>
            </a:pPr>
            <a:r>
              <a:rPr lang="en-US" sz="13998" spc="-3">
                <a:solidFill>
                  <a:srgbClr val="FFFFFF"/>
                </a:solidFill>
                <a:latin typeface="Arimo Bold Italics"/>
              </a:rPr>
              <a:t>Thank You</a:t>
            </a:r>
          </a:p>
        </p:txBody>
      </p:sp>
      <p:sp>
        <p:nvSpPr>
          <p:cNvPr name="Freeform 9" id="9"/>
          <p:cNvSpPr/>
          <p:nvPr/>
        </p:nvSpPr>
        <p:spPr>
          <a:xfrm flipH="false" flipV="false" rot="0">
            <a:off x="324000" y="7503300"/>
            <a:ext cx="1866780" cy="1866780"/>
          </a:xfrm>
          <a:custGeom>
            <a:avLst/>
            <a:gdLst/>
            <a:ahLst/>
            <a:cxnLst/>
            <a:rect r="r" b="b" t="t" l="l"/>
            <a:pathLst>
              <a:path h="1866780" w="1866780">
                <a:moveTo>
                  <a:pt x="0" y="0"/>
                </a:moveTo>
                <a:lnTo>
                  <a:pt x="1866780" y="0"/>
                </a:lnTo>
                <a:lnTo>
                  <a:pt x="1866780" y="1866780"/>
                </a:lnTo>
                <a:lnTo>
                  <a:pt x="0" y="1866780"/>
                </a:lnTo>
                <a:lnTo>
                  <a:pt x="0" y="0"/>
                </a:lnTo>
                <a:close/>
              </a:path>
            </a:pathLst>
          </a:custGeom>
          <a:blipFill>
            <a:blip r:embed="rId2"/>
            <a:stretch>
              <a:fillRect l="0" t="0" r="0" b="0"/>
            </a:stretch>
          </a:blipFill>
        </p:spPr>
      </p:sp>
      <p:sp>
        <p:nvSpPr>
          <p:cNvPr name="TextBox 10" id="10"/>
          <p:cNvSpPr txBox="true"/>
          <p:nvPr/>
        </p:nvSpPr>
        <p:spPr>
          <a:xfrm rot="0">
            <a:off x="2569140" y="7771350"/>
            <a:ext cx="8158680" cy="1300830"/>
          </a:xfrm>
          <a:prstGeom prst="rect">
            <a:avLst/>
          </a:prstGeom>
        </p:spPr>
        <p:txBody>
          <a:bodyPr anchor="t" rtlCol="false" tIns="0" lIns="0" bIns="0" rIns="0">
            <a:spAutoFit/>
          </a:bodyPr>
          <a:lstStyle/>
          <a:p>
            <a:pPr algn="l">
              <a:lnSpc>
                <a:spcPts val="3240"/>
              </a:lnSpc>
            </a:pPr>
            <a:r>
              <a:rPr lang="en-US" sz="2700" spc="-1">
                <a:solidFill>
                  <a:srgbClr val="23298A"/>
                </a:solidFill>
                <a:latin typeface="Arimo Bold"/>
              </a:rPr>
              <a:t>Dr. Shyama Prasad Mukherjee International Institute of Information Technology, Naya Raipur </a:t>
            </a:r>
          </a:p>
        </p:txBody>
      </p:sp>
      <p:sp>
        <p:nvSpPr>
          <p:cNvPr name="TextBox 11" id="11"/>
          <p:cNvSpPr txBox="true"/>
          <p:nvPr/>
        </p:nvSpPr>
        <p:spPr>
          <a:xfrm rot="0">
            <a:off x="490140" y="9833565"/>
            <a:ext cx="3134520" cy="347235"/>
          </a:xfrm>
          <a:prstGeom prst="rect">
            <a:avLst/>
          </a:prstGeom>
        </p:spPr>
        <p:txBody>
          <a:bodyPr anchor="t" rtlCol="false" tIns="0" lIns="0" bIns="0" rIns="0">
            <a:spAutoFit/>
          </a:bodyPr>
          <a:lstStyle/>
          <a:p>
            <a:pPr algn="l">
              <a:lnSpc>
                <a:spcPts val="2160"/>
              </a:lnSpc>
            </a:pPr>
            <a:r>
              <a:rPr lang="en-US" sz="1800" spc="-73">
                <a:solidFill>
                  <a:srgbClr val="FFFFFF"/>
                </a:solidFill>
                <a:latin typeface="Open Sans"/>
              </a:rPr>
              <a:t>09/10/23</a:t>
            </a:r>
          </a:p>
        </p:txBody>
      </p:sp>
      <p:sp>
        <p:nvSpPr>
          <p:cNvPr name="TextBox 12" id="12"/>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13" id="13"/>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TextBox 5" id="5"/>
          <p:cNvSpPr txBox="true"/>
          <p:nvPr/>
        </p:nvSpPr>
        <p:spPr>
          <a:xfrm rot="0">
            <a:off x="1347120" y="670560"/>
            <a:ext cx="1446264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Introduction</a:t>
            </a:r>
          </a:p>
        </p:txBody>
      </p:sp>
      <p:sp>
        <p:nvSpPr>
          <p:cNvPr name="TextBox 6" id="6"/>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7" id="7"/>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
        <p:nvSpPr>
          <p:cNvPr name="TextBox 8" id="8"/>
          <p:cNvSpPr txBox="true"/>
          <p:nvPr/>
        </p:nvSpPr>
        <p:spPr>
          <a:xfrm rot="0">
            <a:off x="1028700" y="3000727"/>
            <a:ext cx="16898774" cy="3657600"/>
          </a:xfrm>
          <a:prstGeom prst="rect">
            <a:avLst/>
          </a:prstGeom>
        </p:spPr>
        <p:txBody>
          <a:bodyPr anchor="t" rtlCol="false" tIns="0" lIns="0" bIns="0" rIns="0">
            <a:spAutoFit/>
          </a:bodyPr>
          <a:lstStyle/>
          <a:p>
            <a:pPr marL="755641" indent="-377820" lvl="1">
              <a:lnSpc>
                <a:spcPts val="4199"/>
              </a:lnSpc>
              <a:buFont typeface="Arial"/>
              <a:buChar char="•"/>
            </a:pPr>
            <a:r>
              <a:rPr lang="en-US" sz="3499" spc="-139">
                <a:solidFill>
                  <a:srgbClr val="000000"/>
                </a:solidFill>
                <a:latin typeface="Open Sans"/>
              </a:rPr>
              <a:t>Synthetic images, in the form of computer-generated or artificially created visuals, have become an integral part of our digital landscape.</a:t>
            </a:r>
          </a:p>
          <a:p>
            <a:pPr>
              <a:lnSpc>
                <a:spcPts val="4199"/>
              </a:lnSpc>
            </a:pPr>
          </a:p>
          <a:p>
            <a:pPr>
              <a:lnSpc>
                <a:spcPts val="4199"/>
              </a:lnSpc>
            </a:pPr>
            <a:r>
              <a:rPr lang="en-US" sz="3499" spc="-139">
                <a:solidFill>
                  <a:srgbClr val="000000"/>
                </a:solidFill>
                <a:latin typeface="Open Sans"/>
              </a:rPr>
              <a:t> </a:t>
            </a:r>
          </a:p>
          <a:p>
            <a:pPr marL="755641" indent="-377820" lvl="1">
              <a:lnSpc>
                <a:spcPts val="4199"/>
              </a:lnSpc>
              <a:buFont typeface="Arial"/>
              <a:buChar char="•"/>
            </a:pPr>
            <a:r>
              <a:rPr lang="en-US" sz="3499" spc="-139">
                <a:solidFill>
                  <a:srgbClr val="000000"/>
                </a:solidFill>
                <a:latin typeface="Open Sans"/>
              </a:rPr>
              <a:t>The advancement of technology, particularly in deep learning and image processing, has made it easier for individuals to create highly convincing synthetic images. </a:t>
            </a:r>
          </a:p>
          <a:p>
            <a:pPr>
              <a:lnSpc>
                <a:spcPts val="4199"/>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TextBox 5" id="5"/>
          <p:cNvSpPr txBox="true"/>
          <p:nvPr/>
        </p:nvSpPr>
        <p:spPr>
          <a:xfrm rot="0">
            <a:off x="1347120" y="670560"/>
            <a:ext cx="1446264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Motivation   </a:t>
            </a:r>
          </a:p>
        </p:txBody>
      </p:sp>
      <p:sp>
        <p:nvSpPr>
          <p:cNvPr name="TextBox 6" id="6"/>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7" id="7"/>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
        <p:nvSpPr>
          <p:cNvPr name="TextBox 8" id="8"/>
          <p:cNvSpPr txBox="true"/>
          <p:nvPr/>
        </p:nvSpPr>
        <p:spPr>
          <a:xfrm rot="0">
            <a:off x="1347120" y="2312003"/>
            <a:ext cx="15943860" cy="6800850"/>
          </a:xfrm>
          <a:prstGeom prst="rect">
            <a:avLst/>
          </a:prstGeom>
        </p:spPr>
        <p:txBody>
          <a:bodyPr anchor="t" rtlCol="false" tIns="0" lIns="0" bIns="0" rIns="0">
            <a:spAutoFit/>
          </a:bodyPr>
          <a:lstStyle/>
          <a:p>
            <a:pPr marL="755641" indent="-377820" lvl="1">
              <a:lnSpc>
                <a:spcPts val="4199"/>
              </a:lnSpc>
              <a:buFont typeface="Arial"/>
              <a:buChar char="•"/>
            </a:pPr>
            <a:r>
              <a:rPr lang="en-US" sz="3499" spc="-139">
                <a:solidFill>
                  <a:srgbClr val="000000"/>
                </a:solidFill>
                <a:latin typeface="Open Sans"/>
              </a:rPr>
              <a:t>Synthetic image detection can be crucial for security applications.</a:t>
            </a:r>
          </a:p>
          <a:p>
            <a:pPr>
              <a:lnSpc>
                <a:spcPts val="4199"/>
              </a:lnSpc>
            </a:pPr>
            <a:r>
              <a:rPr lang="en-US" sz="3499" spc="-139">
                <a:solidFill>
                  <a:srgbClr val="000000"/>
                </a:solidFill>
                <a:latin typeface="Open Sans"/>
              </a:rPr>
              <a:t> </a:t>
            </a:r>
          </a:p>
          <a:p>
            <a:pPr marL="755641" indent="-377820" lvl="1">
              <a:lnSpc>
                <a:spcPts val="4199"/>
              </a:lnSpc>
              <a:buFont typeface="Arial"/>
              <a:buChar char="•"/>
            </a:pPr>
            <a:r>
              <a:rPr lang="en-US" sz="3499" spc="-139">
                <a:solidFill>
                  <a:srgbClr val="000000"/>
                </a:solidFill>
                <a:latin typeface="Open Sans"/>
              </a:rPr>
              <a:t>It helps in identifying fake identification documents, counterfeit currency, or forged signatures, which are often created using image manipulation techniques.</a:t>
            </a:r>
          </a:p>
          <a:p>
            <a:pPr>
              <a:lnSpc>
                <a:spcPts val="4199"/>
              </a:lnSpc>
            </a:pPr>
          </a:p>
          <a:p>
            <a:pPr marL="755641" indent="-377820" lvl="1">
              <a:lnSpc>
                <a:spcPts val="4199"/>
              </a:lnSpc>
              <a:buFont typeface="Arial"/>
              <a:buChar char="•"/>
            </a:pPr>
            <a:r>
              <a:rPr lang="en-US" sz="3499" spc="-139">
                <a:solidFill>
                  <a:srgbClr val="000000"/>
                </a:solidFill>
                <a:latin typeface="Open Sans"/>
              </a:rPr>
              <a:t>Social media platforms and websites rely on synthetic image detection to identify and remove inappropriate or harmful content, such as explicit or violent imagery.</a:t>
            </a:r>
          </a:p>
          <a:p>
            <a:pPr>
              <a:lnSpc>
                <a:spcPts val="4199"/>
              </a:lnSpc>
            </a:pPr>
          </a:p>
          <a:p>
            <a:pPr marL="755641" indent="-377820" lvl="1">
              <a:lnSpc>
                <a:spcPts val="4199"/>
              </a:lnSpc>
              <a:buFont typeface="Arial"/>
              <a:buChar char="•"/>
            </a:pPr>
            <a:r>
              <a:rPr lang="en-US" sz="3499" spc="-142">
                <a:solidFill>
                  <a:srgbClr val="000000"/>
                </a:solidFill>
                <a:latin typeface="Open Sans"/>
              </a:rPr>
              <a:t> Synthetic image detection can be used for user authentication. Ensuring that users are uploading real photos of themselves is important in various online platforms and applications.</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graphicFrame>
        <p:nvGraphicFramePr>
          <p:cNvPr name="Table 5" id="5"/>
          <p:cNvGraphicFramePr>
            <a:graphicFrameLocks noGrp="true"/>
          </p:cNvGraphicFramePr>
          <p:nvPr/>
        </p:nvGraphicFramePr>
        <p:xfrm>
          <a:off x="1799886" y="3086100"/>
          <a:ext cx="14227413" cy="5432450"/>
        </p:xfrm>
        <a:graphic>
          <a:graphicData uri="http://schemas.openxmlformats.org/drawingml/2006/table">
            <a:tbl>
              <a:tblPr/>
              <a:tblGrid>
                <a:gridCol w="7344823"/>
                <a:gridCol w="6882591"/>
              </a:tblGrid>
              <a:tr h="1026373">
                <a:tc>
                  <a:txBody>
                    <a:bodyPr anchor="t" rtlCol="false"/>
                    <a:lstStyle/>
                    <a:p>
                      <a:pPr algn="ctr">
                        <a:lnSpc>
                          <a:spcPts val="2520"/>
                        </a:lnSpc>
                        <a:defRPr/>
                      </a:pPr>
                      <a:r>
                        <a:rPr lang="en-US" sz="1800">
                          <a:solidFill>
                            <a:srgbClr val="000000"/>
                          </a:solidFill>
                          <a:latin typeface="Open Sans Bold"/>
                        </a:rPr>
                        <a:t>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ns Bold"/>
                        </a:rPr>
                        <a:t>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5794">
                <a:tc>
                  <a:txBody>
                    <a:bodyPr anchor="t" rtlCol="false"/>
                    <a:lstStyle/>
                    <a:p>
                      <a:pPr algn="ctr">
                        <a:lnSpc>
                          <a:spcPts val="2520"/>
                        </a:lnSpc>
                        <a:defRPr/>
                      </a:pPr>
                      <a:r>
                        <a:rPr lang="en-US" sz="1800">
                          <a:solidFill>
                            <a:srgbClr val="000000"/>
                          </a:solidFill>
                          <a:latin typeface="Open Sans"/>
                        </a:rPr>
                        <a:t>U. A. Ciftci, I. Demir and L. Yin, "FakeCatcher: Detection of Synthetic Portrait Videos using Biological Signals," in IEEE Transactions on Pattern Analysis and Machine Intelligence, doi: 10.1109/TPAMI.2020.3009287.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ns"/>
                        </a:rPr>
                        <a:t>CNN based classification of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60283">
                <a:tc>
                  <a:txBody>
                    <a:bodyPr anchor="t" rtlCol="false"/>
                    <a:lstStyle/>
                    <a:p>
                      <a:pPr algn="ctr">
                        <a:lnSpc>
                          <a:spcPts val="2520"/>
                        </a:lnSpc>
                        <a:defRPr/>
                      </a:pPr>
                      <a:r>
                        <a:rPr lang="en-US" sz="1800">
                          <a:solidFill>
                            <a:srgbClr val="000000"/>
                          </a:solidFill>
                          <a:latin typeface="Open Sans"/>
                        </a:rPr>
                        <a:t>C. Han et al., "GAN-based synthetic brain MR image generation," 2022 IEEE 15th International Symposium on Biomedical Imaging (ISBI 2022), Washington, DC, USA, 2022, pp. 734-738, doi: 10.1109/ISBI.2022.8363678.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ns"/>
                        </a:rPr>
                        <a:t>GAN for Brain MR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347120" y="670560"/>
            <a:ext cx="1446264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Literature Review</a:t>
            </a:r>
          </a:p>
        </p:txBody>
      </p:sp>
      <p:sp>
        <p:nvSpPr>
          <p:cNvPr name="TextBox 7" id="7"/>
          <p:cNvSpPr txBox="true"/>
          <p:nvPr/>
        </p:nvSpPr>
        <p:spPr>
          <a:xfrm rot="0">
            <a:off x="490140" y="9833565"/>
            <a:ext cx="3134520" cy="347235"/>
          </a:xfrm>
          <a:prstGeom prst="rect">
            <a:avLst/>
          </a:prstGeom>
        </p:spPr>
        <p:txBody>
          <a:bodyPr anchor="t" rtlCol="false" tIns="0" lIns="0" bIns="0" rIns="0">
            <a:spAutoFit/>
          </a:bodyPr>
          <a:lstStyle/>
          <a:p>
            <a:pPr algn="l">
              <a:lnSpc>
                <a:spcPts val="2160"/>
              </a:lnSpc>
            </a:pPr>
            <a:r>
              <a:rPr lang="en-US" sz="1800" spc="-73">
                <a:solidFill>
                  <a:srgbClr val="FFFFFF"/>
                </a:solidFill>
                <a:latin typeface="Open Sans"/>
              </a:rPr>
              <a:t>09/10/23</a:t>
            </a:r>
          </a:p>
        </p:txBody>
      </p:sp>
      <p:sp>
        <p:nvSpPr>
          <p:cNvPr name="TextBox 8" id="8"/>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9" id="9"/>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TextBox 5" id="5"/>
          <p:cNvSpPr txBox="true"/>
          <p:nvPr/>
        </p:nvSpPr>
        <p:spPr>
          <a:xfrm rot="0">
            <a:off x="1347120" y="3471327"/>
            <a:ext cx="15590520" cy="3815715"/>
          </a:xfrm>
          <a:prstGeom prst="rect">
            <a:avLst/>
          </a:prstGeom>
        </p:spPr>
        <p:txBody>
          <a:bodyPr anchor="t" rtlCol="false" tIns="0" lIns="0" bIns="0" rIns="0">
            <a:spAutoFit/>
          </a:bodyPr>
          <a:lstStyle/>
          <a:p>
            <a:pPr algn="just" marL="633416" indent="-316708" lvl="1">
              <a:lnSpc>
                <a:spcPts val="3780"/>
              </a:lnSpc>
              <a:buFont typeface="Arial"/>
              <a:buChar char="•"/>
            </a:pPr>
            <a:r>
              <a:rPr lang="en-US" sz="3500" spc="-140">
                <a:solidFill>
                  <a:srgbClr val="000000"/>
                </a:solidFill>
                <a:latin typeface="Open Sans"/>
              </a:rPr>
              <a:t>The spread of misinformation through manipulated images is a growing concern. </a:t>
            </a:r>
          </a:p>
          <a:p>
            <a:pPr algn="just">
              <a:lnSpc>
                <a:spcPts val="3780"/>
              </a:lnSpc>
            </a:pPr>
          </a:p>
          <a:p>
            <a:pPr algn="just">
              <a:lnSpc>
                <a:spcPts val="3780"/>
              </a:lnSpc>
            </a:pPr>
          </a:p>
          <a:p>
            <a:pPr algn="just" marL="633416" indent="-316708" lvl="1">
              <a:lnSpc>
                <a:spcPts val="3780"/>
              </a:lnSpc>
              <a:buFont typeface="Arial"/>
              <a:buChar char="•"/>
            </a:pPr>
            <a:r>
              <a:rPr lang="en-US" sz="3500" spc="-140">
                <a:solidFill>
                  <a:srgbClr val="000000"/>
                </a:solidFill>
                <a:latin typeface="Open Sans"/>
              </a:rPr>
              <a:t>As viral content can quickly spread across social media, it's important to have a system that can verify the authenticity of such content to prevent the propagation of synthetic images.</a:t>
            </a:r>
          </a:p>
          <a:p>
            <a:pPr algn="just">
              <a:lnSpc>
                <a:spcPts val="3780"/>
              </a:lnSpc>
            </a:pPr>
            <a:r>
              <a:rPr lang="en-US" sz="3500" spc="-140">
                <a:solidFill>
                  <a:srgbClr val="000000"/>
                </a:solidFill>
                <a:latin typeface="Open Sans"/>
              </a:rPr>
              <a:t> </a:t>
            </a:r>
          </a:p>
        </p:txBody>
      </p:sp>
      <p:sp>
        <p:nvSpPr>
          <p:cNvPr name="TextBox 6" id="6"/>
          <p:cNvSpPr txBox="true"/>
          <p:nvPr/>
        </p:nvSpPr>
        <p:spPr>
          <a:xfrm rot="0">
            <a:off x="1347120" y="670560"/>
            <a:ext cx="1448856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Problem Definition/Problem statement  </a:t>
            </a:r>
          </a:p>
        </p:txBody>
      </p:sp>
      <p:sp>
        <p:nvSpPr>
          <p:cNvPr name="TextBox 7" id="7"/>
          <p:cNvSpPr txBox="true"/>
          <p:nvPr/>
        </p:nvSpPr>
        <p:spPr>
          <a:xfrm rot="0">
            <a:off x="490140" y="9893505"/>
            <a:ext cx="3134520" cy="346695"/>
          </a:xfrm>
          <a:prstGeom prst="rect">
            <a:avLst/>
          </a:prstGeom>
        </p:spPr>
        <p:txBody>
          <a:bodyPr anchor="t" rtlCol="false" tIns="0" lIns="0" bIns="0" rIns="0">
            <a:spAutoFit/>
          </a:bodyPr>
          <a:lstStyle/>
          <a:p>
            <a:pPr algn="l">
              <a:lnSpc>
                <a:spcPts val="2160"/>
              </a:lnSpc>
            </a:pPr>
            <a:r>
              <a:rPr lang="en-US" sz="1800" spc="-73">
                <a:solidFill>
                  <a:srgbClr val="FFFFFF"/>
                </a:solidFill>
                <a:latin typeface="Open Sans"/>
              </a:rPr>
              <a:t>09/10/23</a:t>
            </a:r>
          </a:p>
        </p:txBody>
      </p:sp>
      <p:sp>
        <p:nvSpPr>
          <p:cNvPr name="TextBox 8" id="8"/>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
        <p:nvSpPr>
          <p:cNvPr name="TextBox 9" id="9"/>
          <p:cNvSpPr txBox="true"/>
          <p:nvPr/>
        </p:nvSpPr>
        <p:spPr>
          <a:xfrm rot="0">
            <a:off x="14534460" y="97957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TextBox 5" id="5"/>
          <p:cNvSpPr txBox="true"/>
          <p:nvPr/>
        </p:nvSpPr>
        <p:spPr>
          <a:xfrm rot="0">
            <a:off x="1347120" y="670560"/>
            <a:ext cx="1446264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Research Gap   </a:t>
            </a:r>
          </a:p>
        </p:txBody>
      </p:sp>
      <p:sp>
        <p:nvSpPr>
          <p:cNvPr name="TextBox 6" id="6"/>
          <p:cNvSpPr txBox="true"/>
          <p:nvPr/>
        </p:nvSpPr>
        <p:spPr>
          <a:xfrm rot="0">
            <a:off x="1348560" y="2831145"/>
            <a:ext cx="15590520" cy="5731383"/>
          </a:xfrm>
          <a:prstGeom prst="rect">
            <a:avLst/>
          </a:prstGeom>
        </p:spPr>
        <p:txBody>
          <a:bodyPr anchor="t" rtlCol="false" tIns="0" lIns="0" bIns="0" rIns="0">
            <a:spAutoFit/>
          </a:bodyPr>
          <a:lstStyle/>
          <a:p>
            <a:pPr algn="just" marL="906780" indent="-453390" lvl="1">
              <a:lnSpc>
                <a:spcPts val="4536"/>
              </a:lnSpc>
              <a:buFont typeface="Arial"/>
              <a:buChar char="•"/>
            </a:pPr>
            <a:r>
              <a:rPr lang="en-US" sz="4200" spc="-168">
                <a:solidFill>
                  <a:srgbClr val="002060"/>
                </a:solidFill>
                <a:latin typeface="Open Sans"/>
              </a:rPr>
              <a:t>Instead of sending training data to a central server, federated learning allows GANs to be trained on data that is distributed across multiple devices, such as smartphones, laptops, and IoT devices. This keeps user data private and secure, as it never leaves the device.</a:t>
            </a:r>
          </a:p>
          <a:p>
            <a:pPr algn="just">
              <a:lnSpc>
                <a:spcPts val="4536"/>
              </a:lnSpc>
            </a:pPr>
          </a:p>
          <a:p>
            <a:pPr algn="just" marL="906780" indent="-453390" lvl="1">
              <a:lnSpc>
                <a:spcPts val="4536"/>
              </a:lnSpc>
              <a:buFont typeface="Arial"/>
              <a:buChar char="•"/>
            </a:pPr>
            <a:r>
              <a:rPr lang="en-US" sz="4200" spc="-168">
                <a:solidFill>
                  <a:srgbClr val="002060"/>
                </a:solidFill>
                <a:latin typeface="Open Sans"/>
              </a:rPr>
              <a:t>Federated learning can be used to train GANs on sensitive data, such as medical images or financial data, that cannot be shared publicly. By keeping the data on-device, federated learning eliminates the risk of data breaches or leaks.</a:t>
            </a:r>
          </a:p>
        </p:txBody>
      </p:sp>
      <p:sp>
        <p:nvSpPr>
          <p:cNvPr name="TextBox 7" id="7"/>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8" id="8"/>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TextBox 5" id="5"/>
          <p:cNvSpPr txBox="true"/>
          <p:nvPr/>
        </p:nvSpPr>
        <p:spPr>
          <a:xfrm rot="0">
            <a:off x="1348560" y="2831145"/>
            <a:ext cx="15590520" cy="5720715"/>
          </a:xfrm>
          <a:prstGeom prst="rect">
            <a:avLst/>
          </a:prstGeom>
        </p:spPr>
        <p:txBody>
          <a:bodyPr anchor="t" rtlCol="false" tIns="0" lIns="0" bIns="0" rIns="0">
            <a:spAutoFit/>
          </a:bodyPr>
          <a:lstStyle/>
          <a:p>
            <a:pPr marL="633416" indent="-316708" lvl="1">
              <a:lnSpc>
                <a:spcPts val="3780"/>
              </a:lnSpc>
              <a:buFont typeface="Arial"/>
              <a:buChar char="•"/>
            </a:pPr>
            <a:r>
              <a:rPr lang="en-US" sz="3500" spc="-140">
                <a:solidFill>
                  <a:srgbClr val="000000"/>
                </a:solidFill>
                <a:latin typeface="Open Sans"/>
              </a:rPr>
              <a:t>Our primary goal in this project is to develop a robust system for the accurate detection of synthetic images.</a:t>
            </a:r>
          </a:p>
          <a:p>
            <a:pPr>
              <a:lnSpc>
                <a:spcPts val="3780"/>
              </a:lnSpc>
            </a:pPr>
            <a:r>
              <a:rPr lang="en-US" sz="3500" spc="-140">
                <a:solidFill>
                  <a:srgbClr val="000000"/>
                </a:solidFill>
                <a:latin typeface="Open Sans"/>
              </a:rPr>
              <a:t> </a:t>
            </a:r>
          </a:p>
          <a:p>
            <a:pPr marL="633416" indent="-316708" lvl="1">
              <a:lnSpc>
                <a:spcPts val="3780"/>
              </a:lnSpc>
              <a:buFont typeface="Arial"/>
              <a:buChar char="•"/>
            </a:pPr>
            <a:r>
              <a:rPr lang="en-US" sz="3500" spc="-140">
                <a:solidFill>
                  <a:srgbClr val="000000"/>
                </a:solidFill>
                <a:latin typeface="Open Sans"/>
              </a:rPr>
              <a:t>Developing a robust synthetic image detection system can help combat the dissemination of false information in the digital realm.</a:t>
            </a:r>
          </a:p>
          <a:p>
            <a:pPr>
              <a:lnSpc>
                <a:spcPts val="3780"/>
              </a:lnSpc>
            </a:pPr>
          </a:p>
          <a:p>
            <a:pPr marL="633416" indent="-316708" lvl="1">
              <a:lnSpc>
                <a:spcPts val="3780"/>
              </a:lnSpc>
              <a:buFont typeface="Arial"/>
              <a:buChar char="•"/>
            </a:pPr>
            <a:r>
              <a:rPr lang="en-US" sz="3500" spc="-140">
                <a:solidFill>
                  <a:srgbClr val="000000"/>
                </a:solidFill>
                <a:latin typeface="Open Sans"/>
              </a:rPr>
              <a:t>Federated learning is a decentralized machine learning approach that allows multiple devices to train a shared model without sharing their data. This makes it ideal for training GANs on private and sensitive data, such as medical images or financial data.</a:t>
            </a:r>
          </a:p>
          <a:p>
            <a:pPr algn="l">
              <a:lnSpc>
                <a:spcPts val="3780"/>
              </a:lnSpc>
            </a:pPr>
            <a:r>
              <a:rPr lang="en-US" sz="3500" spc="-140">
                <a:solidFill>
                  <a:srgbClr val="000000"/>
                </a:solidFill>
                <a:latin typeface="Open Sans"/>
              </a:rPr>
              <a:t> </a:t>
            </a:r>
          </a:p>
          <a:p>
            <a:pPr algn="l" marL="633416" indent="-316708" lvl="1">
              <a:lnSpc>
                <a:spcPts val="3780"/>
              </a:lnSpc>
            </a:pPr>
          </a:p>
        </p:txBody>
      </p:sp>
      <p:sp>
        <p:nvSpPr>
          <p:cNvPr name="TextBox 6" id="6"/>
          <p:cNvSpPr txBox="true"/>
          <p:nvPr/>
        </p:nvSpPr>
        <p:spPr>
          <a:xfrm rot="0">
            <a:off x="1347120" y="670560"/>
            <a:ext cx="1559340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Objective (s) of the Project </a:t>
            </a:r>
          </a:p>
        </p:txBody>
      </p:sp>
      <p:sp>
        <p:nvSpPr>
          <p:cNvPr name="TextBox 7" id="7"/>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
        <p:nvSpPr>
          <p:cNvPr name="TextBox 8" id="8"/>
          <p:cNvSpPr txBox="true"/>
          <p:nvPr/>
        </p:nvSpPr>
        <p:spPr>
          <a:xfrm rot="0">
            <a:off x="14534460" y="97957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7120" y="1115170"/>
            <a:ext cx="16352853" cy="929259"/>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GANs (Generative Adversarial Networks) </a:t>
            </a:r>
          </a:p>
        </p:txBody>
      </p:sp>
      <p:sp>
        <p:nvSpPr>
          <p:cNvPr name="TextBox 3" id="3"/>
          <p:cNvSpPr txBox="true"/>
          <p:nvPr/>
        </p:nvSpPr>
        <p:spPr>
          <a:xfrm rot="0">
            <a:off x="1348560" y="2831145"/>
            <a:ext cx="15590520" cy="5720715"/>
          </a:xfrm>
          <a:prstGeom prst="rect">
            <a:avLst/>
          </a:prstGeom>
        </p:spPr>
        <p:txBody>
          <a:bodyPr anchor="t" rtlCol="false" tIns="0" lIns="0" bIns="0" rIns="0">
            <a:spAutoFit/>
          </a:bodyPr>
          <a:lstStyle/>
          <a:p>
            <a:pPr marL="633416" indent="-316708" lvl="1">
              <a:lnSpc>
                <a:spcPts val="3780"/>
              </a:lnSpc>
              <a:buFont typeface="Arial"/>
              <a:buChar char="•"/>
            </a:pPr>
            <a:r>
              <a:rPr lang="en-US" sz="3500" spc="-140">
                <a:solidFill>
                  <a:srgbClr val="000000"/>
                </a:solidFill>
                <a:latin typeface="Open Sans"/>
              </a:rPr>
              <a:t>Our primary goal in this project is to develop a robust system for the accurate detection of synthetic images.</a:t>
            </a:r>
          </a:p>
          <a:p>
            <a:pPr>
              <a:lnSpc>
                <a:spcPts val="3780"/>
              </a:lnSpc>
            </a:pPr>
            <a:r>
              <a:rPr lang="en-US" sz="3500" spc="-140">
                <a:solidFill>
                  <a:srgbClr val="000000"/>
                </a:solidFill>
                <a:latin typeface="Open Sans"/>
              </a:rPr>
              <a:t> </a:t>
            </a:r>
          </a:p>
          <a:p>
            <a:pPr marL="633416" indent="-316708" lvl="1">
              <a:lnSpc>
                <a:spcPts val="3780"/>
              </a:lnSpc>
              <a:buFont typeface="Arial"/>
              <a:buChar char="•"/>
            </a:pPr>
            <a:r>
              <a:rPr lang="en-US" sz="3500" spc="-140">
                <a:solidFill>
                  <a:srgbClr val="000000"/>
                </a:solidFill>
                <a:latin typeface="Open Sans"/>
              </a:rPr>
              <a:t>Developing a robust synthetic image detection system can help combat the dissemination of false information in the digital realm.</a:t>
            </a:r>
          </a:p>
          <a:p>
            <a:pPr>
              <a:lnSpc>
                <a:spcPts val="3780"/>
              </a:lnSpc>
            </a:pPr>
          </a:p>
          <a:p>
            <a:pPr marL="633416" indent="-316708" lvl="1">
              <a:lnSpc>
                <a:spcPts val="3780"/>
              </a:lnSpc>
              <a:buFont typeface="Arial"/>
              <a:buChar char="•"/>
            </a:pPr>
            <a:r>
              <a:rPr lang="en-US" sz="3500" spc="-140">
                <a:solidFill>
                  <a:srgbClr val="000000"/>
                </a:solidFill>
                <a:latin typeface="Open Sans"/>
              </a:rPr>
              <a:t>Federated learning is a decentralized machine learning approach that allows multiple devices to train a shared model without sharing their data. This makes it ideal for training GANs on private and sensitive data, such as medical images or financial data.</a:t>
            </a:r>
          </a:p>
          <a:p>
            <a:pPr algn="l">
              <a:lnSpc>
                <a:spcPts val="3780"/>
              </a:lnSpc>
            </a:pPr>
            <a:r>
              <a:rPr lang="en-US" sz="3500" spc="-140">
                <a:solidFill>
                  <a:srgbClr val="000000"/>
                </a:solidFill>
                <a:latin typeface="Open Sans"/>
              </a:rPr>
              <a:t> </a:t>
            </a:r>
          </a:p>
          <a:p>
            <a:pPr algn="l" marL="633416" indent="-316708" lvl="1">
              <a:lnSpc>
                <a:spcPts val="378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98940"/>
            <a:ext cx="18288180" cy="606960"/>
            <a:chOff x="0" y="0"/>
            <a:chExt cx="24384240" cy="809280"/>
          </a:xfrm>
        </p:grpSpPr>
        <p:sp>
          <p:nvSpPr>
            <p:cNvPr name="Freeform 3" id="3"/>
            <p:cNvSpPr/>
            <p:nvPr/>
          </p:nvSpPr>
          <p:spPr>
            <a:xfrm flipH="false" flipV="false" rot="0">
              <a:off x="0" y="0"/>
              <a:ext cx="24384254" cy="809244"/>
            </a:xfrm>
            <a:custGeom>
              <a:avLst/>
              <a:gdLst/>
              <a:ahLst/>
              <a:cxnLst/>
              <a:rect r="r" b="b" t="t" l="l"/>
              <a:pathLst>
                <a:path h="809244" w="24384254">
                  <a:moveTo>
                    <a:pt x="0" y="0"/>
                  </a:moveTo>
                  <a:lnTo>
                    <a:pt x="24384254" y="0"/>
                  </a:lnTo>
                  <a:lnTo>
                    <a:pt x="24384254" y="809244"/>
                  </a:lnTo>
                  <a:lnTo>
                    <a:pt x="0" y="809244"/>
                  </a:lnTo>
                  <a:close/>
                </a:path>
              </a:pathLst>
            </a:custGeom>
            <a:solidFill>
              <a:srgbClr val="0C2577"/>
            </a:solidFill>
          </p:spPr>
        </p:sp>
      </p:grpSp>
      <p:sp>
        <p:nvSpPr>
          <p:cNvPr name="Freeform 4" id="4"/>
          <p:cNvSpPr/>
          <p:nvPr/>
        </p:nvSpPr>
        <p:spPr>
          <a:xfrm flipH="false" flipV="false" rot="0">
            <a:off x="15935400" y="345060"/>
            <a:ext cx="2190780" cy="2190780"/>
          </a:xfrm>
          <a:custGeom>
            <a:avLst/>
            <a:gdLst/>
            <a:ahLst/>
            <a:cxnLst/>
            <a:rect r="r" b="b" t="t" l="l"/>
            <a:pathLst>
              <a:path h="2190780" w="2190780">
                <a:moveTo>
                  <a:pt x="0" y="0"/>
                </a:moveTo>
                <a:lnTo>
                  <a:pt x="2190780" y="0"/>
                </a:lnTo>
                <a:lnTo>
                  <a:pt x="2190780" y="2190780"/>
                </a:lnTo>
                <a:lnTo>
                  <a:pt x="0" y="2190780"/>
                </a:lnTo>
                <a:lnTo>
                  <a:pt x="0" y="0"/>
                </a:lnTo>
                <a:close/>
              </a:path>
            </a:pathLst>
          </a:custGeom>
          <a:blipFill>
            <a:blip r:embed="rId2"/>
            <a:stretch>
              <a:fillRect l="0" t="0" r="0" b="0"/>
            </a:stretch>
          </a:blipFill>
        </p:spPr>
      </p:sp>
      <p:sp>
        <p:nvSpPr>
          <p:cNvPr name="Freeform 5" id="5"/>
          <p:cNvSpPr/>
          <p:nvPr/>
        </p:nvSpPr>
        <p:spPr>
          <a:xfrm flipH="false" flipV="false" rot="0">
            <a:off x="1189176" y="2535840"/>
            <a:ext cx="16095588" cy="6364313"/>
          </a:xfrm>
          <a:custGeom>
            <a:avLst/>
            <a:gdLst/>
            <a:ahLst/>
            <a:cxnLst/>
            <a:rect r="r" b="b" t="t" l="l"/>
            <a:pathLst>
              <a:path h="6364313" w="16095588">
                <a:moveTo>
                  <a:pt x="0" y="0"/>
                </a:moveTo>
                <a:lnTo>
                  <a:pt x="16095588" y="0"/>
                </a:lnTo>
                <a:lnTo>
                  <a:pt x="16095588" y="6364313"/>
                </a:lnTo>
                <a:lnTo>
                  <a:pt x="0" y="6364313"/>
                </a:lnTo>
                <a:lnTo>
                  <a:pt x="0" y="0"/>
                </a:lnTo>
                <a:close/>
              </a:path>
            </a:pathLst>
          </a:custGeom>
          <a:blipFill>
            <a:blip r:embed="rId3"/>
            <a:stretch>
              <a:fillRect l="-779" t="-8249" r="0" b="-8249"/>
            </a:stretch>
          </a:blipFill>
        </p:spPr>
      </p:sp>
      <p:sp>
        <p:nvSpPr>
          <p:cNvPr name="TextBox 6" id="6"/>
          <p:cNvSpPr txBox="true"/>
          <p:nvPr/>
        </p:nvSpPr>
        <p:spPr>
          <a:xfrm rot="0">
            <a:off x="1347120" y="670560"/>
            <a:ext cx="14462640" cy="1818480"/>
          </a:xfrm>
          <a:prstGeom prst="rect">
            <a:avLst/>
          </a:prstGeom>
        </p:spPr>
        <p:txBody>
          <a:bodyPr anchor="t" rtlCol="false" tIns="0" lIns="0" bIns="0" rIns="0">
            <a:spAutoFit/>
          </a:bodyPr>
          <a:lstStyle/>
          <a:p>
            <a:pPr algn="l">
              <a:lnSpc>
                <a:spcPts val="7128"/>
              </a:lnSpc>
            </a:pPr>
            <a:r>
              <a:rPr lang="en-US" sz="6600" spc="-264">
                <a:solidFill>
                  <a:srgbClr val="002060"/>
                </a:solidFill>
                <a:latin typeface="Open Sans Bold"/>
              </a:rPr>
              <a:t>Proposed Framework/Methodology   </a:t>
            </a:r>
          </a:p>
        </p:txBody>
      </p:sp>
      <p:sp>
        <p:nvSpPr>
          <p:cNvPr name="TextBox 7" id="7"/>
          <p:cNvSpPr txBox="true"/>
          <p:nvPr/>
        </p:nvSpPr>
        <p:spPr>
          <a:xfrm rot="0">
            <a:off x="490140" y="9833565"/>
            <a:ext cx="3134520" cy="347235"/>
          </a:xfrm>
          <a:prstGeom prst="rect">
            <a:avLst/>
          </a:prstGeom>
        </p:spPr>
        <p:txBody>
          <a:bodyPr anchor="t" rtlCol="false" tIns="0" lIns="0" bIns="0" rIns="0">
            <a:spAutoFit/>
          </a:bodyPr>
          <a:lstStyle/>
          <a:p>
            <a:pPr algn="l">
              <a:lnSpc>
                <a:spcPts val="2160"/>
              </a:lnSpc>
            </a:pPr>
            <a:r>
              <a:rPr lang="en-US" sz="1800" spc="-73">
                <a:solidFill>
                  <a:srgbClr val="FFFFFF"/>
                </a:solidFill>
                <a:latin typeface="Open Sans"/>
              </a:rPr>
              <a:t>09/10/23</a:t>
            </a:r>
          </a:p>
        </p:txBody>
      </p:sp>
      <p:sp>
        <p:nvSpPr>
          <p:cNvPr name="TextBox 8" id="8"/>
          <p:cNvSpPr txBox="true"/>
          <p:nvPr/>
        </p:nvSpPr>
        <p:spPr>
          <a:xfrm rot="0">
            <a:off x="14501520" y="9736365"/>
            <a:ext cx="2789460" cy="444435"/>
          </a:xfrm>
          <a:prstGeom prst="rect">
            <a:avLst/>
          </a:prstGeom>
        </p:spPr>
        <p:txBody>
          <a:bodyPr anchor="t" rtlCol="false" tIns="0" lIns="0" bIns="0" rIns="0">
            <a:spAutoFit/>
          </a:bodyPr>
          <a:lstStyle/>
          <a:p>
            <a:pPr algn="r">
              <a:lnSpc>
                <a:spcPts val="2160"/>
              </a:lnSpc>
            </a:pPr>
            <a:r>
              <a:rPr lang="en-US" sz="1800" spc="-73">
                <a:solidFill>
                  <a:srgbClr val="FFFFFF"/>
                </a:solidFill>
                <a:latin typeface="Open Sans"/>
              </a:rPr>
              <a:t>&lt;number&gt;</a:t>
            </a:r>
          </a:p>
        </p:txBody>
      </p:sp>
      <p:sp>
        <p:nvSpPr>
          <p:cNvPr name="TextBox 9" id="9"/>
          <p:cNvSpPr txBox="true"/>
          <p:nvPr/>
        </p:nvSpPr>
        <p:spPr>
          <a:xfrm rot="0">
            <a:off x="4378680" y="9776715"/>
            <a:ext cx="9716580" cy="463485"/>
          </a:xfrm>
          <a:prstGeom prst="rect">
            <a:avLst/>
          </a:prstGeom>
        </p:spPr>
        <p:txBody>
          <a:bodyPr anchor="t" rtlCol="false" tIns="0" lIns="0" bIns="0" rIns="0">
            <a:spAutoFit/>
          </a:bodyPr>
          <a:lstStyle/>
          <a:p>
            <a:pPr algn="ctr">
              <a:lnSpc>
                <a:spcPts val="2520"/>
              </a:lnSpc>
            </a:pPr>
            <a:r>
              <a:rPr lang="en-US" sz="2100" spc="-1">
                <a:solidFill>
                  <a:srgbClr val="FFFFFF"/>
                </a:solidFill>
                <a:latin typeface="Arimo"/>
              </a:rPr>
              <a:t>International Institute of Information Technology, Naya Raipur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DAFwwAVFGgQ</dc:identifier>
  <dcterms:modified xsi:type="dcterms:W3CDTF">2011-08-01T06:04:30Z</dcterms:modified>
  <cp:revision>1</cp:revision>
  <dc:title>DIP</dc:title>
</cp:coreProperties>
</file>