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305" r:id="rId4"/>
    <p:sldId id="278" r:id="rId5"/>
    <p:sldId id="261" r:id="rId6"/>
    <p:sldId id="274" r:id="rId7"/>
    <p:sldId id="277" r:id="rId8"/>
    <p:sldId id="275" r:id="rId9"/>
    <p:sldId id="306" r:id="rId10"/>
    <p:sldId id="289" r:id="rId11"/>
    <p:sldId id="308" r:id="rId12"/>
    <p:sldId id="290" r:id="rId13"/>
    <p:sldId id="309" r:id="rId14"/>
    <p:sldId id="307" r:id="rId15"/>
    <p:sldId id="310" r:id="rId16"/>
    <p:sldId id="311" r:id="rId17"/>
    <p:sldId id="291" r:id="rId18"/>
    <p:sldId id="292" r:id="rId19"/>
    <p:sldId id="293" r:id="rId20"/>
    <p:sldId id="312" r:id="rId21"/>
    <p:sldId id="313" r:id="rId22"/>
    <p:sldId id="296" r:id="rId23"/>
    <p:sldId id="295" r:id="rId24"/>
    <p:sldId id="314" r:id="rId25"/>
    <p:sldId id="297" r:id="rId26"/>
    <p:sldId id="298" r:id="rId27"/>
    <p:sldId id="315" r:id="rId28"/>
    <p:sldId id="316" r:id="rId29"/>
    <p:sldId id="317" r:id="rId30"/>
    <p:sldId id="299" r:id="rId31"/>
    <p:sldId id="300" r:id="rId32"/>
    <p:sldId id="301" r:id="rId33"/>
    <p:sldId id="302" r:id="rId34"/>
    <p:sldId id="304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E4231-EE4D-4FDF-BA5B-7FA8A58A77F1}" type="datetimeFigureOut">
              <a:rPr lang="de-DE" smtClean="0"/>
              <a:t>23.04.2023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9F16B-3B41-4788-9D9A-8AD9F6F5E1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07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Herzlic</a:t>
            </a:r>
            <a:r>
              <a:rPr lang="de-DE" dirty="0"/>
              <a:t> willkommen an alle im Saal und an das online Auditorium zu meiner Verteidigung der </a:t>
            </a:r>
            <a:r>
              <a:rPr lang="de-DE" dirty="0" err="1"/>
              <a:t>Bachelorabeit</a:t>
            </a:r>
            <a:r>
              <a:rPr lang="de-DE" dirty="0"/>
              <a:t>. Ich möchte gerne meine Präsentation damit beginnen, ihnen die Influenza-Situation in der wir uns Befinden ins Bewusstsein zu rufen. Denn durch die Corona-Pandemie der letzten jetzt mittlerweile 3 Jahre ist das Influenza Virus in die damit verbundene Krankheit die Grippe in der Hintergrund geraten.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7A4F9-AFDC-493C-BAF3-71419AACD2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00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Trotzdem ist das Influenza-Virus </a:t>
            </a:r>
            <a:r>
              <a:rPr lang="de-DE" dirty="0" err="1"/>
              <a:t>immernoch</a:t>
            </a:r>
            <a:r>
              <a:rPr lang="de-DE" dirty="0"/>
              <a:t> eins der tödlichsten Viren, wenn man die Todenzahlen betrachtet. Laut WHO liege die globalen </a:t>
            </a:r>
            <a:r>
              <a:rPr lang="de-DE" dirty="0" err="1"/>
              <a:t>hopitalisierungen</a:t>
            </a:r>
            <a:r>
              <a:rPr lang="de-DE" dirty="0"/>
              <a:t> bei 3-5 Millionen pro </a:t>
            </a:r>
            <a:r>
              <a:rPr lang="de-DE" dirty="0" err="1"/>
              <a:t>jahr</a:t>
            </a:r>
            <a:r>
              <a:rPr lang="de-DE" dirty="0"/>
              <a:t> und die todeszahlen bei 250-650.000 pro Jahr weltweit. Diese Zahlen alleine sprechen schon für sich, jedoch war das wirklich schockierende für mich die Verteilung der Mortalität. Ich hab hier mal eine </a:t>
            </a:r>
            <a:r>
              <a:rPr lang="de-DE" dirty="0" err="1"/>
              <a:t>visualisierung</a:t>
            </a:r>
            <a:r>
              <a:rPr lang="de-DE" dirty="0"/>
              <a:t> einer Studie mitgebracht, die die </a:t>
            </a:r>
            <a:r>
              <a:rPr lang="de-DE" dirty="0" err="1"/>
              <a:t>mortalität</a:t>
            </a:r>
            <a:r>
              <a:rPr lang="de-DE" dirty="0"/>
              <a:t> bei über 65 jährigen in verschiedenen Ländern zwischen 2002 und 2011 untersucht hat. Und ich finde es erschreckend zu sehen, wie gerade </a:t>
            </a:r>
            <a:r>
              <a:rPr lang="de-DE" dirty="0" err="1"/>
              <a:t>entwicklungs</a:t>
            </a:r>
            <a:r>
              <a:rPr lang="de-DE" dirty="0"/>
              <a:t> und </a:t>
            </a:r>
            <a:r>
              <a:rPr lang="de-DE" dirty="0" err="1"/>
              <a:t>schwellenländer</a:t>
            </a:r>
            <a:r>
              <a:rPr lang="de-DE" dirty="0"/>
              <a:t> deutlich höhere Todesraten haben als die </a:t>
            </a:r>
            <a:r>
              <a:rPr lang="de-DE" dirty="0" err="1"/>
              <a:t>Indusrieländer</a:t>
            </a:r>
            <a:r>
              <a:rPr lang="de-DE" dirty="0"/>
              <a:t>. Hier sind todesraten von 60, 70, 80 % keine </a:t>
            </a:r>
            <a:r>
              <a:rPr lang="de-DE" dirty="0" err="1"/>
              <a:t>seltenheit</a:t>
            </a:r>
            <a:r>
              <a:rPr lang="de-DE" dirty="0"/>
              <a:t> und Argentinien ist hier mit in die 90 % </a:t>
            </a:r>
            <a:r>
              <a:rPr lang="de-DE" dirty="0" err="1"/>
              <a:t>spitzenreiter</a:t>
            </a:r>
            <a:r>
              <a:rPr lang="de-DE" dirty="0"/>
              <a:t>. Und das muss man sich mal vorstellen, bekommt ein über 65 jähriger Argentinier die Grippe, ist das zu 90% sein Todesurteil…. Und das ist eine Sache an der man ansetzten sollte diese zu ändern. Der erste Schritt ist dabei erst mal eine gute, dezentrale Diagnostik zu erreichen, da diese </a:t>
            </a:r>
            <a:r>
              <a:rPr lang="de-DE" dirty="0" err="1"/>
              <a:t>länder</a:t>
            </a:r>
            <a:r>
              <a:rPr lang="de-DE" dirty="0"/>
              <a:t> meist keine guten medizinische Infrastruktur </a:t>
            </a:r>
            <a:r>
              <a:rPr lang="de-DE" dirty="0" err="1"/>
              <a:t>besitzten</a:t>
            </a:r>
            <a:r>
              <a:rPr lang="de-DE" dirty="0"/>
              <a:t>. Doch bevor ich dazu mehr erzähle möchte ich ihnen erst mal das Influenza Virus und seine Besonderheiten näher bringen.</a:t>
            </a:r>
          </a:p>
          <a:p>
            <a:endParaRPr lang="de-DE" dirty="0"/>
          </a:p>
          <a:p>
            <a:r>
              <a:rPr lang="de-DE" dirty="0"/>
              <a:t>Quelle: WHO</a:t>
            </a:r>
          </a:p>
          <a:p>
            <a:r>
              <a:rPr lang="de-DE" dirty="0"/>
              <a:t>2002-2011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7A4F9-AFDC-493C-BAF3-71419AACD25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16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Trotzdem ist das Influenza-Virus </a:t>
            </a:r>
            <a:r>
              <a:rPr lang="de-DE" dirty="0" err="1"/>
              <a:t>immernoch</a:t>
            </a:r>
            <a:r>
              <a:rPr lang="de-DE" dirty="0"/>
              <a:t> eins der tödlichsten Viren, wenn man die Todenzahlen betrachtet. Laut WHO liege die globalen </a:t>
            </a:r>
            <a:r>
              <a:rPr lang="de-DE" dirty="0" err="1"/>
              <a:t>hopitalisierungen</a:t>
            </a:r>
            <a:r>
              <a:rPr lang="de-DE" dirty="0"/>
              <a:t> bei 3-5 Millionen pro </a:t>
            </a:r>
            <a:r>
              <a:rPr lang="de-DE" dirty="0" err="1"/>
              <a:t>jahr</a:t>
            </a:r>
            <a:r>
              <a:rPr lang="de-DE" dirty="0"/>
              <a:t> und die todeszahlen bei 250-650.000 pro Jahr weltweit. Diese Zahlen alleine sprechen schon für sich, jedoch war das wirklich schockierende für mich die Verteilung der Mortalität. Ich hab hier mal eine </a:t>
            </a:r>
            <a:r>
              <a:rPr lang="de-DE" dirty="0" err="1"/>
              <a:t>visualisierung</a:t>
            </a:r>
            <a:r>
              <a:rPr lang="de-DE" dirty="0"/>
              <a:t> einer Studie mitgebracht, die die </a:t>
            </a:r>
            <a:r>
              <a:rPr lang="de-DE" dirty="0" err="1"/>
              <a:t>mortalität</a:t>
            </a:r>
            <a:r>
              <a:rPr lang="de-DE" dirty="0"/>
              <a:t> bei über 65 jährigen in verschiedenen Ländern zwischen 2002 und 2011 untersucht hat. Und ich finde es erschreckend zu sehen, wie gerade </a:t>
            </a:r>
            <a:r>
              <a:rPr lang="de-DE" dirty="0" err="1"/>
              <a:t>entwicklungs</a:t>
            </a:r>
            <a:r>
              <a:rPr lang="de-DE" dirty="0"/>
              <a:t> und </a:t>
            </a:r>
            <a:r>
              <a:rPr lang="de-DE" dirty="0" err="1"/>
              <a:t>schwellenländer</a:t>
            </a:r>
            <a:r>
              <a:rPr lang="de-DE" dirty="0"/>
              <a:t> deutlich höhere Todesraten haben als die </a:t>
            </a:r>
            <a:r>
              <a:rPr lang="de-DE" dirty="0" err="1"/>
              <a:t>Indusrieländer</a:t>
            </a:r>
            <a:r>
              <a:rPr lang="de-DE" dirty="0"/>
              <a:t>. Hier sind todesraten von 60, 70, 80 % keine </a:t>
            </a:r>
            <a:r>
              <a:rPr lang="de-DE" dirty="0" err="1"/>
              <a:t>seltenheit</a:t>
            </a:r>
            <a:r>
              <a:rPr lang="de-DE" dirty="0"/>
              <a:t> und Argentinien ist hier mit in die 90 % </a:t>
            </a:r>
            <a:r>
              <a:rPr lang="de-DE" dirty="0" err="1"/>
              <a:t>spitzenreiter</a:t>
            </a:r>
            <a:r>
              <a:rPr lang="de-DE" dirty="0"/>
              <a:t>. Und das muss man sich mal vorstellen, bekommt ein über 65 jähriger Argentinier die Grippe, ist das zu 90% sein Todesurteil…. Und das ist eine Sache an der man ansetzten sollte diese zu ändern. Der erste Schritt ist dabei erst mal eine gute, dezentrale Diagnostik zu erreichen, da diese </a:t>
            </a:r>
            <a:r>
              <a:rPr lang="de-DE" dirty="0" err="1"/>
              <a:t>länder</a:t>
            </a:r>
            <a:r>
              <a:rPr lang="de-DE" dirty="0"/>
              <a:t> meist keine guten medizinische Infrastruktur </a:t>
            </a:r>
            <a:r>
              <a:rPr lang="de-DE" dirty="0" err="1"/>
              <a:t>besitzten</a:t>
            </a:r>
            <a:r>
              <a:rPr lang="de-DE" dirty="0"/>
              <a:t>. Doch bevor ich dazu mehr erzähle möchte ich ihnen erst mal das Influenza Virus und seine Besonderheiten näher bringen.</a:t>
            </a:r>
          </a:p>
          <a:p>
            <a:endParaRPr lang="de-DE" dirty="0"/>
          </a:p>
          <a:p>
            <a:r>
              <a:rPr lang="de-DE" dirty="0"/>
              <a:t>Quelle: WHO</a:t>
            </a:r>
          </a:p>
          <a:p>
            <a:r>
              <a:rPr lang="de-DE" dirty="0"/>
              <a:t>2002-2011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7A4F9-AFDC-493C-BAF3-71419AACD2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69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wie schon vorhin angesprochen ist gerade für die Infrastrukturell schwächeren Ländern sehr wichtig, eine dezentrale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7A4F9-AFDC-493C-BAF3-71419AACD2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2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7A4F9-AFDC-493C-BAF3-71419AACD2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91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7A4F9-AFDC-493C-BAF3-71419AACD25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72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7A4F9-AFDC-493C-BAF3-71419AACD25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154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7A4F9-AFDC-493C-BAF3-71419AACD25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884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7A4F9-AFDC-493C-BAF3-71419AACD25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1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ED390-5851-663E-087E-9097A12F6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4EC3C8-ADA2-C9B1-EB13-144F083B4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31DD11-B363-DF67-F1C2-F21D53F3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C80B-32A7-42D6-8233-5D063A598239}" type="datetimeFigureOut">
              <a:rPr lang="de-DE" smtClean="0"/>
              <a:t>23.04.2023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20D85D-64EB-A330-2126-34859A06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0DA38-9126-E63D-15D1-C06990F6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BE1E-696E-4A70-BD92-3568316A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A39A4-C515-2E05-0A62-60E8654C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0D8734-C8FE-D76E-0826-B1D07B5D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893F9D-8293-BC14-3B37-F8773D1F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C80B-32A7-42D6-8233-5D063A598239}" type="datetimeFigureOut">
              <a:rPr lang="de-DE" smtClean="0"/>
              <a:t>23.04.2023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5A41B3-CE6F-97C4-A320-5AFFD215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53FB1-0388-14F6-8BC4-10B97C2A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BE1E-696E-4A70-BD92-3568316A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83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10D41B-F425-F51E-C63D-635A1B8AB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B436B6-6388-85B6-F16D-126D9B72F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0991E8-02EA-7D79-2935-72B633CF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C80B-32A7-42D6-8233-5D063A598239}" type="datetimeFigureOut">
              <a:rPr lang="de-DE" smtClean="0"/>
              <a:t>23.04.2023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E7DE58-4DF6-80AD-D4F3-E0B38768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12DFCF-CD1D-A1A0-038E-519A291C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BE1E-696E-4A70-BD92-3568316A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91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1D216-D7BB-3F15-9E66-3FED5361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AEF1E-B501-4F50-A210-3528E0060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5F52A5-E036-462E-D5AE-FD3CDAC5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C80B-32A7-42D6-8233-5D063A598239}" type="datetimeFigureOut">
              <a:rPr lang="de-DE" smtClean="0"/>
              <a:t>23.04.2023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822431-7BD2-9750-F4D6-03F0CD75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67689A-491A-98B1-FA26-C902D266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BE1E-696E-4A70-BD92-3568316A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79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5B75E-C2D6-F005-5F29-C22AEF87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967862-2A3E-225F-352C-C40EF3B01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3A634-16A1-F78E-1DB6-C7BA8F64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C80B-32A7-42D6-8233-5D063A598239}" type="datetimeFigureOut">
              <a:rPr lang="de-DE" smtClean="0"/>
              <a:t>23.04.2023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3CF101-E73F-D5BC-A9C6-0EBC91CE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7C513-0E0F-3F02-C77D-80BCD143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BE1E-696E-4A70-BD92-3568316A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99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2E715-CBCD-001B-F407-867B1B0E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FE435A-3733-9A83-688D-F9F712758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A793C3-159A-BC1E-D948-E868F0373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F22752-B051-8B3E-1546-6970DC86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C80B-32A7-42D6-8233-5D063A598239}" type="datetimeFigureOut">
              <a:rPr lang="de-DE" smtClean="0"/>
              <a:t>23.04.2023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06DDA4-E240-881B-D9AA-777D3068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726FFF-C54F-0E4F-8426-59657F51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BE1E-696E-4A70-BD92-3568316A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05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9483B-2C98-F042-AC5E-945B885D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FE5C51-944C-C661-085E-05A7C926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BF430E-2492-9376-25AC-07C246054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E0CCF0-88CE-4095-E060-8604DEC33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A58FCB-ED3B-413E-900F-4FC65233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DC480D-EC7B-5F8D-FBCF-483645BD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C80B-32A7-42D6-8233-5D063A598239}" type="datetimeFigureOut">
              <a:rPr lang="de-DE" smtClean="0"/>
              <a:t>23.04.2023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B45D4B-223A-D8A2-9266-1758BAFD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B34705-058C-52C6-AD91-04757C2C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BE1E-696E-4A70-BD92-3568316A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44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7551D-2460-E893-E487-D477641B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CF422F-E02E-1E09-EB33-4FCDF583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C80B-32A7-42D6-8233-5D063A598239}" type="datetimeFigureOut">
              <a:rPr lang="de-DE" smtClean="0"/>
              <a:t>23.04.2023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8D6B52-17B1-3828-73FA-445534FD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9BA65F-03CF-ECA4-F04C-2B81880E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BE1E-696E-4A70-BD92-3568316A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69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D012AD-7B59-F602-AD79-874BDC6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C80B-32A7-42D6-8233-5D063A598239}" type="datetimeFigureOut">
              <a:rPr lang="de-DE" smtClean="0"/>
              <a:t>23.04.2023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7A0363-6139-15BA-B953-C48278F4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9A6759-AD45-E9C6-3761-6497D2DE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BE1E-696E-4A70-BD92-3568316A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2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CC7D2-D549-66CD-1654-2B2EA320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2AA63-8A27-9E10-F3FC-1698CEBA4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9CDE23-7420-601D-4D0C-5817F8D45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53ED8-0C54-A6BD-6A7B-061C808A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C80B-32A7-42D6-8233-5D063A598239}" type="datetimeFigureOut">
              <a:rPr lang="de-DE" smtClean="0"/>
              <a:t>23.04.2023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235AFC-7C35-1E79-924E-DFADD378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E388D7-4E5C-E098-B343-D52691F9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BE1E-696E-4A70-BD92-3568316A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33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6FE84-11F3-1EDC-0F8E-2583F12B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4C8A6E-E3F0-7203-A256-221A2186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6D11A0-F9AA-BCAE-CA6A-84379A1FA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ABAC3D-1D33-1C8A-37B4-6F51926A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C80B-32A7-42D6-8233-5D063A598239}" type="datetimeFigureOut">
              <a:rPr lang="de-DE" smtClean="0"/>
              <a:t>23.04.2023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6BD779-6407-5506-0A3E-BE98C9CC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012756-541E-E5E8-15B8-35944B08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BE1E-696E-4A70-BD92-3568316A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35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C5444A-E01B-3348-B8B4-7A438DB1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3ED7CA-BAD1-2BB8-3A4C-4773D2110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68027-C615-F61C-0641-E1E95D919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C80B-32A7-42D6-8233-5D063A598239}" type="datetimeFigureOut">
              <a:rPr lang="de-DE" smtClean="0"/>
              <a:t>23.04.2023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2F2C11-9597-AB90-C82B-351CDB547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BDFDB-3AFA-64EB-2E16-F8FD0AD95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BE1E-696E-4A70-BD92-3568316A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9F0E2-2F1B-98BA-3192-19A0B6D99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90042"/>
            <a:ext cx="9144000" cy="2403835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Entwicklung und Optimierung eines isothermen Amplifikationssystems zur Detektion von Influenza A und B Viren für die Point-</a:t>
            </a:r>
            <a:r>
              <a:rPr lang="de-DE" sz="4400" dirty="0" err="1"/>
              <a:t>of</a:t>
            </a:r>
            <a:r>
              <a:rPr lang="de-DE" sz="4400" dirty="0"/>
              <a:t>-Care Diagnostik</a:t>
            </a:r>
          </a:p>
        </p:txBody>
      </p:sp>
      <p:pic>
        <p:nvPicPr>
          <p:cNvPr id="2050" name="Picture 2" descr="Antrag auf Beratung durch das KKS-BB">
            <a:extLst>
              <a:ext uri="{FF2B5EF4-FFF2-40B4-BE49-F238E27FC236}">
                <a16:creationId xmlns:a16="http://schemas.microsoft.com/office/drawing/2014/main" id="{09D15629-2966-370A-401A-F8181E583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7" y="153430"/>
            <a:ext cx="3535052" cy="87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DAA504CB-A11D-8CC7-F782-0813E73FC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949" y="0"/>
            <a:ext cx="3535051" cy="135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425B5C0-C750-253F-0BAA-76548C79E135}"/>
              </a:ext>
            </a:extLst>
          </p:cNvPr>
          <p:cNvSpPr txBox="1"/>
          <p:nvPr/>
        </p:nvSpPr>
        <p:spPr>
          <a:xfrm>
            <a:off x="5844619" y="50999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86F130-2BC8-2F0A-7917-9B17495E18E6}"/>
              </a:ext>
            </a:extLst>
          </p:cNvPr>
          <p:cNvSpPr txBox="1"/>
          <p:nvPr/>
        </p:nvSpPr>
        <p:spPr>
          <a:xfrm>
            <a:off x="4435160" y="1351421"/>
            <a:ext cx="332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Bachelorarbeit</a:t>
            </a:r>
            <a:endParaRPr lang="de-DE" sz="28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67107F9-F5F0-007D-80EE-8FE95B2FC628}"/>
              </a:ext>
            </a:extLst>
          </p:cNvPr>
          <p:cNvSpPr txBox="1"/>
          <p:nvPr/>
        </p:nvSpPr>
        <p:spPr>
          <a:xfrm>
            <a:off x="5214062" y="2059307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Julius Rublack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41658F6-073E-6252-CDA8-26E7D9391C0E}"/>
              </a:ext>
            </a:extLst>
          </p:cNvPr>
          <p:cNvSpPr txBox="1"/>
          <p:nvPr/>
        </p:nvSpPr>
        <p:spPr>
          <a:xfrm>
            <a:off x="5353523" y="5724447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24.04.2023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085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01C96BB-CB7D-1FEF-F90D-69F0A96E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Die </a:t>
            </a:r>
            <a:r>
              <a:rPr lang="de-DE" b="1" dirty="0" err="1"/>
              <a:t>Primerasymmetrie</a:t>
            </a:r>
            <a:br>
              <a:rPr lang="de-DE" b="1" dirty="0"/>
            </a:br>
            <a:r>
              <a:rPr lang="de-DE" sz="3600" dirty="0"/>
              <a:t>Das Prinzip</a:t>
            </a: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940A01B3-0440-CBE6-E1DF-3A353572E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1D96B1A-455A-F22F-DC8E-3F5DE8CC7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045" y="1882361"/>
            <a:ext cx="2952028" cy="162007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1FDF23A-D074-AB2D-90EF-ABBA003B7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275" y="2147282"/>
            <a:ext cx="2952000" cy="34590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5E83D4C-26CA-E8EB-D156-C40FF265F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275" y="2951553"/>
            <a:ext cx="2952000" cy="29899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DE692FC-15F9-BE7A-0073-7019ACFE8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877" y="4430030"/>
            <a:ext cx="2952000" cy="95295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0299D17-19E5-0469-C8C8-B5EC610EE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4864" y="4223097"/>
            <a:ext cx="2952000" cy="115937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188A055-BAE9-7B6A-BE6B-FC1E16C23C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9787" y="4070162"/>
            <a:ext cx="2952000" cy="30587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110A757-1B08-7A3F-09DB-D477AA0CAF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9787" y="4821855"/>
            <a:ext cx="2952000" cy="169299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FA2A514F-033A-18E7-A1A9-CA5BC9CE4B4C}"/>
              </a:ext>
            </a:extLst>
          </p:cNvPr>
          <p:cNvSpPr txBox="1"/>
          <p:nvPr/>
        </p:nvSpPr>
        <p:spPr>
          <a:xfrm>
            <a:off x="2757748" y="1743862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SSB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639D1EA-22B1-B511-B04F-5760F1870A36}"/>
              </a:ext>
            </a:extLst>
          </p:cNvPr>
          <p:cNvCxnSpPr>
            <a:cxnSpLocks/>
          </p:cNvCxnSpPr>
          <p:nvPr/>
        </p:nvCxnSpPr>
        <p:spPr>
          <a:xfrm flipH="1" flipV="1">
            <a:off x="4834198" y="2918522"/>
            <a:ext cx="145256" cy="199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77F237EA-F2F7-A0BF-C70D-A555238E3E24}"/>
              </a:ext>
            </a:extLst>
          </p:cNvPr>
          <p:cNvSpPr txBox="1"/>
          <p:nvPr/>
        </p:nvSpPr>
        <p:spPr>
          <a:xfrm>
            <a:off x="4469474" y="3047124"/>
            <a:ext cx="1019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Rekombinase</a:t>
            </a:r>
            <a:endParaRPr lang="de-DE" sz="12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D2A5430-DA9F-4C51-922A-57041CE4A57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576773" y="1882362"/>
            <a:ext cx="180975" cy="7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F740E39-CFD5-AE40-DC3F-1F7486C13F6D}"/>
              </a:ext>
            </a:extLst>
          </p:cNvPr>
          <p:cNvSpPr txBox="1"/>
          <p:nvPr/>
        </p:nvSpPr>
        <p:spPr>
          <a:xfrm>
            <a:off x="5174645" y="2584066"/>
            <a:ext cx="1130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Reverse Primer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178C5CA-3042-21D3-0B86-FE80764F4580}"/>
              </a:ext>
            </a:extLst>
          </p:cNvPr>
          <p:cNvSpPr txBox="1"/>
          <p:nvPr/>
        </p:nvSpPr>
        <p:spPr>
          <a:xfrm>
            <a:off x="1325019" y="2068127"/>
            <a:ext cx="115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Forward Primer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CC93499-2DE1-34E8-2756-C9C80B87125E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906826" y="2722566"/>
            <a:ext cx="267819" cy="39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B2CEB28-A1C8-345D-DCEE-525B4A16C533}"/>
              </a:ext>
            </a:extLst>
          </p:cNvPr>
          <p:cNvCxnSpPr>
            <a:cxnSpLocks/>
          </p:cNvCxnSpPr>
          <p:nvPr/>
        </p:nvCxnSpPr>
        <p:spPr>
          <a:xfrm>
            <a:off x="2115422" y="2329923"/>
            <a:ext cx="54768" cy="171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488C67B2-E2D4-48B1-138B-D03321685C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9787" y="5948851"/>
            <a:ext cx="2952000" cy="65204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89F30A1C-FDA8-3E6D-367E-4D15685DF403}"/>
              </a:ext>
            </a:extLst>
          </p:cNvPr>
          <p:cNvSpPr txBox="1"/>
          <p:nvPr/>
        </p:nvSpPr>
        <p:spPr>
          <a:xfrm>
            <a:off x="9173175" y="5645408"/>
            <a:ext cx="879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Fluorophor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ECAFF9B-D7BA-9D79-6D19-52844D24DAE3}"/>
              </a:ext>
            </a:extLst>
          </p:cNvPr>
          <p:cNvSpPr txBox="1"/>
          <p:nvPr/>
        </p:nvSpPr>
        <p:spPr>
          <a:xfrm>
            <a:off x="10236067" y="5650143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Quencher</a:t>
            </a:r>
            <a:endParaRPr lang="de-DE" sz="1200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F8F6749-AA42-450E-32CC-857C6D61C9D9}"/>
              </a:ext>
            </a:extLst>
          </p:cNvPr>
          <p:cNvCxnSpPr>
            <a:cxnSpLocks/>
          </p:cNvCxnSpPr>
          <p:nvPr/>
        </p:nvCxnSpPr>
        <p:spPr>
          <a:xfrm>
            <a:off x="9675787" y="5944116"/>
            <a:ext cx="220688" cy="11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C6C6DC5-B059-4BDD-EACA-EC2C525AE2B4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0328275" y="5927142"/>
            <a:ext cx="308704" cy="130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56261AB9-A48F-D4BC-C375-751381F50022}"/>
              </a:ext>
            </a:extLst>
          </p:cNvPr>
          <p:cNvSpPr/>
          <p:nvPr/>
        </p:nvSpPr>
        <p:spPr>
          <a:xfrm>
            <a:off x="6601436" y="2600116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Pfeil: nach rechts 47">
            <a:extLst>
              <a:ext uri="{FF2B5EF4-FFF2-40B4-BE49-F238E27FC236}">
                <a16:creationId xmlns:a16="http://schemas.microsoft.com/office/drawing/2014/main" id="{64DE8F70-BC87-7080-44D5-F2ACF5701E8E}"/>
              </a:ext>
            </a:extLst>
          </p:cNvPr>
          <p:cNvSpPr/>
          <p:nvPr/>
        </p:nvSpPr>
        <p:spPr>
          <a:xfrm>
            <a:off x="3653135" y="4419053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A39B9C14-BC78-BA0E-D6CA-8549B6CD30AD}"/>
              </a:ext>
            </a:extLst>
          </p:cNvPr>
          <p:cNvSpPr/>
          <p:nvPr/>
        </p:nvSpPr>
        <p:spPr>
          <a:xfrm>
            <a:off x="7477875" y="4430030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A2D27796-286A-A28B-06BC-10503669A72E}"/>
              </a:ext>
            </a:extLst>
          </p:cNvPr>
          <p:cNvSpPr/>
          <p:nvPr/>
        </p:nvSpPr>
        <p:spPr>
          <a:xfrm rot="5400000">
            <a:off x="9840292" y="5249867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FDD0414-52BF-4B6D-69D8-F576476EE90B}"/>
              </a:ext>
            </a:extLst>
          </p:cNvPr>
          <p:cNvSpPr txBox="1"/>
          <p:nvPr/>
        </p:nvSpPr>
        <p:spPr>
          <a:xfrm>
            <a:off x="4389325" y="1519698"/>
            <a:ext cx="330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äquimolare </a:t>
            </a:r>
            <a:r>
              <a:rPr lang="de-DE" b="1" dirty="0" err="1"/>
              <a:t>Primerkonzentration</a:t>
            </a:r>
            <a:endParaRPr lang="de-DE" b="1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970E32A-E803-BC64-3821-FDDFC5C9EA8C}"/>
              </a:ext>
            </a:extLst>
          </p:cNvPr>
          <p:cNvSpPr txBox="1"/>
          <p:nvPr/>
        </p:nvSpPr>
        <p:spPr>
          <a:xfrm>
            <a:off x="4382993" y="3627604"/>
            <a:ext cx="367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asymmetrische </a:t>
            </a:r>
            <a:r>
              <a:rPr lang="de-DE" b="1" dirty="0" err="1"/>
              <a:t>Primerkonzentration</a:t>
            </a:r>
            <a:endParaRPr lang="de-DE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7A9D48-091D-45CC-17C3-3187D8F00379}"/>
              </a:ext>
            </a:extLst>
          </p:cNvPr>
          <p:cNvSpPr txBox="1"/>
          <p:nvPr/>
        </p:nvSpPr>
        <p:spPr>
          <a:xfrm>
            <a:off x="426644" y="65258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6152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F0EBEBB-75E5-C52B-7FFC-C3D0071C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Ergebnisse</a:t>
            </a:r>
            <a:br>
              <a:rPr lang="de-DE" b="1" dirty="0"/>
            </a:br>
            <a:r>
              <a:rPr lang="de-DE" sz="3600" dirty="0"/>
              <a:t>Entwicklung einer asymmetrischen RPA</a:t>
            </a: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4F9A2B22-FD96-56A5-AC3A-92537578C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Ein Bild, das Text, Messstab Maßband, Antenne enthält.&#10;&#10;Automatisch generierte Beschreibung">
            <a:extLst>
              <a:ext uri="{FF2B5EF4-FFF2-40B4-BE49-F238E27FC236}">
                <a16:creationId xmlns:a16="http://schemas.microsoft.com/office/drawing/2014/main" id="{15B560DE-BB9F-D74C-CAF8-1E1B03553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42" y="1538288"/>
            <a:ext cx="6711315" cy="153109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75C965A-5F44-C7DC-65AA-0B55F00C4884}"/>
              </a:ext>
            </a:extLst>
          </p:cNvPr>
          <p:cNvSpPr/>
          <p:nvPr/>
        </p:nvSpPr>
        <p:spPr>
          <a:xfrm>
            <a:off x="5273040" y="2381250"/>
            <a:ext cx="1866900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08F9C9D-1534-4897-8DF5-CA08B88E25DA}"/>
              </a:ext>
            </a:extLst>
          </p:cNvPr>
          <p:cNvSpPr txBox="1"/>
          <p:nvPr/>
        </p:nvSpPr>
        <p:spPr>
          <a:xfrm>
            <a:off x="426644" y="65258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7937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F0EBEBB-75E5-C52B-7FFC-C3D0071C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Ergebnisse</a:t>
            </a:r>
            <a:br>
              <a:rPr lang="de-DE" b="1" dirty="0"/>
            </a:br>
            <a:r>
              <a:rPr lang="de-DE" sz="3600" dirty="0"/>
              <a:t>Entwicklung einer asymmetrischen RPA</a:t>
            </a: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4F9A2B22-FD96-56A5-AC3A-92537578C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Ein Bild, das Text, Messstab Maßband, Antenne enthält.&#10;&#10;Automatisch generierte Beschreibung">
            <a:extLst>
              <a:ext uri="{FF2B5EF4-FFF2-40B4-BE49-F238E27FC236}">
                <a16:creationId xmlns:a16="http://schemas.microsoft.com/office/drawing/2014/main" id="{15B560DE-BB9F-D74C-CAF8-1E1B03553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42" y="1538288"/>
            <a:ext cx="6711315" cy="153109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75C965A-5F44-C7DC-65AA-0B55F00C4884}"/>
              </a:ext>
            </a:extLst>
          </p:cNvPr>
          <p:cNvSpPr/>
          <p:nvPr/>
        </p:nvSpPr>
        <p:spPr>
          <a:xfrm>
            <a:off x="5273040" y="2381250"/>
            <a:ext cx="1866900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FE8136F-3F01-6E3A-7043-3B32BDDB46C8}"/>
              </a:ext>
            </a:extLst>
          </p:cNvPr>
          <p:cNvSpPr txBox="1"/>
          <p:nvPr/>
        </p:nvSpPr>
        <p:spPr>
          <a:xfrm>
            <a:off x="693929" y="3064292"/>
            <a:ext cx="100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ABD9E9"/>
                </a:solidFill>
              </a:rPr>
              <a:t>Referenz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E818DEF-5A6E-90D0-B9AE-4F9A563B3462}"/>
              </a:ext>
            </a:extLst>
          </p:cNvPr>
          <p:cNvSpPr txBox="1"/>
          <p:nvPr/>
        </p:nvSpPr>
        <p:spPr>
          <a:xfrm>
            <a:off x="3648100" y="306686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EE08F"/>
                </a:solidFill>
              </a:rPr>
              <a:t>2X </a:t>
            </a:r>
            <a:r>
              <a:rPr lang="de-DE" dirty="0" err="1">
                <a:solidFill>
                  <a:srgbClr val="FEE08F"/>
                </a:solidFill>
              </a:rPr>
              <a:t>äqui</a:t>
            </a:r>
            <a:r>
              <a:rPr lang="de-DE" dirty="0">
                <a:solidFill>
                  <a:srgbClr val="FEE08F"/>
                </a:solidFill>
              </a:rPr>
              <a:t>. Primer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987F125-31C5-64EF-65A4-98D3AF713A42}"/>
              </a:ext>
            </a:extLst>
          </p:cNvPr>
          <p:cNvSpPr txBox="1"/>
          <p:nvPr/>
        </p:nvSpPr>
        <p:spPr>
          <a:xfrm>
            <a:off x="1971573" y="3051617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46E44"/>
                </a:solidFill>
              </a:rPr>
              <a:t>2X Rev. Primer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497378-1381-38C3-1FB2-B45F1DCF5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29" y="3410467"/>
            <a:ext cx="4933100" cy="338860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B31499F-D88F-CAB3-2495-BDD7AC16D6E7}"/>
              </a:ext>
            </a:extLst>
          </p:cNvPr>
          <p:cNvSpPr txBox="1"/>
          <p:nvPr/>
        </p:nvSpPr>
        <p:spPr>
          <a:xfrm>
            <a:off x="426644" y="65258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7117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5" grpId="0"/>
      <p:bldP spid="16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F0EBEBB-75E5-C52B-7FFC-C3D0071C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Ergebnisse</a:t>
            </a:r>
            <a:br>
              <a:rPr lang="de-DE" b="1" dirty="0"/>
            </a:br>
            <a:r>
              <a:rPr lang="de-DE" sz="3600" dirty="0"/>
              <a:t>Entwicklung einer asymmetrischen RPA</a:t>
            </a: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4F9A2B22-FD96-56A5-AC3A-92537578C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Ein Bild, das Text, Messstab Maßband, Antenne enthält.&#10;&#10;Automatisch generierte Beschreibung">
            <a:extLst>
              <a:ext uri="{FF2B5EF4-FFF2-40B4-BE49-F238E27FC236}">
                <a16:creationId xmlns:a16="http://schemas.microsoft.com/office/drawing/2014/main" id="{15B560DE-BB9F-D74C-CAF8-1E1B03553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42" y="1538288"/>
            <a:ext cx="6711315" cy="153109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FE8136F-3F01-6E3A-7043-3B32BDDB46C8}"/>
              </a:ext>
            </a:extLst>
          </p:cNvPr>
          <p:cNvSpPr txBox="1"/>
          <p:nvPr/>
        </p:nvSpPr>
        <p:spPr>
          <a:xfrm>
            <a:off x="693929" y="3064292"/>
            <a:ext cx="100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ABD9E9"/>
                </a:solidFill>
              </a:rPr>
              <a:t>Referenz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E818DEF-5A6E-90D0-B9AE-4F9A563B3462}"/>
              </a:ext>
            </a:extLst>
          </p:cNvPr>
          <p:cNvSpPr txBox="1"/>
          <p:nvPr/>
        </p:nvSpPr>
        <p:spPr>
          <a:xfrm>
            <a:off x="3648100" y="306686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EE08F"/>
                </a:solidFill>
              </a:rPr>
              <a:t>2X </a:t>
            </a:r>
            <a:r>
              <a:rPr lang="de-DE" dirty="0" err="1">
                <a:solidFill>
                  <a:srgbClr val="FEE08F"/>
                </a:solidFill>
              </a:rPr>
              <a:t>äqui</a:t>
            </a:r>
            <a:r>
              <a:rPr lang="de-DE" dirty="0">
                <a:solidFill>
                  <a:srgbClr val="FEE08F"/>
                </a:solidFill>
              </a:rPr>
              <a:t>. Primer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987F125-31C5-64EF-65A4-98D3AF713A42}"/>
              </a:ext>
            </a:extLst>
          </p:cNvPr>
          <p:cNvSpPr txBox="1"/>
          <p:nvPr/>
        </p:nvSpPr>
        <p:spPr>
          <a:xfrm>
            <a:off x="1971573" y="3051617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46E44"/>
                </a:solidFill>
              </a:rPr>
              <a:t>2X Rev. Primer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497378-1381-38C3-1FB2-B45F1DCF5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29" y="3410467"/>
            <a:ext cx="4933100" cy="338860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B31499F-D88F-CAB3-2495-BDD7AC16D6E7}"/>
              </a:ext>
            </a:extLst>
          </p:cNvPr>
          <p:cNvSpPr txBox="1"/>
          <p:nvPr/>
        </p:nvSpPr>
        <p:spPr>
          <a:xfrm>
            <a:off x="426644" y="65258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596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F0EBEBB-75E5-C52B-7FFC-C3D0071C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Ergebnisse</a:t>
            </a:r>
            <a:br>
              <a:rPr lang="de-DE" b="1" dirty="0"/>
            </a:br>
            <a:r>
              <a:rPr lang="de-DE" sz="3600" dirty="0"/>
              <a:t>Entwicklung einer asymmetrischen RPA</a:t>
            </a: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4F9A2B22-FD96-56A5-AC3A-92537578C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Ein Bild, das Text, Messstab Maßband, Antenne enthält.&#10;&#10;Automatisch generierte Beschreibung">
            <a:extLst>
              <a:ext uri="{FF2B5EF4-FFF2-40B4-BE49-F238E27FC236}">
                <a16:creationId xmlns:a16="http://schemas.microsoft.com/office/drawing/2014/main" id="{15B560DE-BB9F-D74C-CAF8-1E1B03553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42" y="1538288"/>
            <a:ext cx="6711315" cy="153109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3FC0414-B903-EA82-9F1C-EEF3CCD4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700" y="3420949"/>
            <a:ext cx="4933100" cy="341058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FE8136F-3F01-6E3A-7043-3B32BDDB46C8}"/>
              </a:ext>
            </a:extLst>
          </p:cNvPr>
          <p:cNvSpPr txBox="1"/>
          <p:nvPr/>
        </p:nvSpPr>
        <p:spPr>
          <a:xfrm>
            <a:off x="693929" y="3064292"/>
            <a:ext cx="100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ABD9E9"/>
                </a:solidFill>
              </a:rPr>
              <a:t>Referenz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E818DEF-5A6E-90D0-B9AE-4F9A563B3462}"/>
              </a:ext>
            </a:extLst>
          </p:cNvPr>
          <p:cNvSpPr txBox="1"/>
          <p:nvPr/>
        </p:nvSpPr>
        <p:spPr>
          <a:xfrm>
            <a:off x="3648100" y="306686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EE08F"/>
                </a:solidFill>
              </a:rPr>
              <a:t>2X </a:t>
            </a:r>
            <a:r>
              <a:rPr lang="de-DE" dirty="0" err="1">
                <a:solidFill>
                  <a:srgbClr val="FEE08F"/>
                </a:solidFill>
              </a:rPr>
              <a:t>äqui</a:t>
            </a:r>
            <a:r>
              <a:rPr lang="de-DE" dirty="0">
                <a:solidFill>
                  <a:srgbClr val="FEE08F"/>
                </a:solidFill>
              </a:rPr>
              <a:t>. Primer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987F125-31C5-64EF-65A4-98D3AF713A42}"/>
              </a:ext>
            </a:extLst>
          </p:cNvPr>
          <p:cNvSpPr txBox="1"/>
          <p:nvPr/>
        </p:nvSpPr>
        <p:spPr>
          <a:xfrm>
            <a:off x="1971573" y="3051617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46E44"/>
                </a:solidFill>
              </a:rPr>
              <a:t>2X Rev. Primer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BD1FFBB-4CB8-25F3-3167-BBC1B4485984}"/>
              </a:ext>
            </a:extLst>
          </p:cNvPr>
          <p:cNvSpPr txBox="1"/>
          <p:nvPr/>
        </p:nvSpPr>
        <p:spPr>
          <a:xfrm>
            <a:off x="6778782" y="3085378"/>
            <a:ext cx="100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ABD9E9"/>
                </a:solidFill>
              </a:rPr>
              <a:t>Referenz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35DECC3-FEE2-54F2-586B-3F6BE50269AC}"/>
              </a:ext>
            </a:extLst>
          </p:cNvPr>
          <p:cNvSpPr txBox="1"/>
          <p:nvPr/>
        </p:nvSpPr>
        <p:spPr>
          <a:xfrm>
            <a:off x="9890387" y="3119138"/>
            <a:ext cx="16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EE08F"/>
                </a:solidFill>
              </a:rPr>
              <a:t>2X </a:t>
            </a:r>
            <a:r>
              <a:rPr lang="de-DE" dirty="0" err="1">
                <a:solidFill>
                  <a:srgbClr val="FEE08F"/>
                </a:solidFill>
              </a:rPr>
              <a:t>Fwd</a:t>
            </a:r>
            <a:r>
              <a:rPr lang="de-DE" dirty="0">
                <a:solidFill>
                  <a:srgbClr val="FEE08F"/>
                </a:solidFill>
              </a:rPr>
              <a:t>. Primer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10302AB-7968-FAE4-F350-69A990361CFE}"/>
              </a:ext>
            </a:extLst>
          </p:cNvPr>
          <p:cNvSpPr txBox="1"/>
          <p:nvPr/>
        </p:nvSpPr>
        <p:spPr>
          <a:xfrm>
            <a:off x="8141819" y="3119138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46E44"/>
                </a:solidFill>
              </a:rPr>
              <a:t>2X Rev. Primer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497378-1381-38C3-1FB2-B45F1DCF5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29" y="3410467"/>
            <a:ext cx="4933100" cy="338860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B31499F-D88F-CAB3-2495-BDD7AC16D6E7}"/>
              </a:ext>
            </a:extLst>
          </p:cNvPr>
          <p:cNvSpPr txBox="1"/>
          <p:nvPr/>
        </p:nvSpPr>
        <p:spPr>
          <a:xfrm>
            <a:off x="426644" y="65258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3879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F0EBEBB-75E5-C52B-7FFC-C3D0071C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Ergebnisse</a:t>
            </a:r>
            <a:br>
              <a:rPr lang="de-DE" b="1" dirty="0"/>
            </a:br>
            <a:r>
              <a:rPr lang="de-DE" sz="3600" dirty="0"/>
              <a:t>Optimierung der </a:t>
            </a:r>
            <a:r>
              <a:rPr lang="de-DE" sz="3600" dirty="0" err="1"/>
              <a:t>Primerasymmetrie</a:t>
            </a: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4F9A2B22-FD96-56A5-AC3A-92537578C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634F60A-5819-F1D5-D4FE-60DB7BDCFD76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282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F0EBEBB-75E5-C52B-7FFC-C3D0071C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Ergebnisse</a:t>
            </a:r>
            <a:br>
              <a:rPr lang="de-DE" b="1" dirty="0"/>
            </a:br>
            <a:r>
              <a:rPr lang="de-DE" sz="3600" dirty="0"/>
              <a:t>Optimierung der </a:t>
            </a:r>
            <a:r>
              <a:rPr lang="de-DE" sz="3600" dirty="0" err="1"/>
              <a:t>Primerasymmetrie</a:t>
            </a: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4F9A2B22-FD96-56A5-AC3A-92537578C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E6568D4-C023-A18D-6E9A-3E3C9F1B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18" y="3063875"/>
            <a:ext cx="4983965" cy="3429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D907BF-71A8-C934-A0B3-851BF36002AD}"/>
              </a:ext>
            </a:extLst>
          </p:cNvPr>
          <p:cNvSpPr txBox="1"/>
          <p:nvPr/>
        </p:nvSpPr>
        <p:spPr>
          <a:xfrm>
            <a:off x="2613598" y="2007949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Influenza 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FB74CD5-7D0E-C4EC-765D-F8411156A659}"/>
              </a:ext>
            </a:extLst>
          </p:cNvPr>
          <p:cNvSpPr txBox="1"/>
          <p:nvPr/>
        </p:nvSpPr>
        <p:spPr>
          <a:xfrm>
            <a:off x="2212637" y="2746278"/>
            <a:ext cx="171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ABD9E9"/>
                </a:solidFill>
              </a:rPr>
              <a:t>1,5X Rev. Primer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106C882-0937-6046-7C47-1724E72EC0C6}"/>
              </a:ext>
            </a:extLst>
          </p:cNvPr>
          <p:cNvSpPr txBox="1"/>
          <p:nvPr/>
        </p:nvSpPr>
        <p:spPr>
          <a:xfrm>
            <a:off x="935200" y="2746278"/>
            <a:ext cx="100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EE08F"/>
                </a:solidFill>
              </a:rPr>
              <a:t>Referenz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27B200-CA6E-A668-A865-729EC4D8CD52}"/>
              </a:ext>
            </a:extLst>
          </p:cNvPr>
          <p:cNvSpPr txBox="1"/>
          <p:nvPr/>
        </p:nvSpPr>
        <p:spPr>
          <a:xfrm>
            <a:off x="4017023" y="274201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46E44"/>
                </a:solidFill>
              </a:rPr>
              <a:t>2X Rev. Primer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34F60A-5819-F1D5-D4FE-60DB7BDCFD76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257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F0EBEBB-75E5-C52B-7FFC-C3D0071C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Ergebnisse</a:t>
            </a:r>
            <a:br>
              <a:rPr lang="de-DE" b="1" dirty="0"/>
            </a:br>
            <a:r>
              <a:rPr lang="de-DE" sz="3600" dirty="0"/>
              <a:t>Optimierung der </a:t>
            </a:r>
            <a:r>
              <a:rPr lang="de-DE" sz="3600" dirty="0" err="1"/>
              <a:t>Primerasymmetrie</a:t>
            </a: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4F9A2B22-FD96-56A5-AC3A-92537578C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E6568D4-C023-A18D-6E9A-3E3C9F1B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18" y="3063875"/>
            <a:ext cx="4983965" cy="3429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9654EA9-603B-1CD7-A6AE-B695C75AB9D5}"/>
              </a:ext>
            </a:extLst>
          </p:cNvPr>
          <p:cNvSpPr txBox="1"/>
          <p:nvPr/>
        </p:nvSpPr>
        <p:spPr>
          <a:xfrm>
            <a:off x="8333511" y="2007949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Influenza 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D907BF-71A8-C934-A0B3-851BF36002AD}"/>
              </a:ext>
            </a:extLst>
          </p:cNvPr>
          <p:cNvSpPr txBox="1"/>
          <p:nvPr/>
        </p:nvSpPr>
        <p:spPr>
          <a:xfrm>
            <a:off x="2613598" y="2007949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Influenza 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FB74CD5-7D0E-C4EC-765D-F8411156A659}"/>
              </a:ext>
            </a:extLst>
          </p:cNvPr>
          <p:cNvSpPr txBox="1"/>
          <p:nvPr/>
        </p:nvSpPr>
        <p:spPr>
          <a:xfrm>
            <a:off x="2212637" y="2746278"/>
            <a:ext cx="171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ABD9E9"/>
                </a:solidFill>
              </a:rPr>
              <a:t>1,5X Rev. Primer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106C882-0937-6046-7C47-1724E72EC0C6}"/>
              </a:ext>
            </a:extLst>
          </p:cNvPr>
          <p:cNvSpPr txBox="1"/>
          <p:nvPr/>
        </p:nvSpPr>
        <p:spPr>
          <a:xfrm>
            <a:off x="935200" y="2746278"/>
            <a:ext cx="100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EE08F"/>
                </a:solidFill>
              </a:rPr>
              <a:t>Referenz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27B200-CA6E-A668-A865-729EC4D8CD52}"/>
              </a:ext>
            </a:extLst>
          </p:cNvPr>
          <p:cNvSpPr txBox="1"/>
          <p:nvPr/>
        </p:nvSpPr>
        <p:spPr>
          <a:xfrm>
            <a:off x="4017023" y="274201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46E44"/>
                </a:solidFill>
              </a:rPr>
              <a:t>2X Rev. Primer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773FA3-B4A5-D394-DF2F-EBEDFA547B25}"/>
              </a:ext>
            </a:extLst>
          </p:cNvPr>
          <p:cNvSpPr txBox="1"/>
          <p:nvPr/>
        </p:nvSpPr>
        <p:spPr>
          <a:xfrm>
            <a:off x="8333511" y="2740586"/>
            <a:ext cx="171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ABD9E9"/>
                </a:solidFill>
              </a:rPr>
              <a:t>1,5X Rev. Primer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D26B2EB-998F-280C-41CD-B463113ED41C}"/>
              </a:ext>
            </a:extLst>
          </p:cNvPr>
          <p:cNvSpPr txBox="1"/>
          <p:nvPr/>
        </p:nvSpPr>
        <p:spPr>
          <a:xfrm>
            <a:off x="7056074" y="2740586"/>
            <a:ext cx="100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EE08F"/>
                </a:solidFill>
              </a:rPr>
              <a:t>Referenz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DF8AF4B-0869-6826-1518-BCB882FF22A0}"/>
              </a:ext>
            </a:extLst>
          </p:cNvPr>
          <p:cNvSpPr txBox="1"/>
          <p:nvPr/>
        </p:nvSpPr>
        <p:spPr>
          <a:xfrm>
            <a:off x="10137897" y="2736318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46E44"/>
                </a:solidFill>
              </a:rPr>
              <a:t>2X Rev. Primer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2AFAD0D-5B48-7D80-45C4-CF102CE3F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866" y="3115610"/>
            <a:ext cx="5017554" cy="3429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634F60A-5819-F1D5-D4FE-60DB7BDCFD76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4362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F174232F-A5F3-5945-4682-B1030098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Der </a:t>
            </a:r>
            <a:r>
              <a:rPr lang="de-DE" b="1" dirty="0" err="1"/>
              <a:t>niedrigvolumen</a:t>
            </a:r>
            <a:r>
              <a:rPr lang="de-DE" b="1" dirty="0"/>
              <a:t> Ansatz</a:t>
            </a:r>
            <a:br>
              <a:rPr lang="de-DE" b="1" dirty="0"/>
            </a:br>
            <a:r>
              <a:rPr lang="de-DE" sz="3600" dirty="0"/>
              <a:t>Vorteile und Herausforderungen</a:t>
            </a:r>
            <a:endParaRPr lang="de-DE" dirty="0"/>
          </a:p>
        </p:txBody>
      </p:sp>
      <p:pic>
        <p:nvPicPr>
          <p:cNvPr id="7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0D5DE00B-6F77-5F31-EE92-886D35DB6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FA8EC1A-8155-F3B4-74CA-B5AD03C92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38" y="4267200"/>
            <a:ext cx="441897" cy="781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6A51E72-3DDC-D43A-0670-89622D7B2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129" y="1891785"/>
            <a:ext cx="797170" cy="138685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97F1E95-1B3B-2159-AA19-D9281BF2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35" y="4267200"/>
            <a:ext cx="441897" cy="781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6FDAB6B-965E-CCEA-241B-BC0B1FB87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09" y="4267200"/>
            <a:ext cx="441897" cy="78153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532E235-BFDC-C7B9-FC97-F99FF709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129" y="4267200"/>
            <a:ext cx="441897" cy="78153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01DCF13-9AD8-A023-F748-6BE78CC5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026" y="4272786"/>
            <a:ext cx="441897" cy="781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30E26F0-3A3D-02F7-DEC5-0CCDBD08E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400" y="4278372"/>
            <a:ext cx="441897" cy="78153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350DECA-6B92-D502-76D5-B3CDA95B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774" y="4278372"/>
            <a:ext cx="441897" cy="78153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C07283D-E3E8-E670-DE91-303917E4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671" y="4278372"/>
            <a:ext cx="441897" cy="781538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2A22B80F-0CFA-400E-0C39-F25F1F837A10}"/>
              </a:ext>
            </a:extLst>
          </p:cNvPr>
          <p:cNvSpPr/>
          <p:nvPr/>
        </p:nvSpPr>
        <p:spPr>
          <a:xfrm rot="5400000">
            <a:off x="1950559" y="3591515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E41D48-BAB3-0516-86D2-DFBD5E537552}"/>
              </a:ext>
            </a:extLst>
          </p:cNvPr>
          <p:cNvSpPr txBox="1"/>
          <p:nvPr/>
        </p:nvSpPr>
        <p:spPr>
          <a:xfrm>
            <a:off x="2528582" y="239496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 µl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EC1C154-38E0-CE61-ABBE-C21123311557}"/>
              </a:ext>
            </a:extLst>
          </p:cNvPr>
          <p:cNvSpPr txBox="1"/>
          <p:nvPr/>
        </p:nvSpPr>
        <p:spPr>
          <a:xfrm>
            <a:off x="3926564" y="448447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6,5 µl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27E8EF5-8064-5786-0D08-24CE7CB4E633}"/>
              </a:ext>
            </a:extLst>
          </p:cNvPr>
          <p:cNvSpPr txBox="1"/>
          <p:nvPr/>
        </p:nvSpPr>
        <p:spPr>
          <a:xfrm>
            <a:off x="2414344" y="354919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Aufteilen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EF7F1F7-560E-698F-FE42-19AD8354D1F3}"/>
              </a:ext>
            </a:extLst>
          </p:cNvPr>
          <p:cNvSpPr txBox="1"/>
          <p:nvPr/>
        </p:nvSpPr>
        <p:spPr>
          <a:xfrm>
            <a:off x="724840" y="5866326"/>
            <a:ext cx="296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Überschichtung mit Mineralöl 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E5FF66C-F3D2-A4B1-EA56-CBCFC57102F1}"/>
              </a:ext>
            </a:extLst>
          </p:cNvPr>
          <p:cNvSpPr txBox="1"/>
          <p:nvPr/>
        </p:nvSpPr>
        <p:spPr>
          <a:xfrm>
            <a:off x="5349697" y="3561145"/>
            <a:ext cx="291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gleiches Probenvolumen:</a:t>
            </a:r>
          </a:p>
          <a:p>
            <a:r>
              <a:rPr lang="de-DE" dirty="0"/>
              <a:t>höheres Verhältnis zwischen Reaktionspuffer und Probe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E8CA4BA-4C63-7324-28E3-9DCFDF10273B}"/>
              </a:ext>
            </a:extLst>
          </p:cNvPr>
          <p:cNvSpPr txBox="1"/>
          <p:nvPr/>
        </p:nvSpPr>
        <p:spPr>
          <a:xfrm>
            <a:off x="5343929" y="5250227"/>
            <a:ext cx="2925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Microfluidik: </a:t>
            </a:r>
            <a:br>
              <a:rPr lang="de-DE" dirty="0"/>
            </a:br>
            <a:r>
              <a:rPr lang="de-DE" dirty="0"/>
              <a:t>Lab-on-a-Chip System anwendbar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4CC6CDB-314B-FA0B-31EB-CCB857AE4EFB}"/>
              </a:ext>
            </a:extLst>
          </p:cNvPr>
          <p:cNvSpPr txBox="1"/>
          <p:nvPr/>
        </p:nvSpPr>
        <p:spPr>
          <a:xfrm>
            <a:off x="5343929" y="1932242"/>
            <a:ext cx="3135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geringes Gesamtvolumen:</a:t>
            </a:r>
          </a:p>
          <a:p>
            <a:r>
              <a:rPr lang="de-DE" dirty="0"/>
              <a:t>größeres Oberflächen-Volumen</a:t>
            </a:r>
          </a:p>
          <a:p>
            <a:r>
              <a:rPr lang="de-DE" dirty="0"/>
              <a:t>Verhältnis</a:t>
            </a:r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D19B0C8A-7916-25F9-C55F-A7DE890D9829}"/>
              </a:ext>
            </a:extLst>
          </p:cNvPr>
          <p:cNvSpPr/>
          <p:nvPr/>
        </p:nvSpPr>
        <p:spPr>
          <a:xfrm>
            <a:off x="8629826" y="5569552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F3DAFF87-552C-3202-32C6-F1E0F1B61A38}"/>
              </a:ext>
            </a:extLst>
          </p:cNvPr>
          <p:cNvSpPr/>
          <p:nvPr/>
        </p:nvSpPr>
        <p:spPr>
          <a:xfrm>
            <a:off x="8629826" y="3880469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C2D09551-96A9-B3D7-27EA-011C79308467}"/>
              </a:ext>
            </a:extLst>
          </p:cNvPr>
          <p:cNvSpPr/>
          <p:nvPr/>
        </p:nvSpPr>
        <p:spPr>
          <a:xfrm>
            <a:off x="8629826" y="2251566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5CA940D-2BDB-7171-CD16-74193C5FADDE}"/>
              </a:ext>
            </a:extLst>
          </p:cNvPr>
          <p:cNvSpPr txBox="1"/>
          <p:nvPr/>
        </p:nvSpPr>
        <p:spPr>
          <a:xfrm>
            <a:off x="9319676" y="5250227"/>
            <a:ext cx="3072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Labor innerhalb eines handgroßen Chips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Optimal für die POCT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7A8EA4C-4657-B3EA-F230-157F839F194B}"/>
              </a:ext>
            </a:extLst>
          </p:cNvPr>
          <p:cNvSpPr txBox="1"/>
          <p:nvPr/>
        </p:nvSpPr>
        <p:spPr>
          <a:xfrm>
            <a:off x="9319676" y="3561145"/>
            <a:ext cx="307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höhere Sensitivität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geringere Abhängigkeit </a:t>
            </a:r>
            <a:br>
              <a:rPr lang="de-DE" dirty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B050"/>
                </a:solidFill>
              </a:rPr>
              <a:t>vom Mischschritt </a:t>
            </a:r>
          </a:p>
          <a:p>
            <a:r>
              <a:rPr lang="de-DE" dirty="0">
                <a:solidFill>
                  <a:srgbClr val="00B050"/>
                </a:solidFill>
              </a:rPr>
              <a:t>     </a:t>
            </a:r>
            <a:r>
              <a:rPr lang="de-DE" dirty="0"/>
              <a:t>(Lillis </a:t>
            </a:r>
            <a:r>
              <a:rPr lang="de-DE" i="1" dirty="0"/>
              <a:t>et al. </a:t>
            </a:r>
            <a:r>
              <a:rPr lang="de-DE" dirty="0"/>
              <a:t>2016)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E309768-6D52-FAAC-9167-C72A7ABAADEA}"/>
              </a:ext>
            </a:extLst>
          </p:cNvPr>
          <p:cNvSpPr txBox="1"/>
          <p:nvPr/>
        </p:nvSpPr>
        <p:spPr>
          <a:xfrm>
            <a:off x="9263060" y="2220017"/>
            <a:ext cx="30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Kostenersparnis  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3A36BD76-4385-4E1D-2490-0FDBA72A02AD}"/>
              </a:ext>
            </a:extLst>
          </p:cNvPr>
          <p:cNvSpPr/>
          <p:nvPr/>
        </p:nvSpPr>
        <p:spPr>
          <a:xfrm rot="5400000">
            <a:off x="1949933" y="5357841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2D7BC16-C623-B73A-FAB8-26A2FE63D469}"/>
              </a:ext>
            </a:extLst>
          </p:cNvPr>
          <p:cNvSpPr txBox="1"/>
          <p:nvPr/>
        </p:nvSpPr>
        <p:spPr>
          <a:xfrm>
            <a:off x="2361206" y="5287551"/>
            <a:ext cx="13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Evaporation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64560F0-9315-1421-CC5F-74259B91CDD4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46765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2F38C277-DF14-E73E-F5DC-929A9E87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Ergebnisse</a:t>
            </a:r>
            <a:br>
              <a:rPr lang="de-DE" b="1" dirty="0"/>
            </a:br>
            <a:r>
              <a:rPr lang="de-DE" sz="3600" dirty="0"/>
              <a:t>Vergleich zwischen den Reaktionsvolumina</a:t>
            </a:r>
            <a:endParaRPr lang="de-DE" dirty="0"/>
          </a:p>
        </p:txBody>
      </p:sp>
      <p:pic>
        <p:nvPicPr>
          <p:cNvPr id="7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B3DBCD22-A6B1-051B-7FEA-76C46002B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4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8894B-D56F-6928-7215-E3D49BA7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Das Influenza Virus</a:t>
            </a:r>
            <a:br>
              <a:rPr lang="de-DE" b="1" dirty="0"/>
            </a:br>
            <a:r>
              <a:rPr lang="de-DE" sz="3600" dirty="0"/>
              <a:t>Übersicht</a:t>
            </a:r>
            <a:endParaRPr lang="de-DE" b="1" dirty="0"/>
          </a:p>
        </p:txBody>
      </p:sp>
      <p:pic>
        <p:nvPicPr>
          <p:cNvPr id="1026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2841E12D-D117-F8AC-8A8A-375D369B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E94BCB9-CEFB-4C1F-F7FD-C79E93FEEA96}"/>
              </a:ext>
            </a:extLst>
          </p:cNvPr>
          <p:cNvSpPr txBox="1"/>
          <p:nvPr/>
        </p:nvSpPr>
        <p:spPr>
          <a:xfrm>
            <a:off x="426644" y="2598003"/>
            <a:ext cx="5304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/>
              <a:t>Geschätzte jährliche Hospitalisierungen:</a:t>
            </a:r>
          </a:p>
          <a:p>
            <a:pPr algn="ctr"/>
            <a:r>
              <a:rPr lang="de-DE" sz="2400" b="1" dirty="0"/>
              <a:t>3 - 5 Millionen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86AE0B9-A9A3-F772-1C5A-DF5EA5CDEAED}"/>
              </a:ext>
            </a:extLst>
          </p:cNvPr>
          <p:cNvSpPr txBox="1"/>
          <p:nvPr/>
        </p:nvSpPr>
        <p:spPr>
          <a:xfrm>
            <a:off x="838200" y="4307531"/>
            <a:ext cx="4481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/>
              <a:t>Geschätzte jährliche Todeszahlen:</a:t>
            </a:r>
          </a:p>
          <a:p>
            <a:pPr algn="ctr"/>
            <a:r>
              <a:rPr lang="de-DE" sz="2400" b="1" dirty="0"/>
              <a:t>250.000 – 650.000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99D02BA-157F-8FE5-7953-84AB2407DEC0}"/>
              </a:ext>
            </a:extLst>
          </p:cNvPr>
          <p:cNvSpPr txBox="1"/>
          <p:nvPr/>
        </p:nvSpPr>
        <p:spPr>
          <a:xfrm>
            <a:off x="426644" y="65258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094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2F38C277-DF14-E73E-F5DC-929A9E87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Ergebnisse</a:t>
            </a:r>
            <a:br>
              <a:rPr lang="de-DE" b="1" dirty="0"/>
            </a:br>
            <a:r>
              <a:rPr lang="de-DE" sz="3600" dirty="0"/>
              <a:t>Vergleich zwischen den Reaktionsvolumina</a:t>
            </a:r>
            <a:endParaRPr lang="de-DE" dirty="0"/>
          </a:p>
        </p:txBody>
      </p:sp>
      <p:pic>
        <p:nvPicPr>
          <p:cNvPr id="7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B3DBCD22-A6B1-051B-7FEA-76C46002B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0A8AC14-1193-6938-D071-861AEE47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71447"/>
            <a:ext cx="4776452" cy="335835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0D76A52F-B4E0-82D4-AB3D-4AEE31EEEE60}"/>
              </a:ext>
            </a:extLst>
          </p:cNvPr>
          <p:cNvSpPr txBox="1"/>
          <p:nvPr/>
        </p:nvSpPr>
        <p:spPr>
          <a:xfrm>
            <a:off x="2603979" y="2267962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Influenza 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E4827F7-E308-391E-20FD-23C3C314A98D}"/>
              </a:ext>
            </a:extLst>
          </p:cNvPr>
          <p:cNvSpPr txBox="1"/>
          <p:nvPr/>
        </p:nvSpPr>
        <p:spPr>
          <a:xfrm>
            <a:off x="1278488" y="2853487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50 µl Ansatz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A53AA92-98A9-D3CE-6F04-FCF4620401FB}"/>
              </a:ext>
            </a:extLst>
          </p:cNvPr>
          <p:cNvSpPr txBox="1"/>
          <p:nvPr/>
        </p:nvSpPr>
        <p:spPr>
          <a:xfrm>
            <a:off x="4130431" y="2838293"/>
            <a:ext cx="13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6,5 µl Ansatz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20EFD29-65DB-BB93-8ACE-3882AEE8DA3C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1470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2F38C277-DF14-E73E-F5DC-929A9E87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Ergebnisse</a:t>
            </a:r>
            <a:br>
              <a:rPr lang="de-DE" b="1" dirty="0"/>
            </a:br>
            <a:r>
              <a:rPr lang="de-DE" sz="3600" dirty="0"/>
              <a:t>Vergleich zwischen den Reaktionsvolumina</a:t>
            </a:r>
            <a:endParaRPr lang="de-DE" dirty="0"/>
          </a:p>
        </p:txBody>
      </p:sp>
      <p:pic>
        <p:nvPicPr>
          <p:cNvPr id="7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B3DBCD22-A6B1-051B-7FEA-76C46002B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0A8AC14-1193-6938-D071-861AEE47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71447"/>
            <a:ext cx="4776452" cy="335835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F7BEA89-DCC2-5A3C-974D-AEC390FC7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350" y="3214569"/>
            <a:ext cx="4776451" cy="321523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21389AB-A2B6-5B85-24ED-57A313A89A81}"/>
              </a:ext>
            </a:extLst>
          </p:cNvPr>
          <p:cNvSpPr txBox="1"/>
          <p:nvPr/>
        </p:nvSpPr>
        <p:spPr>
          <a:xfrm>
            <a:off x="8333510" y="226796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Influenza 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D76A52F-B4E0-82D4-AB3D-4AEE31EEEE60}"/>
              </a:ext>
            </a:extLst>
          </p:cNvPr>
          <p:cNvSpPr txBox="1"/>
          <p:nvPr/>
        </p:nvSpPr>
        <p:spPr>
          <a:xfrm>
            <a:off x="2603979" y="2267962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Influenza 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E4827F7-E308-391E-20FD-23C3C314A98D}"/>
              </a:ext>
            </a:extLst>
          </p:cNvPr>
          <p:cNvSpPr txBox="1"/>
          <p:nvPr/>
        </p:nvSpPr>
        <p:spPr>
          <a:xfrm>
            <a:off x="1278488" y="2853487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50 µl Ansatz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A53AA92-98A9-D3CE-6F04-FCF4620401FB}"/>
              </a:ext>
            </a:extLst>
          </p:cNvPr>
          <p:cNvSpPr txBox="1"/>
          <p:nvPr/>
        </p:nvSpPr>
        <p:spPr>
          <a:xfrm>
            <a:off x="4130431" y="2838293"/>
            <a:ext cx="13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6,5 µl Ansatz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DE1EB20-55C2-CE39-9B3A-864366F864AB}"/>
              </a:ext>
            </a:extLst>
          </p:cNvPr>
          <p:cNvSpPr txBox="1"/>
          <p:nvPr/>
        </p:nvSpPr>
        <p:spPr>
          <a:xfrm>
            <a:off x="7040082" y="2838293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50 µl Ansatz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DFB5F8-8040-FAEF-9013-C7731697EDB6}"/>
              </a:ext>
            </a:extLst>
          </p:cNvPr>
          <p:cNvSpPr txBox="1"/>
          <p:nvPr/>
        </p:nvSpPr>
        <p:spPr>
          <a:xfrm>
            <a:off x="9892025" y="2823099"/>
            <a:ext cx="13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6,5 µl Ansatz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20EFD29-65DB-BB93-8ACE-3882AEE8DA3C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1824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F174232F-A5F3-5945-4682-B1030098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Der </a:t>
            </a:r>
            <a:r>
              <a:rPr lang="de-DE" b="1" dirty="0" err="1"/>
              <a:t>niedrigvolumen</a:t>
            </a:r>
            <a:r>
              <a:rPr lang="de-DE" b="1" dirty="0"/>
              <a:t> Ansatz</a:t>
            </a:r>
            <a:br>
              <a:rPr lang="de-DE" b="1" dirty="0"/>
            </a:br>
            <a:r>
              <a:rPr lang="de-DE" sz="3600" dirty="0"/>
              <a:t>Vorteile und Herausforderungen</a:t>
            </a:r>
            <a:endParaRPr lang="de-DE" dirty="0"/>
          </a:p>
        </p:txBody>
      </p:sp>
      <p:pic>
        <p:nvPicPr>
          <p:cNvPr id="7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0D5DE00B-6F77-5F31-EE92-886D35DB6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FA8EC1A-8155-F3B4-74CA-B5AD03C92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38" y="4267200"/>
            <a:ext cx="441897" cy="781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6A51E72-3DDC-D43A-0670-89622D7B2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129" y="1891785"/>
            <a:ext cx="797170" cy="138685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97F1E95-1B3B-2159-AA19-D9281BF2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35" y="4267200"/>
            <a:ext cx="441897" cy="781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6FDAB6B-965E-CCEA-241B-BC0B1FB87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09" y="4267200"/>
            <a:ext cx="441897" cy="78153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532E235-BFDC-C7B9-FC97-F99FF709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129" y="4267200"/>
            <a:ext cx="441897" cy="78153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01DCF13-9AD8-A023-F748-6BE78CC5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026" y="4272786"/>
            <a:ext cx="441897" cy="781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30E26F0-3A3D-02F7-DEC5-0CCDBD08E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400" y="4278372"/>
            <a:ext cx="441897" cy="78153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350DECA-6B92-D502-76D5-B3CDA95B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774" y="4278372"/>
            <a:ext cx="441897" cy="78153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C07283D-E3E8-E670-DE91-303917E4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671" y="4278372"/>
            <a:ext cx="441897" cy="781538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2A22B80F-0CFA-400E-0C39-F25F1F837A10}"/>
              </a:ext>
            </a:extLst>
          </p:cNvPr>
          <p:cNvSpPr/>
          <p:nvPr/>
        </p:nvSpPr>
        <p:spPr>
          <a:xfrm rot="5400000">
            <a:off x="1950559" y="3591515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E41D48-BAB3-0516-86D2-DFBD5E537552}"/>
              </a:ext>
            </a:extLst>
          </p:cNvPr>
          <p:cNvSpPr txBox="1"/>
          <p:nvPr/>
        </p:nvSpPr>
        <p:spPr>
          <a:xfrm>
            <a:off x="2528582" y="239496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 µl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EC1C154-38E0-CE61-ABBE-C21123311557}"/>
              </a:ext>
            </a:extLst>
          </p:cNvPr>
          <p:cNvSpPr txBox="1"/>
          <p:nvPr/>
        </p:nvSpPr>
        <p:spPr>
          <a:xfrm>
            <a:off x="3926564" y="448447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6,5 µl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27E8EF5-8064-5786-0D08-24CE7CB4E633}"/>
              </a:ext>
            </a:extLst>
          </p:cNvPr>
          <p:cNvSpPr txBox="1"/>
          <p:nvPr/>
        </p:nvSpPr>
        <p:spPr>
          <a:xfrm>
            <a:off x="2414344" y="354919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Aufteilen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EF7F1F7-560E-698F-FE42-19AD8354D1F3}"/>
              </a:ext>
            </a:extLst>
          </p:cNvPr>
          <p:cNvSpPr txBox="1"/>
          <p:nvPr/>
        </p:nvSpPr>
        <p:spPr>
          <a:xfrm>
            <a:off x="724840" y="5866326"/>
            <a:ext cx="296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Überschichtung mit Mineralöl 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E5FF66C-F3D2-A4B1-EA56-CBCFC57102F1}"/>
              </a:ext>
            </a:extLst>
          </p:cNvPr>
          <p:cNvSpPr txBox="1"/>
          <p:nvPr/>
        </p:nvSpPr>
        <p:spPr>
          <a:xfrm>
            <a:off x="5349697" y="3561145"/>
            <a:ext cx="291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gleiches Probenvolumen:</a:t>
            </a:r>
          </a:p>
          <a:p>
            <a:r>
              <a:rPr lang="de-DE" dirty="0"/>
              <a:t>höheres Verhältnis zwischen Reaktion und Probe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E8CA4BA-4C63-7324-28E3-9DCFDF10273B}"/>
              </a:ext>
            </a:extLst>
          </p:cNvPr>
          <p:cNvSpPr txBox="1"/>
          <p:nvPr/>
        </p:nvSpPr>
        <p:spPr>
          <a:xfrm>
            <a:off x="5343929" y="5250227"/>
            <a:ext cx="2925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Microfluidik: </a:t>
            </a:r>
            <a:br>
              <a:rPr lang="de-DE" dirty="0"/>
            </a:br>
            <a:r>
              <a:rPr lang="de-DE" dirty="0"/>
              <a:t>Lab-on-a-chip System anwendbar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4CC6CDB-314B-FA0B-31EB-CCB857AE4EFB}"/>
              </a:ext>
            </a:extLst>
          </p:cNvPr>
          <p:cNvSpPr txBox="1"/>
          <p:nvPr/>
        </p:nvSpPr>
        <p:spPr>
          <a:xfrm>
            <a:off x="5343929" y="1932242"/>
            <a:ext cx="3172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Geringes Gesamtvolumen:</a:t>
            </a:r>
          </a:p>
          <a:p>
            <a:r>
              <a:rPr lang="de-DE" dirty="0"/>
              <a:t>Größeres Oberflächen-Volumen</a:t>
            </a:r>
          </a:p>
          <a:p>
            <a:r>
              <a:rPr lang="de-DE" dirty="0"/>
              <a:t>Verhältnis</a:t>
            </a:r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D19B0C8A-7916-25F9-C55F-A7DE890D9829}"/>
              </a:ext>
            </a:extLst>
          </p:cNvPr>
          <p:cNvSpPr/>
          <p:nvPr/>
        </p:nvSpPr>
        <p:spPr>
          <a:xfrm>
            <a:off x="8629826" y="5569552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F3DAFF87-552C-3202-32C6-F1E0F1B61A38}"/>
              </a:ext>
            </a:extLst>
          </p:cNvPr>
          <p:cNvSpPr/>
          <p:nvPr/>
        </p:nvSpPr>
        <p:spPr>
          <a:xfrm>
            <a:off x="8629826" y="3880469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C2D09551-96A9-B3D7-27EA-011C79308467}"/>
              </a:ext>
            </a:extLst>
          </p:cNvPr>
          <p:cNvSpPr/>
          <p:nvPr/>
        </p:nvSpPr>
        <p:spPr>
          <a:xfrm>
            <a:off x="8629826" y="2251566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5CA940D-2BDB-7171-CD16-74193C5FADDE}"/>
              </a:ext>
            </a:extLst>
          </p:cNvPr>
          <p:cNvSpPr txBox="1"/>
          <p:nvPr/>
        </p:nvSpPr>
        <p:spPr>
          <a:xfrm>
            <a:off x="9319676" y="5250227"/>
            <a:ext cx="3072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Labor innerhalb eines handgroßen Chips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Optimal für die POCT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7A8EA4C-4657-B3EA-F230-157F839F194B}"/>
              </a:ext>
            </a:extLst>
          </p:cNvPr>
          <p:cNvSpPr txBox="1"/>
          <p:nvPr/>
        </p:nvSpPr>
        <p:spPr>
          <a:xfrm>
            <a:off x="9319676" y="3561145"/>
            <a:ext cx="307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höhere Sensitivität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geringere Abhängigkeit </a:t>
            </a:r>
            <a:br>
              <a:rPr lang="de-DE" dirty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B050"/>
                </a:solidFill>
              </a:rPr>
              <a:t>vom Mischschritt </a:t>
            </a:r>
          </a:p>
          <a:p>
            <a:r>
              <a:rPr lang="de-DE" dirty="0"/>
              <a:t>     (Lillis </a:t>
            </a:r>
            <a:r>
              <a:rPr lang="de-DE" i="1" dirty="0"/>
              <a:t>et al. </a:t>
            </a:r>
            <a:r>
              <a:rPr lang="de-DE" dirty="0"/>
              <a:t>2016)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E309768-6D52-FAAC-9167-C72A7ABAADEA}"/>
              </a:ext>
            </a:extLst>
          </p:cNvPr>
          <p:cNvSpPr txBox="1"/>
          <p:nvPr/>
        </p:nvSpPr>
        <p:spPr>
          <a:xfrm>
            <a:off x="9263060" y="2220017"/>
            <a:ext cx="30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Kostenersparnis  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3A36BD76-4385-4E1D-2490-0FDBA72A02AD}"/>
              </a:ext>
            </a:extLst>
          </p:cNvPr>
          <p:cNvSpPr/>
          <p:nvPr/>
        </p:nvSpPr>
        <p:spPr>
          <a:xfrm rot="5400000">
            <a:off x="1949933" y="5357841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2D7BC16-C623-B73A-FAB8-26A2FE63D469}"/>
              </a:ext>
            </a:extLst>
          </p:cNvPr>
          <p:cNvSpPr txBox="1"/>
          <p:nvPr/>
        </p:nvSpPr>
        <p:spPr>
          <a:xfrm>
            <a:off x="2361206" y="5287551"/>
            <a:ext cx="13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Evaporation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6C0D83-6F62-83AD-8B16-9D883A8DFAAC}"/>
              </a:ext>
            </a:extLst>
          </p:cNvPr>
          <p:cNvSpPr/>
          <p:nvPr/>
        </p:nvSpPr>
        <p:spPr>
          <a:xfrm>
            <a:off x="9319676" y="3819953"/>
            <a:ext cx="2780588" cy="7625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3BE5205-9815-D048-424C-B9AC65008F6D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0813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1DBC2A5-5964-7DD6-C427-050322B0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Ergebnisse Influenza B RPA</a:t>
            </a:r>
            <a:br>
              <a:rPr lang="de-DE" b="1" dirty="0"/>
            </a:br>
            <a:r>
              <a:rPr lang="de-DE" sz="3600" dirty="0"/>
              <a:t>Optimierung und Vergleich des Mischschrittes</a:t>
            </a: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977D9228-1457-4BC3-558F-3F462B8E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BCB4053-F771-C502-4F41-EBBC3BD80C8E}"/>
              </a:ext>
            </a:extLst>
          </p:cNvPr>
          <p:cNvSpPr txBox="1"/>
          <p:nvPr/>
        </p:nvSpPr>
        <p:spPr>
          <a:xfrm>
            <a:off x="3417768" y="1582748"/>
            <a:ext cx="145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6,5 µl Ansatz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6B71BE1-44D0-45EC-0FE0-BB7BB8A4E4A2}"/>
              </a:ext>
            </a:extLst>
          </p:cNvPr>
          <p:cNvSpPr txBox="1"/>
          <p:nvPr/>
        </p:nvSpPr>
        <p:spPr>
          <a:xfrm>
            <a:off x="7256081" y="1582748"/>
            <a:ext cx="145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50 µl Ansatz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2EB8048-09D8-439F-39D9-88EF57329D23}"/>
              </a:ext>
            </a:extLst>
          </p:cNvPr>
          <p:cNvSpPr txBox="1"/>
          <p:nvPr/>
        </p:nvSpPr>
        <p:spPr>
          <a:xfrm>
            <a:off x="155420" y="2052433"/>
            <a:ext cx="1969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Mischen 5 min nach Messbeginn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7E83460-D992-DDDE-35A3-BC21C896DB8C}"/>
              </a:ext>
            </a:extLst>
          </p:cNvPr>
          <p:cNvSpPr txBox="1"/>
          <p:nvPr/>
        </p:nvSpPr>
        <p:spPr>
          <a:xfrm>
            <a:off x="155420" y="2630862"/>
            <a:ext cx="1969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Referenz ohne Mischen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578F108-E686-92FB-68D4-6226BB1669AC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D0FEAA-E7E7-4C87-D0F1-FA342DF73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338" y="1940773"/>
            <a:ext cx="3384815" cy="23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188BC03-8547-E687-BEFF-B9BF8579F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20" y="4353172"/>
            <a:ext cx="3465756" cy="234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9FF2B95-B378-4F4F-DAEC-19E64D30D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42448"/>
            <a:ext cx="3465756" cy="236144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9F7E888-1086-3957-D3EC-6DC021BD3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929265"/>
            <a:ext cx="3465756" cy="23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2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1DBC2A5-5964-7DD6-C427-050322B0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Ergebnisse Influenza B RPA</a:t>
            </a:r>
            <a:br>
              <a:rPr lang="de-DE" b="1" dirty="0"/>
            </a:br>
            <a:r>
              <a:rPr lang="de-DE" sz="3600" dirty="0"/>
              <a:t>Optimierung und Vergleich des Mischschrittes</a:t>
            </a: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977D9228-1457-4BC3-558F-3F462B8E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BCB4053-F771-C502-4F41-EBBC3BD80C8E}"/>
              </a:ext>
            </a:extLst>
          </p:cNvPr>
          <p:cNvSpPr txBox="1"/>
          <p:nvPr/>
        </p:nvSpPr>
        <p:spPr>
          <a:xfrm>
            <a:off x="3417768" y="1582748"/>
            <a:ext cx="145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6,5 µl Ansatz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2EB8048-09D8-439F-39D9-88EF57329D23}"/>
              </a:ext>
            </a:extLst>
          </p:cNvPr>
          <p:cNvSpPr txBox="1"/>
          <p:nvPr/>
        </p:nvSpPr>
        <p:spPr>
          <a:xfrm>
            <a:off x="155420" y="2052433"/>
            <a:ext cx="1969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Mischen 5 min nach Messbeginn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7E83460-D992-DDDE-35A3-BC21C896DB8C}"/>
              </a:ext>
            </a:extLst>
          </p:cNvPr>
          <p:cNvSpPr txBox="1"/>
          <p:nvPr/>
        </p:nvSpPr>
        <p:spPr>
          <a:xfrm>
            <a:off x="155420" y="2630862"/>
            <a:ext cx="1969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Referenz ohne Mischen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578F108-E686-92FB-68D4-6226BB1669AC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D0FEAA-E7E7-4C87-D0F1-FA342DF73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338" y="1940773"/>
            <a:ext cx="3384815" cy="23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188BC03-8547-E687-BEFF-B9BF8579F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20" y="4353172"/>
            <a:ext cx="3465756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22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F174232F-A5F3-5945-4682-B1030098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Der </a:t>
            </a:r>
            <a:r>
              <a:rPr lang="de-DE" b="1" dirty="0" err="1"/>
              <a:t>niedrigvolumen</a:t>
            </a:r>
            <a:r>
              <a:rPr lang="de-DE" b="1" dirty="0"/>
              <a:t> Ansatz</a:t>
            </a:r>
            <a:br>
              <a:rPr lang="de-DE" b="1" dirty="0"/>
            </a:br>
            <a:r>
              <a:rPr lang="de-DE" sz="3600" dirty="0"/>
              <a:t>Vorteile und Herausforderungen</a:t>
            </a:r>
            <a:endParaRPr lang="de-DE" dirty="0"/>
          </a:p>
        </p:txBody>
      </p:sp>
      <p:pic>
        <p:nvPicPr>
          <p:cNvPr id="7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0D5DE00B-6F77-5F31-EE92-886D35DB6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FA8EC1A-8155-F3B4-74CA-B5AD03C92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38" y="4267200"/>
            <a:ext cx="441897" cy="781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6A51E72-3DDC-D43A-0670-89622D7B2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129" y="1891785"/>
            <a:ext cx="797170" cy="138685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97F1E95-1B3B-2159-AA19-D9281BF2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35" y="4267200"/>
            <a:ext cx="441897" cy="781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6FDAB6B-965E-CCEA-241B-BC0B1FB87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09" y="4267200"/>
            <a:ext cx="441897" cy="78153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532E235-BFDC-C7B9-FC97-F99FF709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129" y="4267200"/>
            <a:ext cx="441897" cy="78153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01DCF13-9AD8-A023-F748-6BE78CC5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026" y="4272786"/>
            <a:ext cx="441897" cy="781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30E26F0-3A3D-02F7-DEC5-0CCDBD08E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400" y="4278372"/>
            <a:ext cx="441897" cy="78153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350DECA-6B92-D502-76D5-B3CDA95B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774" y="4278372"/>
            <a:ext cx="441897" cy="78153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C07283D-E3E8-E670-DE91-303917E4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671" y="4278372"/>
            <a:ext cx="441897" cy="781538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2A22B80F-0CFA-400E-0C39-F25F1F837A10}"/>
              </a:ext>
            </a:extLst>
          </p:cNvPr>
          <p:cNvSpPr/>
          <p:nvPr/>
        </p:nvSpPr>
        <p:spPr>
          <a:xfrm rot="5400000">
            <a:off x="1950559" y="3591515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E41D48-BAB3-0516-86D2-DFBD5E537552}"/>
              </a:ext>
            </a:extLst>
          </p:cNvPr>
          <p:cNvSpPr txBox="1"/>
          <p:nvPr/>
        </p:nvSpPr>
        <p:spPr>
          <a:xfrm>
            <a:off x="2528582" y="239496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 µl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EC1C154-38E0-CE61-ABBE-C21123311557}"/>
              </a:ext>
            </a:extLst>
          </p:cNvPr>
          <p:cNvSpPr txBox="1"/>
          <p:nvPr/>
        </p:nvSpPr>
        <p:spPr>
          <a:xfrm>
            <a:off x="3926564" y="448447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6,5 µl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27E8EF5-8064-5786-0D08-24CE7CB4E633}"/>
              </a:ext>
            </a:extLst>
          </p:cNvPr>
          <p:cNvSpPr txBox="1"/>
          <p:nvPr/>
        </p:nvSpPr>
        <p:spPr>
          <a:xfrm>
            <a:off x="2414344" y="354919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Aufteilen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EF7F1F7-560E-698F-FE42-19AD8354D1F3}"/>
              </a:ext>
            </a:extLst>
          </p:cNvPr>
          <p:cNvSpPr txBox="1"/>
          <p:nvPr/>
        </p:nvSpPr>
        <p:spPr>
          <a:xfrm>
            <a:off x="724840" y="5866326"/>
            <a:ext cx="296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Überschichtung mit Mineralöl 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E5FF66C-F3D2-A4B1-EA56-CBCFC57102F1}"/>
              </a:ext>
            </a:extLst>
          </p:cNvPr>
          <p:cNvSpPr txBox="1"/>
          <p:nvPr/>
        </p:nvSpPr>
        <p:spPr>
          <a:xfrm>
            <a:off x="5349697" y="3561145"/>
            <a:ext cx="291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gleiches Probenvolumen:</a:t>
            </a:r>
          </a:p>
          <a:p>
            <a:r>
              <a:rPr lang="de-DE" dirty="0"/>
              <a:t>höheres Verhältnis zwischen Reaktion und Probe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E8CA4BA-4C63-7324-28E3-9DCFDF10273B}"/>
              </a:ext>
            </a:extLst>
          </p:cNvPr>
          <p:cNvSpPr txBox="1"/>
          <p:nvPr/>
        </p:nvSpPr>
        <p:spPr>
          <a:xfrm>
            <a:off x="5343929" y="5250227"/>
            <a:ext cx="2925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Microfluidik: </a:t>
            </a:r>
            <a:br>
              <a:rPr lang="de-DE" dirty="0"/>
            </a:br>
            <a:r>
              <a:rPr lang="de-DE" dirty="0"/>
              <a:t>Lab-on-a-chip System anwendbar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4CC6CDB-314B-FA0B-31EB-CCB857AE4EFB}"/>
              </a:ext>
            </a:extLst>
          </p:cNvPr>
          <p:cNvSpPr txBox="1"/>
          <p:nvPr/>
        </p:nvSpPr>
        <p:spPr>
          <a:xfrm>
            <a:off x="5343929" y="1932242"/>
            <a:ext cx="3172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Geringes Gesamtvolumen:</a:t>
            </a:r>
          </a:p>
          <a:p>
            <a:r>
              <a:rPr lang="de-DE" dirty="0"/>
              <a:t>Größeres Oberflächen-Volumen</a:t>
            </a:r>
          </a:p>
          <a:p>
            <a:r>
              <a:rPr lang="de-DE" dirty="0"/>
              <a:t>Verhältnis</a:t>
            </a:r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D19B0C8A-7916-25F9-C55F-A7DE890D9829}"/>
              </a:ext>
            </a:extLst>
          </p:cNvPr>
          <p:cNvSpPr/>
          <p:nvPr/>
        </p:nvSpPr>
        <p:spPr>
          <a:xfrm>
            <a:off x="8629826" y="5569552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F3DAFF87-552C-3202-32C6-F1E0F1B61A38}"/>
              </a:ext>
            </a:extLst>
          </p:cNvPr>
          <p:cNvSpPr/>
          <p:nvPr/>
        </p:nvSpPr>
        <p:spPr>
          <a:xfrm>
            <a:off x="8629826" y="3880469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C2D09551-96A9-B3D7-27EA-011C79308467}"/>
              </a:ext>
            </a:extLst>
          </p:cNvPr>
          <p:cNvSpPr/>
          <p:nvPr/>
        </p:nvSpPr>
        <p:spPr>
          <a:xfrm>
            <a:off x="8629826" y="2251566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5CA940D-2BDB-7171-CD16-74193C5FADDE}"/>
              </a:ext>
            </a:extLst>
          </p:cNvPr>
          <p:cNvSpPr txBox="1"/>
          <p:nvPr/>
        </p:nvSpPr>
        <p:spPr>
          <a:xfrm>
            <a:off x="9319676" y="5250227"/>
            <a:ext cx="3072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Labor innerhalb eines handgroßen Chips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Optimal für die POCT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7A8EA4C-4657-B3EA-F230-157F839F194B}"/>
              </a:ext>
            </a:extLst>
          </p:cNvPr>
          <p:cNvSpPr txBox="1"/>
          <p:nvPr/>
        </p:nvSpPr>
        <p:spPr>
          <a:xfrm>
            <a:off x="9319676" y="3561145"/>
            <a:ext cx="307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höhere Sensitivität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geringere Abhängigkeit </a:t>
            </a:r>
            <a:br>
              <a:rPr lang="de-DE" dirty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B050"/>
                </a:solidFill>
              </a:rPr>
              <a:t>vom Mischschritt </a:t>
            </a:r>
          </a:p>
          <a:p>
            <a:r>
              <a:rPr lang="de-DE" dirty="0"/>
              <a:t>     (Lillis </a:t>
            </a:r>
            <a:r>
              <a:rPr lang="de-DE" i="1" dirty="0"/>
              <a:t>et al. </a:t>
            </a:r>
            <a:r>
              <a:rPr lang="de-DE" dirty="0"/>
              <a:t>2016)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E309768-6D52-FAAC-9167-C72A7ABAADEA}"/>
              </a:ext>
            </a:extLst>
          </p:cNvPr>
          <p:cNvSpPr txBox="1"/>
          <p:nvPr/>
        </p:nvSpPr>
        <p:spPr>
          <a:xfrm>
            <a:off x="9263060" y="2220017"/>
            <a:ext cx="30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Kostenersparnis  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3A36BD76-4385-4E1D-2490-0FDBA72A02AD}"/>
              </a:ext>
            </a:extLst>
          </p:cNvPr>
          <p:cNvSpPr/>
          <p:nvPr/>
        </p:nvSpPr>
        <p:spPr>
          <a:xfrm rot="5400000">
            <a:off x="1949933" y="5357841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2D7BC16-C623-B73A-FAB8-26A2FE63D469}"/>
              </a:ext>
            </a:extLst>
          </p:cNvPr>
          <p:cNvSpPr txBox="1"/>
          <p:nvPr/>
        </p:nvSpPr>
        <p:spPr>
          <a:xfrm>
            <a:off x="2361206" y="5287551"/>
            <a:ext cx="13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Evaporation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972DBCE-AE00-913B-3EF1-222C2C15F175}"/>
              </a:ext>
            </a:extLst>
          </p:cNvPr>
          <p:cNvSpPr/>
          <p:nvPr/>
        </p:nvSpPr>
        <p:spPr>
          <a:xfrm>
            <a:off x="9263060" y="3429000"/>
            <a:ext cx="2477155" cy="5585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2D70B-9D33-06F5-BEAD-2AC02C698E17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04322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05DCD67-0EC5-F339-6430-403EE151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 err="1"/>
              <a:t>Ergbnisse</a:t>
            </a:r>
            <a:r>
              <a:rPr lang="de-DE" b="1" dirty="0"/>
              <a:t> Influenza B RPA</a:t>
            </a:r>
            <a:br>
              <a:rPr lang="de-DE" b="1" dirty="0"/>
            </a:br>
            <a:r>
              <a:rPr lang="de-DE" sz="3600" dirty="0"/>
              <a:t>Vergleich der Sensitivitäten</a:t>
            </a: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05B1EE85-F215-B548-4887-601DEF20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CDC2CA2-1306-367F-2063-FFE90AE5776D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39866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05DCD67-0EC5-F339-6430-403EE151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 err="1"/>
              <a:t>Ergbnisse</a:t>
            </a:r>
            <a:r>
              <a:rPr lang="de-DE" b="1" dirty="0"/>
              <a:t> Influenza B RPA</a:t>
            </a:r>
            <a:br>
              <a:rPr lang="de-DE" b="1" dirty="0"/>
            </a:br>
            <a:r>
              <a:rPr lang="de-DE" sz="3600" dirty="0"/>
              <a:t>Vergleich der Sensitivitäten</a:t>
            </a: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05B1EE85-F215-B548-4887-601DEF20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BC377C5-D253-2080-0AE4-7A6F0533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3" y="2117970"/>
            <a:ext cx="4953876" cy="337233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DE02BF1-7A72-5D69-B174-FDBA54839062}"/>
              </a:ext>
            </a:extLst>
          </p:cNvPr>
          <p:cNvSpPr txBox="1"/>
          <p:nvPr/>
        </p:nvSpPr>
        <p:spPr>
          <a:xfrm>
            <a:off x="2199724" y="1811161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50 µl Ansatz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0587B9D-1C9A-40B5-9A22-A3ADA8F9B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698" y="2117970"/>
            <a:ext cx="815691" cy="306587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48441AF-BECC-A56E-200C-81439BF64744}"/>
              </a:ext>
            </a:extLst>
          </p:cNvPr>
          <p:cNvSpPr txBox="1"/>
          <p:nvPr/>
        </p:nvSpPr>
        <p:spPr>
          <a:xfrm>
            <a:off x="1044471" y="5490308"/>
            <a:ext cx="3658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Analytische Sensitivität: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Detektionslimit von </a:t>
            </a:r>
            <a:r>
              <a:rPr lang="de-DE" b="1" dirty="0"/>
              <a:t>31,6</a:t>
            </a:r>
            <a:r>
              <a:rPr lang="de-DE" dirty="0"/>
              <a:t> RNA-Kopien</a:t>
            </a: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CDC2CA2-1306-367F-2063-FFE90AE5776D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509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05DCD67-0EC5-F339-6430-403EE151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 err="1"/>
              <a:t>Ergbnisse</a:t>
            </a:r>
            <a:r>
              <a:rPr lang="de-DE" b="1" dirty="0"/>
              <a:t> Influenza B RPA</a:t>
            </a:r>
            <a:br>
              <a:rPr lang="de-DE" b="1" dirty="0"/>
            </a:br>
            <a:r>
              <a:rPr lang="de-DE" sz="3600" dirty="0"/>
              <a:t>Vergleich der Sensitivitäten</a:t>
            </a: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05B1EE85-F215-B548-4887-601DEF20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BC377C5-D253-2080-0AE4-7A6F0533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3" y="2117970"/>
            <a:ext cx="4953876" cy="33723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0B8E8A-A810-9235-D79A-C09879087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588" y="2117970"/>
            <a:ext cx="4957659" cy="337233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DE02BF1-7A72-5D69-B174-FDBA54839062}"/>
              </a:ext>
            </a:extLst>
          </p:cNvPr>
          <p:cNvSpPr txBox="1"/>
          <p:nvPr/>
        </p:nvSpPr>
        <p:spPr>
          <a:xfrm>
            <a:off x="2199724" y="1811161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50 µl Ansatz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9D6908-9739-A819-59C6-08F2D1B21FC5}"/>
              </a:ext>
            </a:extLst>
          </p:cNvPr>
          <p:cNvSpPr txBox="1"/>
          <p:nvPr/>
        </p:nvSpPr>
        <p:spPr>
          <a:xfrm>
            <a:off x="8644345" y="1816968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6,5 µl Ansatz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0587B9D-1C9A-40B5-9A22-A3ADA8F9B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698" y="2117970"/>
            <a:ext cx="815691" cy="306587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48441AF-BECC-A56E-200C-81439BF64744}"/>
              </a:ext>
            </a:extLst>
          </p:cNvPr>
          <p:cNvSpPr txBox="1"/>
          <p:nvPr/>
        </p:nvSpPr>
        <p:spPr>
          <a:xfrm>
            <a:off x="1044471" y="5490308"/>
            <a:ext cx="3658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Analytische Sensitivität: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Detektionslimit von </a:t>
            </a:r>
            <a:r>
              <a:rPr lang="de-DE" b="1" dirty="0"/>
              <a:t>31,6</a:t>
            </a:r>
            <a:r>
              <a:rPr lang="de-DE" dirty="0"/>
              <a:t> RNA-Kopien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6ACFC5-8F3F-E141-7D19-C04145392C5C}"/>
              </a:ext>
            </a:extLst>
          </p:cNvPr>
          <p:cNvSpPr txBox="1"/>
          <p:nvPr/>
        </p:nvSpPr>
        <p:spPr>
          <a:xfrm>
            <a:off x="7651184" y="5490308"/>
            <a:ext cx="3658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Analytische Sensitivität: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Detektionslimit von </a:t>
            </a:r>
            <a:r>
              <a:rPr lang="de-DE" b="1" dirty="0"/>
              <a:t>14,6</a:t>
            </a:r>
            <a:r>
              <a:rPr lang="de-DE" dirty="0"/>
              <a:t> RNA-Kopien</a:t>
            </a: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CDC2CA2-1306-367F-2063-FFE90AE5776D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19399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05DCD67-0EC5-F339-6430-403EE151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 err="1"/>
              <a:t>Ergbnisse</a:t>
            </a:r>
            <a:r>
              <a:rPr lang="de-DE" b="1" dirty="0"/>
              <a:t> Influenza B RPA</a:t>
            </a:r>
            <a:br>
              <a:rPr lang="de-DE" b="1" dirty="0"/>
            </a:br>
            <a:r>
              <a:rPr lang="de-DE" sz="3600" dirty="0"/>
              <a:t>Vergleich der Sensitivitäten</a:t>
            </a: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05B1EE85-F215-B548-4887-601DEF20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BC377C5-D253-2080-0AE4-7A6F0533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3" y="2117970"/>
            <a:ext cx="4953876" cy="33723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0B8E8A-A810-9235-D79A-C09879087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588" y="2117970"/>
            <a:ext cx="4957659" cy="337233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DE02BF1-7A72-5D69-B174-FDBA54839062}"/>
              </a:ext>
            </a:extLst>
          </p:cNvPr>
          <p:cNvSpPr txBox="1"/>
          <p:nvPr/>
        </p:nvSpPr>
        <p:spPr>
          <a:xfrm>
            <a:off x="2199724" y="1811161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50 µl Ansatz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9D6908-9739-A819-59C6-08F2D1B21FC5}"/>
              </a:ext>
            </a:extLst>
          </p:cNvPr>
          <p:cNvSpPr txBox="1"/>
          <p:nvPr/>
        </p:nvSpPr>
        <p:spPr>
          <a:xfrm>
            <a:off x="8644345" y="1816968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6,5 µl Ansatz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0587B9D-1C9A-40B5-9A22-A3ADA8F9B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698" y="2117970"/>
            <a:ext cx="815691" cy="306587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48441AF-BECC-A56E-200C-81439BF64744}"/>
              </a:ext>
            </a:extLst>
          </p:cNvPr>
          <p:cNvSpPr txBox="1"/>
          <p:nvPr/>
        </p:nvSpPr>
        <p:spPr>
          <a:xfrm>
            <a:off x="1044471" y="5490308"/>
            <a:ext cx="3658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Analytische Sensitivität: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Detektionslimit von </a:t>
            </a:r>
            <a:r>
              <a:rPr lang="de-DE" b="1" dirty="0"/>
              <a:t>31,6</a:t>
            </a:r>
            <a:r>
              <a:rPr lang="de-DE" dirty="0"/>
              <a:t> RNA-Kopien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6ACFC5-8F3F-E141-7D19-C04145392C5C}"/>
              </a:ext>
            </a:extLst>
          </p:cNvPr>
          <p:cNvSpPr txBox="1"/>
          <p:nvPr/>
        </p:nvSpPr>
        <p:spPr>
          <a:xfrm>
            <a:off x="7651184" y="5490308"/>
            <a:ext cx="3658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Analytische Sensitivität: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Detektionslimit von </a:t>
            </a:r>
            <a:r>
              <a:rPr lang="de-DE" b="1" dirty="0"/>
              <a:t>14,6</a:t>
            </a:r>
            <a:r>
              <a:rPr lang="de-DE" dirty="0"/>
              <a:t> RNA-Kopien</a:t>
            </a:r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1B73499-1D05-A1B5-3150-8EE9E9ACE89E}"/>
              </a:ext>
            </a:extLst>
          </p:cNvPr>
          <p:cNvSpPr txBox="1"/>
          <p:nvPr/>
        </p:nvSpPr>
        <p:spPr>
          <a:xfrm>
            <a:off x="4952768" y="5962773"/>
            <a:ext cx="244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Verbesserung von 54 %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CDC2CA2-1306-367F-2063-FFE90AE5776D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8918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8894B-D56F-6928-7215-E3D49BA7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Das Influenza Virus</a:t>
            </a:r>
            <a:br>
              <a:rPr lang="de-DE" b="1" dirty="0"/>
            </a:br>
            <a:r>
              <a:rPr lang="de-DE" sz="3600" dirty="0"/>
              <a:t>Übersicht</a:t>
            </a:r>
            <a:endParaRPr lang="de-DE" b="1" dirty="0"/>
          </a:p>
        </p:txBody>
      </p:sp>
      <p:pic>
        <p:nvPicPr>
          <p:cNvPr id="1026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2841E12D-D117-F8AC-8A8A-375D369B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27041AD-F573-3506-4B2B-D1251B635B45}"/>
              </a:ext>
            </a:extLst>
          </p:cNvPr>
          <p:cNvSpPr txBox="1"/>
          <p:nvPr/>
        </p:nvSpPr>
        <p:spPr>
          <a:xfrm>
            <a:off x="6096000" y="6525869"/>
            <a:ext cx="4267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Bildquelle: https://ourworldindata.org/influenza-deaths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5EEE1D-446D-D7EA-B8EE-10A605703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5801216" cy="440297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3F0A982-DF24-894B-76E1-AAAC1C0D2707}"/>
              </a:ext>
            </a:extLst>
          </p:cNvPr>
          <p:cNvSpPr txBox="1"/>
          <p:nvPr/>
        </p:nvSpPr>
        <p:spPr>
          <a:xfrm>
            <a:off x="7720979" y="5202826"/>
            <a:ext cx="351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Mortalität in % bei über 65 jährigen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94BCB9-CEFB-4C1F-F7FD-C79E93FEEA96}"/>
              </a:ext>
            </a:extLst>
          </p:cNvPr>
          <p:cNvSpPr txBox="1"/>
          <p:nvPr/>
        </p:nvSpPr>
        <p:spPr>
          <a:xfrm>
            <a:off x="426644" y="2598003"/>
            <a:ext cx="5304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/>
              <a:t>Geschätzte jährliche Hospitalisierungen:</a:t>
            </a:r>
          </a:p>
          <a:p>
            <a:pPr algn="ctr"/>
            <a:r>
              <a:rPr lang="de-DE" sz="2400" b="1" dirty="0"/>
              <a:t>3 - 5 Millionen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86AE0B9-A9A3-F772-1C5A-DF5EA5CDEAED}"/>
              </a:ext>
            </a:extLst>
          </p:cNvPr>
          <p:cNvSpPr txBox="1"/>
          <p:nvPr/>
        </p:nvSpPr>
        <p:spPr>
          <a:xfrm>
            <a:off x="838200" y="4307531"/>
            <a:ext cx="4481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/>
              <a:t>Geschätzte jährliche Todeszahlen:</a:t>
            </a:r>
          </a:p>
          <a:p>
            <a:pPr algn="ctr"/>
            <a:r>
              <a:rPr lang="de-DE" sz="2400" b="1" dirty="0"/>
              <a:t>250.000 – 650.000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99D02BA-157F-8FE5-7953-84AB2407DEC0}"/>
              </a:ext>
            </a:extLst>
          </p:cNvPr>
          <p:cNvSpPr txBox="1"/>
          <p:nvPr/>
        </p:nvSpPr>
        <p:spPr>
          <a:xfrm>
            <a:off x="426644" y="65258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5743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355A4E2-B92F-2295-B9E3-DFD8B981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Zusammenfassung</a:t>
            </a:r>
            <a:br>
              <a:rPr lang="de-DE" b="1" dirty="0"/>
            </a:b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69ADB2CE-D0AC-F1C0-4FDC-0BA2E9934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C4F751E-C657-9FBD-EFDE-A1C99C2E701E}"/>
              </a:ext>
            </a:extLst>
          </p:cNvPr>
          <p:cNvSpPr/>
          <p:nvPr/>
        </p:nvSpPr>
        <p:spPr>
          <a:xfrm>
            <a:off x="1130121" y="2312124"/>
            <a:ext cx="4089949" cy="3396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Primer Asymmetrie</a:t>
            </a:r>
          </a:p>
          <a:p>
            <a:pPr algn="ctr"/>
            <a:endParaRPr lang="de-DE" b="1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ysClr val="windowText" lastClr="000000"/>
                </a:solidFill>
              </a:rPr>
              <a:t>Führt zu einer Erhöhung der Fluoreszenz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ysClr val="windowText" lastClr="000000"/>
                </a:solidFill>
              </a:rPr>
              <a:t>Hängt von der Sonden-Orientierung 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ysClr val="windowText" lastClr="000000"/>
                </a:solidFill>
              </a:rPr>
              <a:t>Konnte auf beide RPA-Systeme angewendet werden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DE26215-94F6-F30E-500E-B21BCDC8F896}"/>
              </a:ext>
            </a:extLst>
          </p:cNvPr>
          <p:cNvSpPr/>
          <p:nvPr/>
        </p:nvSpPr>
        <p:spPr>
          <a:xfrm>
            <a:off x="6746252" y="2312124"/>
            <a:ext cx="4089949" cy="3396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Niedrig-volumen Ansatz</a:t>
            </a:r>
          </a:p>
          <a:p>
            <a:pPr algn="ctr"/>
            <a:endParaRPr lang="de-DE" b="1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ysClr val="windowText" lastClr="000000"/>
                </a:solidFill>
              </a:rPr>
              <a:t>Optimal für die POCT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ysClr val="windowText" lastClr="000000"/>
                </a:solidFill>
              </a:rPr>
              <a:t>Geringere Abhängigkeit vom Mischen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ysClr val="windowText" lastClr="000000"/>
                </a:solidFill>
              </a:rPr>
              <a:t>Führt zu einer Erhöhung der analytischen Sensitivität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ysClr val="windowText" lastClr="000000"/>
                </a:solidFill>
              </a:rPr>
              <a:t>Nicht für beide RPA-Systeme anwendbar </a:t>
            </a:r>
            <a:r>
              <a:rPr lang="de-DE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weitere Optimierung notwendig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F1FAC26-831A-C54D-D91C-02451A40453C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64765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355A4E2-B92F-2295-B9E3-DFD8B981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Danksagung</a:t>
            </a:r>
            <a:br>
              <a:rPr lang="de-DE" b="1" dirty="0"/>
            </a:b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69ADB2CE-D0AC-F1C0-4FDC-0BA2E9934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E7079DE-80F7-B783-FFBA-8A8C33BE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2348725"/>
            <a:ext cx="11040000" cy="3960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/>
              <a:t>Institut für Mikrobiologie und Virologie der MHB</a:t>
            </a:r>
          </a:p>
          <a:p>
            <a:pPr marL="0" indent="0" algn="ctr">
              <a:buNone/>
            </a:pPr>
            <a:r>
              <a:rPr lang="de-DE" dirty="0"/>
              <a:t>Dr. rer. nat. Gregory Dame</a:t>
            </a:r>
          </a:p>
          <a:p>
            <a:pPr marL="0" indent="0" algn="ctr">
              <a:buNone/>
            </a:pPr>
            <a:r>
              <a:rPr lang="de-DE" dirty="0"/>
              <a:t>Prof. Dr. </a:t>
            </a:r>
            <a:r>
              <a:rPr lang="de-DE" dirty="0" err="1"/>
              <a:t>med</a:t>
            </a:r>
            <a:r>
              <a:rPr lang="de-DE" dirty="0"/>
              <a:t> Frank T. Hufert</a:t>
            </a:r>
          </a:p>
          <a:p>
            <a:pPr marL="0" indent="0" algn="ctr">
              <a:buNone/>
            </a:pPr>
            <a:r>
              <a:rPr lang="de-DE" dirty="0"/>
              <a:t>M. Sc. Iris Bachmann</a:t>
            </a:r>
          </a:p>
          <a:p>
            <a:pPr marL="0" indent="0" algn="ctr">
              <a:buNone/>
            </a:pPr>
            <a:r>
              <a:rPr lang="de-DE" dirty="0"/>
              <a:t>M. Eng. Christian Neubert</a:t>
            </a:r>
          </a:p>
        </p:txBody>
      </p:sp>
      <p:pic>
        <p:nvPicPr>
          <p:cNvPr id="3" name="Picture 2" descr="Antrag auf Beratung durch das KKS-BB">
            <a:extLst>
              <a:ext uri="{FF2B5EF4-FFF2-40B4-BE49-F238E27FC236}">
                <a16:creationId xmlns:a16="http://schemas.microsoft.com/office/drawing/2014/main" id="{CB3DCC76-A52E-F3B9-6726-8024EC051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43" y="184127"/>
            <a:ext cx="2711597" cy="66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E598D6F-6DAD-D613-612A-0EEC2258C4A6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278770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F2ADC-5385-5488-48E1-290DEF7A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600" dirty="0"/>
              <a:t>Behrmann, Ole, Iris Bachmann, Frank Hufert, and Gregory Dame. 2020. “Schnellnachweis von SARS-CoV-2 Mit </a:t>
            </a:r>
            <a:r>
              <a:rPr lang="de-DE" sz="1600" dirty="0" err="1"/>
              <a:t>Recombinase</a:t>
            </a:r>
            <a:r>
              <a:rPr lang="de-DE" sz="1600" dirty="0"/>
              <a:t> Polymerase </a:t>
            </a:r>
            <a:r>
              <a:rPr lang="de-DE" sz="1600" dirty="0" err="1"/>
              <a:t>Amplification</a:t>
            </a:r>
            <a:r>
              <a:rPr lang="de-DE" sz="1600" dirty="0"/>
              <a:t>.” </a:t>
            </a:r>
            <a:r>
              <a:rPr lang="de-DE" sz="1600" dirty="0" err="1"/>
              <a:t>BIOspektrum</a:t>
            </a:r>
            <a:r>
              <a:rPr lang="de-DE" sz="1600" dirty="0"/>
              <a:t> 26 (6): 624–27. https://doi.org/10.1007/s122 68-020-1458-3. </a:t>
            </a:r>
          </a:p>
          <a:p>
            <a:pPr marL="0" indent="0">
              <a:buNone/>
            </a:pPr>
            <a:r>
              <a:rPr lang="de-DE" sz="1600" dirty="0"/>
              <a:t>Behrmann, Ole, Iris Bachmann, Martin Spiegel, Marina Schramm, Ahmed Abd El Wahed, Gerhard Dobler, Gregory Dame, and Frank T. Hufert. 2020. “Rapid </a:t>
            </a:r>
            <a:r>
              <a:rPr lang="de-DE" sz="1600" dirty="0" err="1"/>
              <a:t>Detection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SARS-CoV-2 </a:t>
            </a:r>
            <a:r>
              <a:rPr lang="de-DE" sz="1600" dirty="0" err="1"/>
              <a:t>by</a:t>
            </a:r>
            <a:r>
              <a:rPr lang="de-DE" sz="1600" dirty="0"/>
              <a:t> Low Volume Real-Time Single Tube Reverse </a:t>
            </a:r>
            <a:r>
              <a:rPr lang="de-DE" sz="1600" dirty="0" err="1"/>
              <a:t>Transcription</a:t>
            </a:r>
            <a:r>
              <a:rPr lang="de-DE" sz="1600" dirty="0"/>
              <a:t> </a:t>
            </a:r>
            <a:r>
              <a:rPr lang="de-DE" sz="1600" dirty="0" err="1"/>
              <a:t>Recombinase</a:t>
            </a:r>
            <a:r>
              <a:rPr lang="de-DE" sz="1600" dirty="0"/>
              <a:t> Polymerase </a:t>
            </a:r>
            <a:r>
              <a:rPr lang="de-DE" sz="1600" dirty="0" err="1"/>
              <a:t>Amplification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an </a:t>
            </a:r>
            <a:r>
              <a:rPr lang="de-DE" sz="1600" dirty="0" err="1"/>
              <a:t>Exo</a:t>
            </a:r>
            <a:r>
              <a:rPr lang="de-DE" sz="1600" dirty="0"/>
              <a:t> Probe </a:t>
            </a:r>
            <a:r>
              <a:rPr lang="de-DE" sz="1600" dirty="0" err="1"/>
              <a:t>with</a:t>
            </a:r>
            <a:r>
              <a:rPr lang="de-DE" sz="1600" dirty="0"/>
              <a:t> an </a:t>
            </a:r>
            <a:r>
              <a:rPr lang="de-DE" sz="1600" dirty="0" err="1"/>
              <a:t>Internally</a:t>
            </a:r>
            <a:r>
              <a:rPr lang="de-DE" sz="1600" dirty="0"/>
              <a:t> </a:t>
            </a:r>
            <a:r>
              <a:rPr lang="de-DE" sz="1600" dirty="0" err="1"/>
              <a:t>Linked</a:t>
            </a:r>
            <a:r>
              <a:rPr lang="de-DE" sz="1600" dirty="0"/>
              <a:t> </a:t>
            </a:r>
            <a:r>
              <a:rPr lang="de-DE" sz="1600" dirty="0" err="1"/>
              <a:t>Quencher</a:t>
            </a:r>
            <a:r>
              <a:rPr lang="de-DE" sz="1600" dirty="0"/>
              <a:t> (</a:t>
            </a:r>
            <a:r>
              <a:rPr lang="de-DE" sz="1600" dirty="0" err="1"/>
              <a:t>Exo</a:t>
            </a:r>
            <a:r>
              <a:rPr lang="de-DE" sz="1600" dirty="0"/>
              <a:t>-IQ).” </a:t>
            </a:r>
            <a:r>
              <a:rPr lang="de-DE" sz="1600" dirty="0" err="1"/>
              <a:t>Clin</a:t>
            </a:r>
            <a:r>
              <a:rPr lang="de-DE" sz="1600" dirty="0"/>
              <a:t>. Chem. 66 (8): 1047–54. https://doi.org/10.1093/clinchem /hvaa116.</a:t>
            </a:r>
          </a:p>
          <a:p>
            <a:pPr marL="0" indent="0">
              <a:buNone/>
            </a:pPr>
            <a:r>
              <a:rPr lang="de-DE" sz="1600" dirty="0" err="1"/>
              <a:t>Bustin</a:t>
            </a:r>
            <a:r>
              <a:rPr lang="de-DE" sz="1600" dirty="0"/>
              <a:t>, Stephen A, Vladimir </a:t>
            </a:r>
            <a:r>
              <a:rPr lang="de-DE" sz="1600" dirty="0" err="1"/>
              <a:t>Benes</a:t>
            </a:r>
            <a:r>
              <a:rPr lang="de-DE" sz="1600" dirty="0"/>
              <a:t>, Jeremy A Garson, Jan Hellemans, Jim </a:t>
            </a:r>
            <a:r>
              <a:rPr lang="de-DE" sz="1600" dirty="0" err="1"/>
              <a:t>Huggett</a:t>
            </a:r>
            <a:r>
              <a:rPr lang="de-DE" sz="1600" dirty="0"/>
              <a:t>, Mikael Kubista, Reinhold Mueller, et al. 2009. “The MIQE Guidelines: Minimum Information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Publication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Quantitative Real-Time PCR Experiments.” Clinical Chemistry 55 (4): 611–22. https://doi.org/10.1373/clinchem.200 8.112797.</a:t>
            </a:r>
          </a:p>
          <a:p>
            <a:pPr marL="0" indent="0">
              <a:buNone/>
            </a:pPr>
            <a:r>
              <a:rPr lang="de-DE" sz="1600" dirty="0"/>
              <a:t>https://www.biorender.com</a:t>
            </a:r>
          </a:p>
          <a:p>
            <a:pPr marL="0" indent="0">
              <a:buNone/>
            </a:pPr>
            <a:r>
              <a:rPr lang="de-DE" sz="1600" dirty="0"/>
              <a:t>Kim, Dae-</a:t>
            </a:r>
            <a:r>
              <a:rPr lang="de-DE" sz="1600" dirty="0" err="1"/>
              <a:t>Ki</a:t>
            </a:r>
            <a:r>
              <a:rPr lang="de-DE" sz="1600" dirty="0"/>
              <a:t>, and </a:t>
            </a:r>
            <a:r>
              <a:rPr lang="de-DE" sz="1600" dirty="0" err="1"/>
              <a:t>Barun</a:t>
            </a:r>
            <a:r>
              <a:rPr lang="de-DE" sz="1600" dirty="0"/>
              <a:t> </a:t>
            </a:r>
            <a:r>
              <a:rPr lang="de-DE" sz="1600" dirty="0" err="1"/>
              <a:t>Poudel</a:t>
            </a:r>
            <a:r>
              <a:rPr lang="de-DE" sz="1600" dirty="0"/>
              <a:t>. 2013. “Tools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Detect</a:t>
            </a:r>
            <a:r>
              <a:rPr lang="de-DE" sz="1600" dirty="0"/>
              <a:t> Influenza Virus.” </a:t>
            </a:r>
            <a:r>
              <a:rPr lang="de-DE" sz="1600" dirty="0" err="1"/>
              <a:t>Yonsei</a:t>
            </a:r>
            <a:r>
              <a:rPr lang="de-DE" sz="1600" dirty="0"/>
              <a:t> Medical Journal 54 (3): 560. https://doi.org/10.3349/ymj.2013.54.3.560.</a:t>
            </a:r>
          </a:p>
          <a:p>
            <a:pPr marL="0" indent="0">
              <a:buNone/>
            </a:pPr>
            <a:r>
              <a:rPr lang="de-DE" sz="1600" dirty="0"/>
              <a:t>Lillis, Lorraine, Joshua </a:t>
            </a:r>
            <a:r>
              <a:rPr lang="de-DE" sz="1600" dirty="0" err="1"/>
              <a:t>Siverson</a:t>
            </a:r>
            <a:r>
              <a:rPr lang="de-DE" sz="1600" dirty="0"/>
              <a:t>, Arthur Lee, Jason </a:t>
            </a:r>
            <a:r>
              <a:rPr lang="de-DE" sz="1600" dirty="0" err="1"/>
              <a:t>Cantera</a:t>
            </a:r>
            <a:r>
              <a:rPr lang="de-DE" sz="1600" dirty="0"/>
              <a:t>, Mathew Parker, Olaf Piepenburg, Dara A. </a:t>
            </a:r>
            <a:r>
              <a:rPr lang="en-US" sz="1600" dirty="0"/>
              <a:t>Lehman, and David S. Boyle. 2016. “Factors Influencing Recombinase Polymerase Amplification (RPA) Assay Outcomes at Point of Care.” Molecular and Cellular Probes 30 (2): 74–78. https://doi.org/10.101 6/j.mcp.2016.01.009. 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Lobato, Ivan </a:t>
            </a:r>
            <a:r>
              <a:rPr lang="de-DE" sz="1600" dirty="0" err="1"/>
              <a:t>Magriñá</a:t>
            </a:r>
            <a:r>
              <a:rPr lang="de-DE" sz="1600" dirty="0"/>
              <a:t>, and Ciara K. </a:t>
            </a:r>
            <a:r>
              <a:rPr lang="de-DE" sz="1600" dirty="0" err="1"/>
              <a:t>OSullivan</a:t>
            </a:r>
            <a:r>
              <a:rPr lang="de-DE" sz="1600" dirty="0"/>
              <a:t>. 2018. “</a:t>
            </a:r>
            <a:r>
              <a:rPr lang="de-DE" sz="1600" dirty="0" err="1"/>
              <a:t>Recombinase</a:t>
            </a:r>
            <a:r>
              <a:rPr lang="de-DE" sz="1600" dirty="0"/>
              <a:t> Polymerase </a:t>
            </a:r>
            <a:r>
              <a:rPr lang="de-DE" sz="1600" dirty="0" err="1"/>
              <a:t>Amplification</a:t>
            </a:r>
            <a:r>
              <a:rPr lang="de-DE" sz="1600" dirty="0"/>
              <a:t>: Basics, </a:t>
            </a:r>
            <a:r>
              <a:rPr lang="de-DE" sz="1600" dirty="0" err="1"/>
              <a:t>Applications</a:t>
            </a:r>
            <a:r>
              <a:rPr lang="de-DE" sz="1600" dirty="0"/>
              <a:t> and </a:t>
            </a:r>
            <a:r>
              <a:rPr lang="de-DE" sz="1600" dirty="0" err="1"/>
              <a:t>Recent</a:t>
            </a:r>
            <a:r>
              <a:rPr lang="de-DE" sz="1600" dirty="0"/>
              <a:t> </a:t>
            </a:r>
            <a:r>
              <a:rPr lang="de-DE" sz="1600" dirty="0" err="1"/>
              <a:t>Advances</a:t>
            </a:r>
            <a:r>
              <a:rPr lang="de-DE" sz="1600" dirty="0"/>
              <a:t>.” </a:t>
            </a:r>
            <a:r>
              <a:rPr lang="de-DE" sz="1600" dirty="0" err="1"/>
              <a:t>TrAC</a:t>
            </a:r>
            <a:r>
              <a:rPr lang="de-DE" sz="1600" dirty="0"/>
              <a:t> Trends in Analytical Chemistry 98 (</a:t>
            </a:r>
            <a:r>
              <a:rPr lang="de-DE" sz="1600" dirty="0" err="1"/>
              <a:t>January</a:t>
            </a:r>
            <a:r>
              <a:rPr lang="de-DE" sz="1600" dirty="0"/>
              <a:t>): 19–35. https: //doi.org/10.1016/j.trac.2017.10.015.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06FA109-5D51-0EA3-CF9B-E7A6C83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Quellen</a:t>
            </a:r>
            <a:br>
              <a:rPr lang="de-DE" b="1" dirty="0"/>
            </a:b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B6833C52-AA47-9621-F091-D241087E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804C554-22E3-CE4E-2A00-ADEEB556EA4F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575360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F2ADC-5385-5488-48E1-290DEF7A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Paget, John, Peter </a:t>
            </a:r>
            <a:r>
              <a:rPr lang="de-DE" sz="1600" dirty="0" err="1"/>
              <a:t>Spreeuwenberg</a:t>
            </a:r>
            <a:r>
              <a:rPr lang="de-DE" sz="1600" dirty="0"/>
              <a:t>, </a:t>
            </a:r>
            <a:r>
              <a:rPr lang="de-DE" sz="1600" dirty="0" err="1"/>
              <a:t>Vivek</a:t>
            </a:r>
            <a:r>
              <a:rPr lang="de-DE" sz="1600" dirty="0"/>
              <a:t> </a:t>
            </a:r>
            <a:r>
              <a:rPr lang="de-DE" sz="1600" dirty="0" err="1"/>
              <a:t>Charu</a:t>
            </a:r>
            <a:r>
              <a:rPr lang="de-DE" sz="1600" dirty="0"/>
              <a:t>, Robert J Taylor, A Danielle </a:t>
            </a:r>
            <a:r>
              <a:rPr lang="de-DE" sz="1600" dirty="0" err="1"/>
              <a:t>Iuliano</a:t>
            </a:r>
            <a:r>
              <a:rPr lang="de-DE" sz="1600" dirty="0"/>
              <a:t>, Joseph </a:t>
            </a:r>
            <a:r>
              <a:rPr lang="de-DE" sz="1600" dirty="0" err="1"/>
              <a:t>Bresee</a:t>
            </a:r>
            <a:r>
              <a:rPr lang="de-DE" sz="1600" dirty="0"/>
              <a:t>, Lone Simonsen, and Cecile </a:t>
            </a:r>
            <a:r>
              <a:rPr lang="de-DE" sz="1600" dirty="0" err="1"/>
              <a:t>Viboud</a:t>
            </a:r>
            <a:r>
              <a:rPr lang="de-DE" sz="1600" dirty="0"/>
              <a:t>. 2019. “Global </a:t>
            </a:r>
            <a:r>
              <a:rPr lang="de-DE" sz="1600" dirty="0" err="1"/>
              <a:t>Mortality</a:t>
            </a:r>
            <a:r>
              <a:rPr lang="de-DE" sz="1600" dirty="0"/>
              <a:t> Associated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Seasonal</a:t>
            </a:r>
            <a:r>
              <a:rPr lang="de-DE" sz="1600" dirty="0"/>
              <a:t> Influenza </a:t>
            </a:r>
            <a:r>
              <a:rPr lang="de-DE" sz="1600" dirty="0" err="1"/>
              <a:t>Epidemics</a:t>
            </a:r>
            <a:r>
              <a:rPr lang="de-DE" sz="1600" dirty="0"/>
              <a:t>: New </a:t>
            </a:r>
            <a:r>
              <a:rPr lang="de-DE" sz="1600" dirty="0" err="1"/>
              <a:t>Burden</a:t>
            </a:r>
            <a:r>
              <a:rPr lang="de-DE" sz="1600" dirty="0"/>
              <a:t> </a:t>
            </a:r>
            <a:r>
              <a:rPr lang="de-DE" sz="1600" dirty="0" err="1"/>
              <a:t>Estimates</a:t>
            </a:r>
            <a:r>
              <a:rPr lang="de-DE" sz="1600" dirty="0"/>
              <a:t> and </a:t>
            </a:r>
            <a:r>
              <a:rPr lang="de-DE" sz="1600" dirty="0" err="1"/>
              <a:t>Predictors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GLaMOR</a:t>
            </a:r>
            <a:r>
              <a:rPr lang="de-DE" sz="1600" dirty="0"/>
              <a:t> Project.” Journal </a:t>
            </a:r>
            <a:r>
              <a:rPr lang="de-DE" sz="1600" dirty="0" err="1"/>
              <a:t>of</a:t>
            </a:r>
            <a:r>
              <a:rPr lang="de-DE" sz="1600" dirty="0"/>
              <a:t> Global Health 9 (2). https://doi.org/10.7189/jogh.09.020421. </a:t>
            </a:r>
          </a:p>
          <a:p>
            <a:pPr marL="0" indent="0">
              <a:buNone/>
            </a:pPr>
            <a:r>
              <a:rPr lang="de-DE" sz="1600" dirty="0"/>
              <a:t>WHO. 2023. “World Health </a:t>
            </a:r>
            <a:r>
              <a:rPr lang="de-DE" sz="1600" dirty="0" err="1"/>
              <a:t>Organisaton</a:t>
            </a:r>
            <a:r>
              <a:rPr lang="de-DE" sz="1600" dirty="0"/>
              <a:t>-Influenza (</a:t>
            </a:r>
            <a:r>
              <a:rPr lang="de-DE" sz="1600" dirty="0" err="1"/>
              <a:t>Seasonal</a:t>
            </a:r>
            <a:r>
              <a:rPr lang="de-DE" sz="1600" dirty="0"/>
              <a:t>).” Online Verfügbar unter: Https://Www.who.int/NewsRoom/Fact-Sheets/Detail/Influenza-(Seasonal).</a:t>
            </a:r>
          </a:p>
          <a:p>
            <a:pPr marL="0" indent="0">
              <a:buNone/>
            </a:pPr>
            <a:r>
              <a:rPr lang="de-DE" sz="1600" dirty="0" err="1"/>
              <a:t>Woźniak-Kosek</a:t>
            </a:r>
            <a:r>
              <a:rPr lang="de-DE" sz="1600" dirty="0"/>
              <a:t> A, Hoser G., </a:t>
            </a:r>
            <a:r>
              <a:rPr lang="de-DE" sz="1600" dirty="0" err="1"/>
              <a:t>Kempińska-Mirosławska</a:t>
            </a:r>
            <a:r>
              <a:rPr lang="de-DE" sz="1600" dirty="0"/>
              <a:t> B. 2014. “</a:t>
            </a:r>
            <a:r>
              <a:rPr lang="de-DE" sz="1600" dirty="0" err="1"/>
              <a:t>Detection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Influenza Virus Yesterday and </a:t>
            </a:r>
            <a:r>
              <a:rPr lang="de-DE" sz="1600" dirty="0" err="1"/>
              <a:t>Now</a:t>
            </a:r>
            <a:r>
              <a:rPr lang="de-DE" sz="1600" dirty="0"/>
              <a:t>.” Acta </a:t>
            </a:r>
            <a:r>
              <a:rPr lang="de-DE" sz="1600" dirty="0" err="1"/>
              <a:t>Biochimica</a:t>
            </a:r>
            <a:r>
              <a:rPr lang="de-DE" sz="1600" dirty="0"/>
              <a:t> </a:t>
            </a:r>
            <a:r>
              <a:rPr lang="de-DE" sz="1600" dirty="0" err="1"/>
              <a:t>Polonica</a:t>
            </a:r>
            <a:r>
              <a:rPr lang="de-DE" sz="1600" dirty="0"/>
              <a:t>. 61(3): 465–70. PMID: 25180218. </a:t>
            </a:r>
          </a:p>
          <a:p>
            <a:pPr marL="0" indent="0">
              <a:buNone/>
            </a:pPr>
            <a:r>
              <a:rPr lang="de-DE" sz="1600" dirty="0"/>
              <a:t>Yi, </a:t>
            </a:r>
            <a:r>
              <a:rPr lang="de-DE" sz="1600" dirty="0" err="1"/>
              <a:t>Hwajung</a:t>
            </a:r>
            <a:r>
              <a:rPr lang="de-DE" sz="1600" dirty="0"/>
              <a:t>, Young-Hoon Kim, Jun-Sub Kim, Nam-Joo Lee, </a:t>
            </a:r>
            <a:r>
              <a:rPr lang="de-DE" sz="1600" dirty="0" err="1"/>
              <a:t>Kyeongcheol</a:t>
            </a:r>
            <a:r>
              <a:rPr lang="de-DE" sz="1600" dirty="0"/>
              <a:t> Shin, Jang-Hoon Choi, </a:t>
            </a:r>
            <a:r>
              <a:rPr lang="de-DE" sz="1600" dirty="0" err="1"/>
              <a:t>Donghyok</a:t>
            </a:r>
            <a:r>
              <a:rPr lang="de-DE" sz="1600" dirty="0"/>
              <a:t> Kwon, Joo-Yeon Lee, and Chun Kang. 2013. “Impact </a:t>
            </a:r>
            <a:r>
              <a:rPr lang="de-DE" sz="1600" dirty="0" err="1"/>
              <a:t>of</a:t>
            </a:r>
            <a:r>
              <a:rPr lang="de-DE" sz="1600" dirty="0"/>
              <a:t> Influenza Virus Escape-</a:t>
            </a:r>
            <a:r>
              <a:rPr lang="de-DE" sz="1600" dirty="0" err="1"/>
              <a:t>Mutations</a:t>
            </a:r>
            <a:r>
              <a:rPr lang="de-DE" sz="1600" dirty="0"/>
              <a:t> on Influenza </a:t>
            </a:r>
            <a:r>
              <a:rPr lang="de-DE" sz="1600" dirty="0" err="1"/>
              <a:t>Detection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Rapid Influenza </a:t>
            </a:r>
            <a:r>
              <a:rPr lang="de-DE" sz="1600" dirty="0" err="1"/>
              <a:t>Diagnostic</a:t>
            </a:r>
            <a:r>
              <a:rPr lang="de-DE" sz="1600" dirty="0"/>
              <a:t> Test.” Journal </a:t>
            </a:r>
            <a:r>
              <a:rPr lang="de-DE" sz="1600" dirty="0" err="1"/>
              <a:t>of</a:t>
            </a:r>
            <a:r>
              <a:rPr lang="de-DE" sz="1600" dirty="0"/>
              <a:t> Medical </a:t>
            </a:r>
            <a:r>
              <a:rPr lang="de-DE" sz="1600" dirty="0" err="1"/>
              <a:t>Virology</a:t>
            </a:r>
            <a:r>
              <a:rPr lang="de-DE" sz="1600" dirty="0"/>
              <a:t> 85 (4): 709–15. https: //doi.org/10.1002/jmv.23484.</a:t>
            </a:r>
            <a:endParaRPr lang="de-DE" sz="240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06FA109-5D51-0EA3-CF9B-E7A6C83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Quellen</a:t>
            </a:r>
            <a:br>
              <a:rPr lang="de-DE" b="1" dirty="0"/>
            </a:b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B6833C52-AA47-9621-F091-D241087E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5338D44-F635-1CB9-587E-2598F33E0566}"/>
              </a:ext>
            </a:extLst>
          </p:cNvPr>
          <p:cNvSpPr txBox="1"/>
          <p:nvPr/>
        </p:nvSpPr>
        <p:spPr>
          <a:xfrm>
            <a:off x="426644" y="65258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617518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8B8604A-60FD-0AC0-CBDF-D5B9DDA7BF7C}"/>
              </a:ext>
            </a:extLst>
          </p:cNvPr>
          <p:cNvSpPr/>
          <p:nvPr/>
        </p:nvSpPr>
        <p:spPr>
          <a:xfrm>
            <a:off x="-54709" y="-123093"/>
            <a:ext cx="12340493" cy="71100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52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BA79E974-E87A-EEFC-6FD7-83F7CB03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08FDC27D-3B37-E2BF-CCA1-B452470F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900" b="1" dirty="0"/>
              <a:t>Patientennahe Detektion</a:t>
            </a:r>
            <a:br>
              <a:rPr lang="de-DE" b="1" dirty="0"/>
            </a:br>
            <a:r>
              <a:rPr lang="de-DE" sz="4000" dirty="0"/>
              <a:t>Das „Point-</a:t>
            </a:r>
            <a:r>
              <a:rPr lang="de-DE" sz="4000" dirty="0" err="1"/>
              <a:t>of</a:t>
            </a:r>
            <a:r>
              <a:rPr lang="de-DE" sz="4000" dirty="0"/>
              <a:t>-Care </a:t>
            </a:r>
            <a:r>
              <a:rPr lang="de-DE" sz="4000" dirty="0" err="1"/>
              <a:t>testing</a:t>
            </a:r>
            <a:r>
              <a:rPr lang="de-DE" sz="4000" dirty="0"/>
              <a:t>“ (POCT)</a:t>
            </a:r>
            <a:endParaRPr lang="de-DE" b="1" dirty="0"/>
          </a:p>
        </p:txBody>
      </p:sp>
      <p:pic>
        <p:nvPicPr>
          <p:cNvPr id="1026" name="Picture 2" descr="Falkirk HSCP – Lateral Flow Device Testing Survey for Social Care Staff">
            <a:extLst>
              <a:ext uri="{FF2B5EF4-FFF2-40B4-BE49-F238E27FC236}">
                <a16:creationId xmlns:a16="http://schemas.microsoft.com/office/drawing/2014/main" id="{99DE7862-8094-5398-1054-D5EA69DD5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1949742"/>
            <a:ext cx="444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1DBF364-819F-5F08-4E41-3D41EC9AF6B4}"/>
              </a:ext>
            </a:extLst>
          </p:cNvPr>
          <p:cNvSpPr txBox="1"/>
          <p:nvPr/>
        </p:nvSpPr>
        <p:spPr>
          <a:xfrm>
            <a:off x="1204112" y="2579077"/>
            <a:ext cx="31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Protein basierte Testmethoden</a:t>
            </a:r>
          </a:p>
          <a:p>
            <a:pPr algn="ctr"/>
            <a:r>
              <a:rPr lang="de-DE" b="1" dirty="0"/>
              <a:t>(lateral </a:t>
            </a:r>
            <a:r>
              <a:rPr lang="de-DE" b="1" dirty="0" err="1"/>
              <a:t>flow</a:t>
            </a:r>
            <a:r>
              <a:rPr lang="de-DE" b="1" dirty="0"/>
              <a:t>)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D79C34BF-4FCE-0467-FBF5-AED3C393AC6E}"/>
              </a:ext>
            </a:extLst>
          </p:cNvPr>
          <p:cNvSpPr/>
          <p:nvPr/>
        </p:nvSpPr>
        <p:spPr>
          <a:xfrm>
            <a:off x="7410058" y="2731280"/>
            <a:ext cx="562708" cy="34192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D1C99B0-EB1D-E8AD-FD80-1A8F7603555D}"/>
              </a:ext>
            </a:extLst>
          </p:cNvPr>
          <p:cNvSpPr txBox="1"/>
          <p:nvPr/>
        </p:nvSpPr>
        <p:spPr>
          <a:xfrm>
            <a:off x="8612555" y="4261282"/>
            <a:ext cx="325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Ergebnis in 20 Minuten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Vielseitig und Robust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Hoch Sensitiv durch Nukleinsäure Amplifikation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Konservierte Genabschnitte können über viele Subtypen hinweg detektieren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6801B3-089E-992A-21E1-CB93C81ACAD4}"/>
              </a:ext>
            </a:extLst>
          </p:cNvPr>
          <p:cNvSpPr txBox="1"/>
          <p:nvPr/>
        </p:nvSpPr>
        <p:spPr>
          <a:xfrm>
            <a:off x="992181" y="5111036"/>
            <a:ext cx="332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Nukleinsäure basierter Nachweis</a:t>
            </a:r>
          </a:p>
          <a:p>
            <a:pPr algn="ctr"/>
            <a:r>
              <a:rPr lang="de-DE" b="1" dirty="0"/>
              <a:t>(RPA)</a:t>
            </a:r>
          </a:p>
        </p:txBody>
      </p:sp>
      <p:pic>
        <p:nvPicPr>
          <p:cNvPr id="1028" name="Picture 4" descr="Testgerät T8-ISO für Epona und Astéria SAS Pferd, Kleintier 1 Stück ...">
            <a:extLst>
              <a:ext uri="{FF2B5EF4-FFF2-40B4-BE49-F238E27FC236}">
                <a16:creationId xmlns:a16="http://schemas.microsoft.com/office/drawing/2014/main" id="{D26EC33D-3F5F-69B9-EE83-35C23CAB3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90" y="4507094"/>
            <a:ext cx="2725047" cy="18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98D3406-F852-D01A-2CE6-6FD63E72C956}"/>
              </a:ext>
            </a:extLst>
          </p:cNvPr>
          <p:cNvSpPr/>
          <p:nvPr/>
        </p:nvSpPr>
        <p:spPr>
          <a:xfrm>
            <a:off x="7410058" y="5244482"/>
            <a:ext cx="562708" cy="34192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5E614F-B964-CCB9-AA93-F22D4A5FBCEA}"/>
              </a:ext>
            </a:extLst>
          </p:cNvPr>
          <p:cNvSpPr txBox="1"/>
          <p:nvPr/>
        </p:nvSpPr>
        <p:spPr>
          <a:xfrm>
            <a:off x="8725877" y="2116321"/>
            <a:ext cx="325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Ergebnis in 15-20 Minuten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Kostengünstig und vielseitig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Sensitivitäten von 70 % aufwärts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Anfällig für Mutationen oder neue Subtypen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CF62D8F-3FDD-D899-3EC0-29FE24C90E10}"/>
              </a:ext>
            </a:extLst>
          </p:cNvPr>
          <p:cNvSpPr txBox="1"/>
          <p:nvPr/>
        </p:nvSpPr>
        <p:spPr>
          <a:xfrm>
            <a:off x="4578449" y="6569606"/>
            <a:ext cx="2863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Bildquelle: https://rebopharm24.de/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18B720-87C1-372C-643C-C8E25759DE5E}"/>
              </a:ext>
            </a:extLst>
          </p:cNvPr>
          <p:cNvSpPr txBox="1"/>
          <p:nvPr/>
        </p:nvSpPr>
        <p:spPr>
          <a:xfrm>
            <a:off x="4680195" y="3669872"/>
            <a:ext cx="270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Bildquelle: https://falkirkhscp.org/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6326E69-7C8F-A602-7937-B200A12AA47E}"/>
              </a:ext>
            </a:extLst>
          </p:cNvPr>
          <p:cNvSpPr txBox="1"/>
          <p:nvPr/>
        </p:nvSpPr>
        <p:spPr>
          <a:xfrm>
            <a:off x="426644" y="65258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9711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3A68241-EFAE-12FD-DE4F-34F63C7F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Die RPA</a:t>
            </a:r>
            <a:br>
              <a:rPr lang="de-DE" b="1" dirty="0"/>
            </a:br>
            <a:r>
              <a:rPr lang="de-DE" sz="3600" dirty="0" err="1"/>
              <a:t>Rekombinase</a:t>
            </a:r>
            <a:r>
              <a:rPr lang="de-DE" sz="3600" dirty="0"/>
              <a:t> Polymerase Amplifikation</a:t>
            </a:r>
            <a:endParaRPr lang="de-DE" dirty="0"/>
          </a:p>
        </p:txBody>
      </p:sp>
      <p:pic>
        <p:nvPicPr>
          <p:cNvPr id="9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909CE134-2CC7-906E-7F30-B2BCA069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92C251C-25A4-B0BF-E6A4-75A7A6BB4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588" y="1575111"/>
            <a:ext cx="5892732" cy="491776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24092B8-75CC-78DA-7D8E-3E4F5947C42A}"/>
              </a:ext>
            </a:extLst>
          </p:cNvPr>
          <p:cNvSpPr txBox="1"/>
          <p:nvPr/>
        </p:nvSpPr>
        <p:spPr>
          <a:xfrm>
            <a:off x="266009" y="1941922"/>
            <a:ext cx="49867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Isothermes Amplifikationssystem</a:t>
            </a:r>
          </a:p>
          <a:p>
            <a:pPr lvl="1"/>
            <a:r>
              <a:rPr lang="de-DE" b="1" dirty="0"/>
              <a:t>-</a:t>
            </a:r>
            <a:r>
              <a:rPr lang="de-DE" dirty="0"/>
              <a:t> Amplifikation bei konstanten 38-42 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Primer-Bindung basiert auf dem </a:t>
            </a:r>
            <a:r>
              <a:rPr lang="de-DE" dirty="0" err="1"/>
              <a:t>Rekombinase</a:t>
            </a:r>
            <a:r>
              <a:rPr lang="de-DE" dirty="0"/>
              <a:t>-Mechanismus des T4-Bakteriophagen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Enzymatische Spaltung des DNA-Doppelstrangs statt thermische Denaturierung bei 95 °C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Crowding</a:t>
            </a:r>
            <a:r>
              <a:rPr lang="de-DE" dirty="0"/>
              <a:t> Agent“ führt zu einer viskosen Reaktionslösung</a:t>
            </a:r>
          </a:p>
          <a:p>
            <a:pPr lvl="1"/>
            <a:r>
              <a:rPr lang="de-DE" b="1" dirty="0"/>
              <a:t>-</a:t>
            </a:r>
            <a:r>
              <a:rPr lang="de-DE" dirty="0"/>
              <a:t> Zusätzliches Mischen während der Reaktion    </a:t>
            </a:r>
            <a:r>
              <a:rPr lang="de-DE" dirty="0">
                <a:solidFill>
                  <a:schemeClr val="bg1"/>
                </a:solidFill>
              </a:rPr>
              <a:t>s</a:t>
            </a:r>
            <a:r>
              <a:rPr lang="de-DE" dirty="0"/>
              <a:t> um der Viskosität entgegen zu wirken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7751FE0-C20F-6B34-61E7-B9CF8AAB3FDA}"/>
              </a:ext>
            </a:extLst>
          </p:cNvPr>
          <p:cNvSpPr txBox="1"/>
          <p:nvPr/>
        </p:nvSpPr>
        <p:spPr>
          <a:xfrm>
            <a:off x="5557588" y="6543675"/>
            <a:ext cx="2831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Bildquelle: Lobato &amp; </a:t>
            </a:r>
            <a:r>
              <a:rPr lang="de-DE" sz="1400" dirty="0" err="1"/>
              <a:t>OSullivan</a:t>
            </a:r>
            <a:r>
              <a:rPr lang="de-DE" sz="1400" dirty="0"/>
              <a:t> 2018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E1DACE8-351C-D666-39AE-29DBB29A98E6}"/>
              </a:ext>
            </a:extLst>
          </p:cNvPr>
          <p:cNvSpPr txBox="1"/>
          <p:nvPr/>
        </p:nvSpPr>
        <p:spPr>
          <a:xfrm>
            <a:off x="426644" y="65258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6400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A0B2DB2-38DE-3EC3-D324-990CBA8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Die RPA</a:t>
            </a:r>
            <a:br>
              <a:rPr lang="de-DE" b="1" dirty="0"/>
            </a:br>
            <a:r>
              <a:rPr lang="de-DE" sz="3600" dirty="0"/>
              <a:t>Detektion der Reaktion </a:t>
            </a: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7BA4233A-882E-D62B-4EDE-9542E4D8F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79A4716-86FD-6B8D-BE18-E1069862F35C}"/>
              </a:ext>
            </a:extLst>
          </p:cNvPr>
          <p:cNvSpPr txBox="1"/>
          <p:nvPr/>
        </p:nvSpPr>
        <p:spPr>
          <a:xfrm>
            <a:off x="1505572" y="1642886"/>
            <a:ext cx="2341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Endpunkt-Detektion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89DE043-8605-FAB4-AC97-C2E13F8FB5EA}"/>
              </a:ext>
            </a:extLst>
          </p:cNvPr>
          <p:cNvSpPr txBox="1"/>
          <p:nvPr/>
        </p:nvSpPr>
        <p:spPr>
          <a:xfrm>
            <a:off x="463305" y="2070993"/>
            <a:ext cx="449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Auswertung über Gel-Elektrophorese nach der abgeschlossenen Reaktion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CC108E-B3CA-1F7C-0F5C-93233792AE09}"/>
              </a:ext>
            </a:extLst>
          </p:cNvPr>
          <p:cNvSpPr txBox="1"/>
          <p:nvPr/>
        </p:nvSpPr>
        <p:spPr>
          <a:xfrm>
            <a:off x="8406423" y="1641600"/>
            <a:ext cx="2147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Echtzeit-Detektion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4FBC66D-5335-04EE-919B-9C1CC276A570}"/>
              </a:ext>
            </a:extLst>
          </p:cNvPr>
          <p:cNvSpPr txBox="1"/>
          <p:nvPr/>
        </p:nvSpPr>
        <p:spPr>
          <a:xfrm>
            <a:off x="7232110" y="2070993"/>
            <a:ext cx="449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Zugabe von Fluoreszenz-Sonden während der Reaktion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7EB7DE0-E179-807A-28EE-F98D4D01FE3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9918406" y="3786986"/>
            <a:ext cx="170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B32DE494-EDE4-564F-5FA0-DF56549422A4}"/>
              </a:ext>
            </a:extLst>
          </p:cNvPr>
          <p:cNvSpPr/>
          <p:nvPr/>
        </p:nvSpPr>
        <p:spPr>
          <a:xfrm>
            <a:off x="9852608" y="3478412"/>
            <a:ext cx="137160" cy="1325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0E6E5EE-A568-8163-D59C-8E601CA4172A}"/>
              </a:ext>
            </a:extLst>
          </p:cNvPr>
          <p:cNvSpPr/>
          <p:nvPr/>
        </p:nvSpPr>
        <p:spPr>
          <a:xfrm>
            <a:off x="10020787" y="3478737"/>
            <a:ext cx="137160" cy="1325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02863715-BBE2-CB35-2682-A5EE8F8344AF}"/>
              </a:ext>
            </a:extLst>
          </p:cNvPr>
          <p:cNvSpPr/>
          <p:nvPr/>
        </p:nvSpPr>
        <p:spPr>
          <a:xfrm rot="16200000">
            <a:off x="9685464" y="3552677"/>
            <a:ext cx="357261" cy="313384"/>
          </a:xfrm>
          <a:prstGeom prst="arc">
            <a:avLst>
              <a:gd name="adj1" fmla="val 1639265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Bogen 22">
            <a:extLst>
              <a:ext uri="{FF2B5EF4-FFF2-40B4-BE49-F238E27FC236}">
                <a16:creationId xmlns:a16="http://schemas.microsoft.com/office/drawing/2014/main" id="{071EA6FB-77F1-4D36-F08F-78050619E2E5}"/>
              </a:ext>
            </a:extLst>
          </p:cNvPr>
          <p:cNvSpPr/>
          <p:nvPr/>
        </p:nvSpPr>
        <p:spPr>
          <a:xfrm rot="5400000" flipH="1">
            <a:off x="9974243" y="3566628"/>
            <a:ext cx="357261" cy="313384"/>
          </a:xfrm>
          <a:prstGeom prst="arc">
            <a:avLst>
              <a:gd name="adj1" fmla="val 1639265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F07E5A1-8D50-30C9-4FD5-36EF2B931BAF}"/>
              </a:ext>
            </a:extLst>
          </p:cNvPr>
          <p:cNvSpPr txBox="1"/>
          <p:nvPr/>
        </p:nvSpPr>
        <p:spPr>
          <a:xfrm>
            <a:off x="9003293" y="2841466"/>
            <a:ext cx="156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Exo</a:t>
            </a:r>
            <a:r>
              <a:rPr lang="de-DE" b="1" dirty="0"/>
              <a:t>-Sonde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2D3CA2-7456-59B3-7EAF-7D15AA885A5E}"/>
              </a:ext>
            </a:extLst>
          </p:cNvPr>
          <p:cNvCxnSpPr/>
          <p:nvPr/>
        </p:nvCxnSpPr>
        <p:spPr>
          <a:xfrm>
            <a:off x="7974183" y="4008327"/>
            <a:ext cx="194422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5E43BCD-B2F4-4B1E-2627-C8620105E021}"/>
              </a:ext>
            </a:extLst>
          </p:cNvPr>
          <p:cNvCxnSpPr>
            <a:cxnSpLocks/>
          </p:cNvCxnSpPr>
          <p:nvPr/>
        </p:nvCxnSpPr>
        <p:spPr>
          <a:xfrm>
            <a:off x="10130007" y="4008327"/>
            <a:ext cx="71532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B369D9E2-A07C-DF6A-3268-AD26EDFD2C3F}"/>
              </a:ext>
            </a:extLst>
          </p:cNvPr>
          <p:cNvSpPr txBox="1"/>
          <p:nvPr/>
        </p:nvSpPr>
        <p:spPr>
          <a:xfrm>
            <a:off x="8525281" y="4003443"/>
            <a:ext cx="842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ca. 30 bp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10E828-1ADB-11F3-D06E-D763A11D592D}"/>
              </a:ext>
            </a:extLst>
          </p:cNvPr>
          <p:cNvSpPr txBox="1"/>
          <p:nvPr/>
        </p:nvSpPr>
        <p:spPr>
          <a:xfrm>
            <a:off x="10066657" y="4003443"/>
            <a:ext cx="842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ca. 15 bp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192B6DD-A576-F153-5425-8AA07C048782}"/>
              </a:ext>
            </a:extLst>
          </p:cNvPr>
          <p:cNvSpPr txBox="1"/>
          <p:nvPr/>
        </p:nvSpPr>
        <p:spPr>
          <a:xfrm>
            <a:off x="8903961" y="3263637"/>
            <a:ext cx="1014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Fluorophor</a:t>
            </a:r>
            <a:endParaRPr lang="de-DE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80BA6D0-B73E-A3C6-0CB9-15D3A4C83EBC}"/>
              </a:ext>
            </a:extLst>
          </p:cNvPr>
          <p:cNvSpPr txBox="1"/>
          <p:nvPr/>
        </p:nvSpPr>
        <p:spPr>
          <a:xfrm>
            <a:off x="10089367" y="3269701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Quencher</a:t>
            </a:r>
            <a:endParaRPr lang="de-DE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E69B73-0A88-7016-65DB-A1E035E54E94}"/>
              </a:ext>
            </a:extLst>
          </p:cNvPr>
          <p:cNvSpPr/>
          <p:nvPr/>
        </p:nvSpPr>
        <p:spPr>
          <a:xfrm>
            <a:off x="10089367" y="3685971"/>
            <a:ext cx="782321" cy="202029"/>
          </a:xfrm>
          <a:prstGeom prst="rect">
            <a:avLst/>
          </a:prstGeom>
          <a:solidFill>
            <a:srgbClr val="F3C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1F6E3DC-A171-CF8F-43E4-DBCB4E0EEA79}"/>
              </a:ext>
            </a:extLst>
          </p:cNvPr>
          <p:cNvSpPr/>
          <p:nvPr/>
        </p:nvSpPr>
        <p:spPr>
          <a:xfrm>
            <a:off x="7936083" y="3685971"/>
            <a:ext cx="1982323" cy="202029"/>
          </a:xfrm>
          <a:prstGeom prst="rect">
            <a:avLst/>
          </a:prstGeom>
          <a:solidFill>
            <a:srgbClr val="F3C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3517EBD-5CFC-12A2-F3A7-7582000791B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>
            <a:off x="9907508" y="4796195"/>
            <a:ext cx="170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E3F3B409-C905-B451-12A5-113FD4DCF957}"/>
              </a:ext>
            </a:extLst>
          </p:cNvPr>
          <p:cNvSpPr/>
          <p:nvPr/>
        </p:nvSpPr>
        <p:spPr>
          <a:xfrm>
            <a:off x="9841710" y="4487621"/>
            <a:ext cx="137160" cy="1325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F97A552-765A-2744-659A-CC931CFA26AA}"/>
              </a:ext>
            </a:extLst>
          </p:cNvPr>
          <p:cNvSpPr/>
          <p:nvPr/>
        </p:nvSpPr>
        <p:spPr>
          <a:xfrm>
            <a:off x="10009889" y="4487946"/>
            <a:ext cx="137160" cy="1325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Bogen 37">
            <a:extLst>
              <a:ext uri="{FF2B5EF4-FFF2-40B4-BE49-F238E27FC236}">
                <a16:creationId xmlns:a16="http://schemas.microsoft.com/office/drawing/2014/main" id="{51616ABA-0B73-BDCF-DB23-693D66733740}"/>
              </a:ext>
            </a:extLst>
          </p:cNvPr>
          <p:cNvSpPr/>
          <p:nvPr/>
        </p:nvSpPr>
        <p:spPr>
          <a:xfrm rot="16200000">
            <a:off x="9674566" y="4561886"/>
            <a:ext cx="357261" cy="313384"/>
          </a:xfrm>
          <a:prstGeom prst="arc">
            <a:avLst>
              <a:gd name="adj1" fmla="val 1639265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Bogen 38">
            <a:extLst>
              <a:ext uri="{FF2B5EF4-FFF2-40B4-BE49-F238E27FC236}">
                <a16:creationId xmlns:a16="http://schemas.microsoft.com/office/drawing/2014/main" id="{A3AC6B5D-EC5B-C316-B379-76F7CE78E16D}"/>
              </a:ext>
            </a:extLst>
          </p:cNvPr>
          <p:cNvSpPr/>
          <p:nvPr/>
        </p:nvSpPr>
        <p:spPr>
          <a:xfrm rot="5400000" flipH="1">
            <a:off x="9963345" y="4575837"/>
            <a:ext cx="357261" cy="313384"/>
          </a:xfrm>
          <a:prstGeom prst="arc">
            <a:avLst>
              <a:gd name="adj1" fmla="val 1639265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A19996F-2F62-56FD-3253-F4D7CC3A9289}"/>
              </a:ext>
            </a:extLst>
          </p:cNvPr>
          <p:cNvSpPr/>
          <p:nvPr/>
        </p:nvSpPr>
        <p:spPr>
          <a:xfrm>
            <a:off x="10078469" y="4695180"/>
            <a:ext cx="782321" cy="202029"/>
          </a:xfrm>
          <a:prstGeom prst="rect">
            <a:avLst/>
          </a:prstGeom>
          <a:solidFill>
            <a:srgbClr val="F3C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F461F84-25EF-F670-2D54-641D5B3D2C37}"/>
              </a:ext>
            </a:extLst>
          </p:cNvPr>
          <p:cNvSpPr/>
          <p:nvPr/>
        </p:nvSpPr>
        <p:spPr>
          <a:xfrm>
            <a:off x="7925185" y="4695180"/>
            <a:ext cx="1982323" cy="202029"/>
          </a:xfrm>
          <a:prstGeom prst="rect">
            <a:avLst/>
          </a:prstGeom>
          <a:solidFill>
            <a:srgbClr val="F3C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ewitterblitz 47">
            <a:extLst>
              <a:ext uri="{FF2B5EF4-FFF2-40B4-BE49-F238E27FC236}">
                <a16:creationId xmlns:a16="http://schemas.microsoft.com/office/drawing/2014/main" id="{5C3B4ABE-4B94-8D21-215C-C935476F22B1}"/>
              </a:ext>
            </a:extLst>
          </p:cNvPr>
          <p:cNvSpPr/>
          <p:nvPr/>
        </p:nvSpPr>
        <p:spPr>
          <a:xfrm rot="1823604">
            <a:off x="9864560" y="4460882"/>
            <a:ext cx="285094" cy="383244"/>
          </a:xfrm>
          <a:prstGeom prst="lightningBol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A8014CB-6A2D-94EA-CA00-CEC5BFB59F6C}"/>
              </a:ext>
            </a:extLst>
          </p:cNvPr>
          <p:cNvSpPr/>
          <p:nvPr/>
        </p:nvSpPr>
        <p:spPr>
          <a:xfrm>
            <a:off x="7363533" y="4911160"/>
            <a:ext cx="4179151" cy="202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508390-F3E5-BC8B-F3DF-98D7281E91E8}"/>
              </a:ext>
            </a:extLst>
          </p:cNvPr>
          <p:cNvSpPr/>
          <p:nvPr/>
        </p:nvSpPr>
        <p:spPr>
          <a:xfrm>
            <a:off x="7925185" y="4913015"/>
            <a:ext cx="2935605" cy="202029"/>
          </a:xfrm>
          <a:prstGeom prst="rect">
            <a:avLst/>
          </a:prstGeom>
          <a:solidFill>
            <a:srgbClr val="0C3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2C4C550-589D-588E-27E5-22BBAF485D82}"/>
              </a:ext>
            </a:extLst>
          </p:cNvPr>
          <p:cNvSpPr txBox="1"/>
          <p:nvPr/>
        </p:nvSpPr>
        <p:spPr>
          <a:xfrm>
            <a:off x="7632013" y="364038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5‘-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8242FA4-A746-E82F-470C-AAD6513B2738}"/>
              </a:ext>
            </a:extLst>
          </p:cNvPr>
          <p:cNvSpPr txBox="1"/>
          <p:nvPr/>
        </p:nvSpPr>
        <p:spPr>
          <a:xfrm>
            <a:off x="10817290" y="3636572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-3‘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C1DBA63-7F93-83DB-2973-C38D17C014AD}"/>
              </a:ext>
            </a:extLst>
          </p:cNvPr>
          <p:cNvSpPr txBox="1"/>
          <p:nvPr/>
        </p:nvSpPr>
        <p:spPr>
          <a:xfrm>
            <a:off x="7642449" y="4633671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5‘-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E5D4253-7C15-1472-2450-2478368D8D15}"/>
              </a:ext>
            </a:extLst>
          </p:cNvPr>
          <p:cNvSpPr txBox="1"/>
          <p:nvPr/>
        </p:nvSpPr>
        <p:spPr>
          <a:xfrm>
            <a:off x="10768102" y="4641023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-3‘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BB3168A-7E65-D297-73A2-6026FB7AE2E0}"/>
              </a:ext>
            </a:extLst>
          </p:cNvPr>
          <p:cNvSpPr txBox="1"/>
          <p:nvPr/>
        </p:nvSpPr>
        <p:spPr>
          <a:xfrm>
            <a:off x="7079428" y="485828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3‘-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BA67067-C293-F428-C1DC-BDA0DC6C7F9A}"/>
              </a:ext>
            </a:extLst>
          </p:cNvPr>
          <p:cNvSpPr txBox="1"/>
          <p:nvPr/>
        </p:nvSpPr>
        <p:spPr>
          <a:xfrm>
            <a:off x="11466980" y="4858284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-5‘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279833B-FC89-9575-DD9D-5CB8E5292B65}"/>
              </a:ext>
            </a:extLst>
          </p:cNvPr>
          <p:cNvSpPr txBox="1"/>
          <p:nvPr/>
        </p:nvSpPr>
        <p:spPr>
          <a:xfrm>
            <a:off x="9386232" y="4206474"/>
            <a:ext cx="1294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Exonuklease</a:t>
            </a:r>
            <a:r>
              <a:rPr lang="de-DE" sz="1400" b="1" dirty="0"/>
              <a:t> III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FA811A5-0E74-D299-2A68-A605E8B6F49C}"/>
              </a:ext>
            </a:extLst>
          </p:cNvPr>
          <p:cNvSpPr/>
          <p:nvPr/>
        </p:nvSpPr>
        <p:spPr>
          <a:xfrm>
            <a:off x="9798210" y="5957915"/>
            <a:ext cx="137160" cy="1325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3D9E93-2FEC-5938-D223-1349C2B68303}"/>
              </a:ext>
            </a:extLst>
          </p:cNvPr>
          <p:cNvSpPr/>
          <p:nvPr/>
        </p:nvSpPr>
        <p:spPr>
          <a:xfrm>
            <a:off x="10736999" y="5687961"/>
            <a:ext cx="137160" cy="1325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Bogen 6">
            <a:extLst>
              <a:ext uri="{FF2B5EF4-FFF2-40B4-BE49-F238E27FC236}">
                <a16:creationId xmlns:a16="http://schemas.microsoft.com/office/drawing/2014/main" id="{12AF1981-9EA0-0969-C267-D159B9F42D90}"/>
              </a:ext>
            </a:extLst>
          </p:cNvPr>
          <p:cNvSpPr/>
          <p:nvPr/>
        </p:nvSpPr>
        <p:spPr>
          <a:xfrm rot="16200000">
            <a:off x="9631066" y="6032180"/>
            <a:ext cx="357261" cy="313384"/>
          </a:xfrm>
          <a:prstGeom prst="arc">
            <a:avLst>
              <a:gd name="adj1" fmla="val 1639265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5364F53A-C678-C611-0534-DFD0967C2B15}"/>
              </a:ext>
            </a:extLst>
          </p:cNvPr>
          <p:cNvSpPr/>
          <p:nvPr/>
        </p:nvSpPr>
        <p:spPr>
          <a:xfrm rot="5400000" flipH="1">
            <a:off x="10690455" y="5775852"/>
            <a:ext cx="357261" cy="313384"/>
          </a:xfrm>
          <a:prstGeom prst="arc">
            <a:avLst>
              <a:gd name="adj1" fmla="val 1639265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869D953-0234-7741-B43C-F6F2B109E1C1}"/>
              </a:ext>
            </a:extLst>
          </p:cNvPr>
          <p:cNvSpPr/>
          <p:nvPr/>
        </p:nvSpPr>
        <p:spPr>
          <a:xfrm>
            <a:off x="10805579" y="5895195"/>
            <a:ext cx="782321" cy="202029"/>
          </a:xfrm>
          <a:prstGeom prst="rect">
            <a:avLst/>
          </a:prstGeom>
          <a:solidFill>
            <a:srgbClr val="F3C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B7C441-A01E-F111-D022-BD3EBC367D90}"/>
              </a:ext>
            </a:extLst>
          </p:cNvPr>
          <p:cNvSpPr/>
          <p:nvPr/>
        </p:nvSpPr>
        <p:spPr>
          <a:xfrm>
            <a:off x="7881685" y="6165474"/>
            <a:ext cx="1982323" cy="202029"/>
          </a:xfrm>
          <a:prstGeom prst="rect">
            <a:avLst/>
          </a:prstGeom>
          <a:solidFill>
            <a:srgbClr val="F3C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A62CCEF-2820-CF85-2D74-E4F6D0FF7686}"/>
              </a:ext>
            </a:extLst>
          </p:cNvPr>
          <p:cNvSpPr/>
          <p:nvPr/>
        </p:nvSpPr>
        <p:spPr>
          <a:xfrm>
            <a:off x="7320033" y="6381454"/>
            <a:ext cx="4179151" cy="202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9C68586-54F4-B1CA-684C-3DDA277DA00B}"/>
              </a:ext>
            </a:extLst>
          </p:cNvPr>
          <p:cNvSpPr/>
          <p:nvPr/>
        </p:nvSpPr>
        <p:spPr>
          <a:xfrm>
            <a:off x="7881685" y="6383309"/>
            <a:ext cx="2935605" cy="202029"/>
          </a:xfrm>
          <a:prstGeom prst="rect">
            <a:avLst/>
          </a:prstGeom>
          <a:solidFill>
            <a:srgbClr val="0C3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C0F709C-6E4E-4C48-66B9-05A3CE20F143}"/>
              </a:ext>
            </a:extLst>
          </p:cNvPr>
          <p:cNvSpPr txBox="1"/>
          <p:nvPr/>
        </p:nvSpPr>
        <p:spPr>
          <a:xfrm>
            <a:off x="7598949" y="610396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5‘-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B09D375-4886-6C70-9934-141D3553CB2D}"/>
              </a:ext>
            </a:extLst>
          </p:cNvPr>
          <p:cNvSpPr txBox="1"/>
          <p:nvPr/>
        </p:nvSpPr>
        <p:spPr>
          <a:xfrm>
            <a:off x="11495212" y="5841038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-3‘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1936D92-DA0E-6A08-C1BD-AB60C8E77C1D}"/>
              </a:ext>
            </a:extLst>
          </p:cNvPr>
          <p:cNvSpPr txBox="1"/>
          <p:nvPr/>
        </p:nvSpPr>
        <p:spPr>
          <a:xfrm>
            <a:off x="7035928" y="6328579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3‘-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A6BBF9F-8A1A-8E0E-9CF8-0A6287E11D27}"/>
              </a:ext>
            </a:extLst>
          </p:cNvPr>
          <p:cNvSpPr txBox="1"/>
          <p:nvPr/>
        </p:nvSpPr>
        <p:spPr>
          <a:xfrm>
            <a:off x="11423480" y="6328578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-5‘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9D2968F-873B-2BCB-6ED2-90C3B08ECCB6}"/>
              </a:ext>
            </a:extLst>
          </p:cNvPr>
          <p:cNvCxnSpPr>
            <a:cxnSpLocks/>
          </p:cNvCxnSpPr>
          <p:nvPr/>
        </p:nvCxnSpPr>
        <p:spPr>
          <a:xfrm>
            <a:off x="9832055" y="6265078"/>
            <a:ext cx="685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E030A79-1B72-D6F3-81F4-63E2FDB03E0C}"/>
              </a:ext>
            </a:extLst>
          </p:cNvPr>
          <p:cNvCxnSpPr/>
          <p:nvPr/>
        </p:nvCxnSpPr>
        <p:spPr>
          <a:xfrm>
            <a:off x="9900635" y="6196498"/>
            <a:ext cx="0" cy="1320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27BA7D9D-773D-9F23-1884-D35139AEA5DE}"/>
              </a:ext>
            </a:extLst>
          </p:cNvPr>
          <p:cNvCxnSpPr>
            <a:cxnSpLocks/>
          </p:cNvCxnSpPr>
          <p:nvPr/>
        </p:nvCxnSpPr>
        <p:spPr>
          <a:xfrm>
            <a:off x="10765173" y="5994799"/>
            <a:ext cx="685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825CA75-EEFD-4B84-72D1-EC4AC70F823A}"/>
              </a:ext>
            </a:extLst>
          </p:cNvPr>
          <p:cNvCxnSpPr/>
          <p:nvPr/>
        </p:nvCxnSpPr>
        <p:spPr>
          <a:xfrm>
            <a:off x="10765173" y="5926219"/>
            <a:ext cx="0" cy="1320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ilkreis 64">
            <a:extLst>
              <a:ext uri="{FF2B5EF4-FFF2-40B4-BE49-F238E27FC236}">
                <a16:creationId xmlns:a16="http://schemas.microsoft.com/office/drawing/2014/main" id="{E113D0E4-58CC-8390-B9DF-D1F6B798CB44}"/>
              </a:ext>
            </a:extLst>
          </p:cNvPr>
          <p:cNvSpPr/>
          <p:nvPr/>
        </p:nvSpPr>
        <p:spPr>
          <a:xfrm>
            <a:off x="7035928" y="5478417"/>
            <a:ext cx="588089" cy="545238"/>
          </a:xfrm>
          <a:prstGeom prst="pie">
            <a:avLst>
              <a:gd name="adj1" fmla="val 1546160"/>
              <a:gd name="adj2" fmla="val 16200000"/>
            </a:avLst>
          </a:prstGeom>
          <a:solidFill>
            <a:srgbClr val="AB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6" name="Pfeil: nach unten 65">
            <a:extLst>
              <a:ext uri="{FF2B5EF4-FFF2-40B4-BE49-F238E27FC236}">
                <a16:creationId xmlns:a16="http://schemas.microsoft.com/office/drawing/2014/main" id="{498ECF98-6F67-842D-671B-B5AE7A22EDC7}"/>
              </a:ext>
            </a:extLst>
          </p:cNvPr>
          <p:cNvSpPr/>
          <p:nvPr/>
        </p:nvSpPr>
        <p:spPr>
          <a:xfrm rot="19483146">
            <a:off x="7454627" y="6065033"/>
            <a:ext cx="170613" cy="26292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F140E9FC-E598-5F71-7C35-80D0AD50E033}"/>
              </a:ext>
            </a:extLst>
          </p:cNvPr>
          <p:cNvSpPr txBox="1"/>
          <p:nvPr/>
        </p:nvSpPr>
        <p:spPr>
          <a:xfrm>
            <a:off x="7533270" y="5829329"/>
            <a:ext cx="159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Strangverdrängung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D715644C-0999-645F-1DDD-7CCC31816C23}"/>
              </a:ext>
            </a:extLst>
          </p:cNvPr>
          <p:cNvSpPr txBox="1"/>
          <p:nvPr/>
        </p:nvSpPr>
        <p:spPr>
          <a:xfrm>
            <a:off x="10845334" y="5471981"/>
            <a:ext cx="159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Diffusion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A18D059-7D90-B93C-6A7B-94A68B6E45D3}"/>
              </a:ext>
            </a:extLst>
          </p:cNvPr>
          <p:cNvSpPr txBox="1"/>
          <p:nvPr/>
        </p:nvSpPr>
        <p:spPr>
          <a:xfrm>
            <a:off x="6990618" y="6614624"/>
            <a:ext cx="4057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Bildquelle: modifiziert nach Lobato &amp; </a:t>
            </a:r>
            <a:r>
              <a:rPr lang="de-DE" sz="1400" dirty="0" err="1"/>
              <a:t>OSullivan</a:t>
            </a:r>
            <a:r>
              <a:rPr lang="de-DE" sz="1400" dirty="0"/>
              <a:t> 2018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65102E-C930-B118-0E16-C7B5D53E02CF}"/>
              </a:ext>
            </a:extLst>
          </p:cNvPr>
          <p:cNvSpPr txBox="1"/>
          <p:nvPr/>
        </p:nvSpPr>
        <p:spPr>
          <a:xfrm>
            <a:off x="426644" y="65258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AFA9B786-AEC0-13A4-FD39-26F79B70D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49" y="3063260"/>
            <a:ext cx="3365462" cy="2928999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1719EF1C-2B86-49E4-9359-FDD4ECDBC1BD}"/>
              </a:ext>
            </a:extLst>
          </p:cNvPr>
          <p:cNvSpPr txBox="1"/>
          <p:nvPr/>
        </p:nvSpPr>
        <p:spPr>
          <a:xfrm>
            <a:off x="1018729" y="6353086"/>
            <a:ext cx="3042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Bildquelle: https://www.biorender.com</a:t>
            </a:r>
          </a:p>
        </p:txBody>
      </p:sp>
    </p:spTree>
    <p:extLst>
      <p:ext uri="{BB962C8B-B14F-4D97-AF65-F5344CB8AC3E}">
        <p14:creationId xmlns:p14="http://schemas.microsoft.com/office/powerpoint/2010/main" val="322249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59E69E7-372F-C08C-6FBD-70299CC9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79" y="1690688"/>
            <a:ext cx="7013242" cy="480600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BE74ABC6-3F4A-0DCA-4CAC-F51E456D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Die RPA</a:t>
            </a:r>
            <a:br>
              <a:rPr lang="de-DE" b="1" dirty="0"/>
            </a:br>
            <a:r>
              <a:rPr lang="de-DE" sz="3600" dirty="0"/>
              <a:t>Echtzeitdetektion der Reaktion</a:t>
            </a:r>
            <a:endParaRPr lang="de-DE" dirty="0"/>
          </a:p>
        </p:txBody>
      </p:sp>
      <p:pic>
        <p:nvPicPr>
          <p:cNvPr id="9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F61C9866-F658-6F4C-29CB-B63CA0F8D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FC147D2-09BB-734F-446A-3C1C18A9F23A}"/>
              </a:ext>
            </a:extLst>
          </p:cNvPr>
          <p:cNvSpPr txBox="1"/>
          <p:nvPr/>
        </p:nvSpPr>
        <p:spPr>
          <a:xfrm>
            <a:off x="3868364" y="1879397"/>
            <a:ext cx="242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gemessene</a:t>
            </a:r>
            <a:br>
              <a:rPr lang="de-DE" b="1" dirty="0"/>
            </a:br>
            <a:r>
              <a:rPr lang="de-DE" b="1" dirty="0"/>
              <a:t>Fluoreszenzintensität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C864D7-8322-B29D-4156-1CC6B174EC4B}"/>
              </a:ext>
            </a:extLst>
          </p:cNvPr>
          <p:cNvSpPr txBox="1"/>
          <p:nvPr/>
        </p:nvSpPr>
        <p:spPr>
          <a:xfrm>
            <a:off x="6889567" y="5353719"/>
            <a:ext cx="17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Schwellenwert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F76E0117-ADF9-DE5D-7F76-36FC0A515C80}"/>
              </a:ext>
            </a:extLst>
          </p:cNvPr>
          <p:cNvSpPr/>
          <p:nvPr/>
        </p:nvSpPr>
        <p:spPr>
          <a:xfrm rot="4970244">
            <a:off x="4952486" y="5319053"/>
            <a:ext cx="426598" cy="2365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909EDF-DD2C-F4D5-7F22-A2E78C7957EF}"/>
              </a:ext>
            </a:extLst>
          </p:cNvPr>
          <p:cNvSpPr txBox="1"/>
          <p:nvPr/>
        </p:nvSpPr>
        <p:spPr>
          <a:xfrm>
            <a:off x="4641534" y="4859964"/>
            <a:ext cx="17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TT-Wert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4275D4-6671-ED3E-F876-04920ABFF6A9}"/>
              </a:ext>
            </a:extLst>
          </p:cNvPr>
          <p:cNvSpPr txBox="1"/>
          <p:nvPr/>
        </p:nvSpPr>
        <p:spPr>
          <a:xfrm>
            <a:off x="7182338" y="1600377"/>
            <a:ext cx="213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  <a:r>
              <a:rPr lang="de-DE" baseline="30000" dirty="0"/>
              <a:t>7</a:t>
            </a:r>
            <a:r>
              <a:rPr lang="de-DE" dirty="0"/>
              <a:t> Template-Kopien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60720A2-C17D-4E1E-3BF7-FB71F0BD9A14}"/>
              </a:ext>
            </a:extLst>
          </p:cNvPr>
          <p:cNvSpPr txBox="1"/>
          <p:nvPr/>
        </p:nvSpPr>
        <p:spPr>
          <a:xfrm>
            <a:off x="7179235" y="2741274"/>
            <a:ext cx="213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  <a:r>
              <a:rPr lang="de-DE" baseline="30000" dirty="0"/>
              <a:t>3</a:t>
            </a:r>
            <a:r>
              <a:rPr lang="de-DE" dirty="0"/>
              <a:t> Template-Kopien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485C4D6-57EE-3C5B-E157-5EF1A5F9F63B}"/>
              </a:ext>
            </a:extLst>
          </p:cNvPr>
          <p:cNvSpPr/>
          <p:nvPr/>
        </p:nvSpPr>
        <p:spPr>
          <a:xfrm rot="7984817">
            <a:off x="4529833" y="5268945"/>
            <a:ext cx="426598" cy="2365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656AED-8499-438F-A182-EA26B299F67B}"/>
              </a:ext>
            </a:extLst>
          </p:cNvPr>
          <p:cNvSpPr txBox="1"/>
          <p:nvPr/>
        </p:nvSpPr>
        <p:spPr>
          <a:xfrm>
            <a:off x="9176548" y="5785366"/>
            <a:ext cx="173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Negativkontrolle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A90578C-958B-7211-280F-11FFDBE14B9A}"/>
              </a:ext>
            </a:extLst>
          </p:cNvPr>
          <p:cNvSpPr txBox="1"/>
          <p:nvPr/>
        </p:nvSpPr>
        <p:spPr>
          <a:xfrm>
            <a:off x="426644" y="65258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8941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9BC2872-B499-D006-B221-17FB1817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Ziel der Arbeit</a:t>
            </a:r>
            <a:br>
              <a:rPr lang="de-DE" b="1" dirty="0"/>
            </a:b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33C628D1-16CF-AF65-A9FD-D2DADD309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A0210C9-036E-80F6-177C-AFE885213B2F}"/>
              </a:ext>
            </a:extLst>
          </p:cNvPr>
          <p:cNvSpPr/>
          <p:nvPr/>
        </p:nvSpPr>
        <p:spPr>
          <a:xfrm>
            <a:off x="3307512" y="3578423"/>
            <a:ext cx="2490480" cy="12305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Entwicklung von Primern und Sonden mit </a:t>
            </a:r>
            <a:r>
              <a:rPr lang="de-DE" sz="1600" u="sng" dirty="0" err="1">
                <a:solidFill>
                  <a:sysClr val="windowText" lastClr="000000"/>
                </a:solidFill>
              </a:rPr>
              <a:t>PrimedRPA</a:t>
            </a:r>
            <a:endParaRPr lang="de-DE" sz="1600" u="sng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Test der entwickelten Kombinationen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7FFF7A5-F2E5-8D35-B0A1-0E0D04AEA3E8}"/>
              </a:ext>
            </a:extLst>
          </p:cNvPr>
          <p:cNvSpPr txBox="1"/>
          <p:nvPr/>
        </p:nvSpPr>
        <p:spPr>
          <a:xfrm>
            <a:off x="953074" y="1224816"/>
            <a:ext cx="10957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Entwicklung und Optimierung einer RT-RPA für jeweils Influenza A und Influenza B für die POCT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485DEFE-DEB5-AD59-2D83-1334DF80EEFF}"/>
              </a:ext>
            </a:extLst>
          </p:cNvPr>
          <p:cNvSpPr/>
          <p:nvPr/>
        </p:nvSpPr>
        <p:spPr>
          <a:xfrm>
            <a:off x="6435076" y="2455878"/>
            <a:ext cx="2490480" cy="12305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Optimierung der Standardparameter: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Mischzeitpunkt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41FA098-A1C3-240B-7F11-A7D9086045EA}"/>
              </a:ext>
            </a:extLst>
          </p:cNvPr>
          <p:cNvSpPr/>
          <p:nvPr/>
        </p:nvSpPr>
        <p:spPr>
          <a:xfrm>
            <a:off x="6435077" y="4701818"/>
            <a:ext cx="2490479" cy="12305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Untersuchung neuer Ansätze: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ysClr val="windowText" lastClr="000000"/>
                </a:solidFill>
              </a:rPr>
              <a:t>Primerasymmetrie</a:t>
            </a:r>
            <a:endParaRPr lang="de-DE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Reaktionsvolumen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B32368-4DD4-F287-1409-769DF0D90A45}"/>
              </a:ext>
            </a:extLst>
          </p:cNvPr>
          <p:cNvSpPr/>
          <p:nvPr/>
        </p:nvSpPr>
        <p:spPr>
          <a:xfrm>
            <a:off x="9590357" y="3571605"/>
            <a:ext cx="2490480" cy="12305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Ermittlung der Sensitivität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Spezifitätstests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Vergleich mit qPCR als Referenzsystem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6D8C011-2325-0652-8327-A439A3127F24}"/>
              </a:ext>
            </a:extLst>
          </p:cNvPr>
          <p:cNvSpPr/>
          <p:nvPr/>
        </p:nvSpPr>
        <p:spPr>
          <a:xfrm rot="19789906">
            <a:off x="5947666" y="3797747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3F65F492-C661-E0EC-D1D4-14B9920740F8}"/>
              </a:ext>
            </a:extLst>
          </p:cNvPr>
          <p:cNvSpPr/>
          <p:nvPr/>
        </p:nvSpPr>
        <p:spPr>
          <a:xfrm rot="1810094" flipV="1">
            <a:off x="5935783" y="4269463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0DB09580-E46B-CDC5-0E04-CD1F8F52F0DF}"/>
              </a:ext>
            </a:extLst>
          </p:cNvPr>
          <p:cNvSpPr/>
          <p:nvPr/>
        </p:nvSpPr>
        <p:spPr>
          <a:xfrm rot="19789906">
            <a:off x="9008789" y="4269463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F7A3AD1E-8619-7D82-3D2A-161AC4328180}"/>
              </a:ext>
            </a:extLst>
          </p:cNvPr>
          <p:cNvSpPr/>
          <p:nvPr/>
        </p:nvSpPr>
        <p:spPr>
          <a:xfrm rot="1810094" flipV="1">
            <a:off x="9045672" y="3797747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34104A4-0ED5-E606-BD40-23BF5B35EBC8}"/>
              </a:ext>
            </a:extLst>
          </p:cNvPr>
          <p:cNvSpPr/>
          <p:nvPr/>
        </p:nvSpPr>
        <p:spPr>
          <a:xfrm>
            <a:off x="111163" y="3542883"/>
            <a:ext cx="2490480" cy="12305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Erstellung viraler RNA aus Plasmiden mittels </a:t>
            </a:r>
            <a:r>
              <a:rPr lang="de-DE" sz="1600" i="1" dirty="0">
                <a:solidFill>
                  <a:sysClr val="windowText" lastClr="000000"/>
                </a:solidFill>
              </a:rPr>
              <a:t>in vitro </a:t>
            </a:r>
            <a:r>
              <a:rPr lang="de-DE" sz="1600" dirty="0">
                <a:solidFill>
                  <a:sysClr val="windowText" lastClr="000000"/>
                </a:solidFill>
              </a:rPr>
              <a:t>Transkription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6762B067-96E0-9966-3D6A-FB019CB96F23}"/>
              </a:ext>
            </a:extLst>
          </p:cNvPr>
          <p:cNvSpPr/>
          <p:nvPr/>
        </p:nvSpPr>
        <p:spPr>
          <a:xfrm>
            <a:off x="2681905" y="4015832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29F425-FB5D-A3B8-332D-04CDC9503509}"/>
              </a:ext>
            </a:extLst>
          </p:cNvPr>
          <p:cNvSpPr txBox="1"/>
          <p:nvPr/>
        </p:nvSpPr>
        <p:spPr>
          <a:xfrm>
            <a:off x="426644" y="65258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8902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9BC2872-B499-D006-B221-17FB1817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Ziel der Arbeit</a:t>
            </a:r>
            <a:br>
              <a:rPr lang="de-DE" b="1" dirty="0"/>
            </a:br>
            <a:endParaRPr lang="de-DE" dirty="0"/>
          </a:p>
        </p:txBody>
      </p:sp>
      <p:pic>
        <p:nvPicPr>
          <p:cNvPr id="5" name="Picture 2" descr="Internationale Partnerschulen / BIDS • Europa-Universität Viadrina / EUV">
            <a:extLst>
              <a:ext uri="{FF2B5EF4-FFF2-40B4-BE49-F238E27FC236}">
                <a16:creationId xmlns:a16="http://schemas.microsoft.com/office/drawing/2014/main" id="{33C628D1-16CF-AF65-A9FD-D2DADD309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03" y="0"/>
            <a:ext cx="2711597" cy="10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A0210C9-036E-80F6-177C-AFE885213B2F}"/>
              </a:ext>
            </a:extLst>
          </p:cNvPr>
          <p:cNvSpPr/>
          <p:nvPr/>
        </p:nvSpPr>
        <p:spPr>
          <a:xfrm>
            <a:off x="3307512" y="3578423"/>
            <a:ext cx="2490480" cy="12305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Entwicklung von Primern und Sonden mit </a:t>
            </a:r>
            <a:r>
              <a:rPr lang="de-DE" sz="1600" u="sng" dirty="0" err="1">
                <a:solidFill>
                  <a:sysClr val="windowText" lastClr="000000"/>
                </a:solidFill>
              </a:rPr>
              <a:t>PrimedRPA</a:t>
            </a:r>
            <a:endParaRPr lang="de-DE" sz="1600" u="sng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Test der entwickelten Kombinationen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7FFF7A5-F2E5-8D35-B0A1-0E0D04AEA3E8}"/>
              </a:ext>
            </a:extLst>
          </p:cNvPr>
          <p:cNvSpPr txBox="1"/>
          <p:nvPr/>
        </p:nvSpPr>
        <p:spPr>
          <a:xfrm>
            <a:off x="953074" y="1224816"/>
            <a:ext cx="10957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Entwicklung und Optimierung einer RT-RPA für jeweils Influenza A und Influenza B für die POCT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485DEFE-DEB5-AD59-2D83-1334DF80EEFF}"/>
              </a:ext>
            </a:extLst>
          </p:cNvPr>
          <p:cNvSpPr/>
          <p:nvPr/>
        </p:nvSpPr>
        <p:spPr>
          <a:xfrm>
            <a:off x="6435076" y="2455878"/>
            <a:ext cx="2490480" cy="12305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Optimierung der Standardparameter: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Mischzeitpunkt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41FA098-A1C3-240B-7F11-A7D9086045EA}"/>
              </a:ext>
            </a:extLst>
          </p:cNvPr>
          <p:cNvSpPr/>
          <p:nvPr/>
        </p:nvSpPr>
        <p:spPr>
          <a:xfrm>
            <a:off x="6435077" y="4701818"/>
            <a:ext cx="2490479" cy="12305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Untersuchung neuer Ansätze: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ysClr val="windowText" lastClr="000000"/>
                </a:solidFill>
              </a:rPr>
              <a:t>Primerasymmetrie</a:t>
            </a:r>
            <a:endParaRPr lang="de-DE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Reaktionsvolumen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B32368-4DD4-F287-1409-769DF0D90A45}"/>
              </a:ext>
            </a:extLst>
          </p:cNvPr>
          <p:cNvSpPr/>
          <p:nvPr/>
        </p:nvSpPr>
        <p:spPr>
          <a:xfrm>
            <a:off x="9590357" y="3571605"/>
            <a:ext cx="2490480" cy="12305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Ermittlung der Sensitivität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Spezifitätstests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Vergleich mit qPCR als Referenzsystem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6D8C011-2325-0652-8327-A439A3127F24}"/>
              </a:ext>
            </a:extLst>
          </p:cNvPr>
          <p:cNvSpPr/>
          <p:nvPr/>
        </p:nvSpPr>
        <p:spPr>
          <a:xfrm rot="19789906">
            <a:off x="5947666" y="3797747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3F65F492-C661-E0EC-D1D4-14B9920740F8}"/>
              </a:ext>
            </a:extLst>
          </p:cNvPr>
          <p:cNvSpPr/>
          <p:nvPr/>
        </p:nvSpPr>
        <p:spPr>
          <a:xfrm rot="1810094" flipV="1">
            <a:off x="5935783" y="4269463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0DB09580-E46B-CDC5-0E04-CD1F8F52F0DF}"/>
              </a:ext>
            </a:extLst>
          </p:cNvPr>
          <p:cNvSpPr/>
          <p:nvPr/>
        </p:nvSpPr>
        <p:spPr>
          <a:xfrm rot="19789906">
            <a:off x="9008789" y="4269463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F7A3AD1E-8619-7D82-3D2A-161AC4328180}"/>
              </a:ext>
            </a:extLst>
          </p:cNvPr>
          <p:cNvSpPr/>
          <p:nvPr/>
        </p:nvSpPr>
        <p:spPr>
          <a:xfrm rot="1810094" flipV="1">
            <a:off x="9045672" y="3797747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AB168B5-B921-B575-7469-EC4172BE441A}"/>
              </a:ext>
            </a:extLst>
          </p:cNvPr>
          <p:cNvSpPr/>
          <p:nvPr/>
        </p:nvSpPr>
        <p:spPr>
          <a:xfrm>
            <a:off x="6330462" y="4572000"/>
            <a:ext cx="2678867" cy="14458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34104A4-0ED5-E606-BD40-23BF5B35EBC8}"/>
              </a:ext>
            </a:extLst>
          </p:cNvPr>
          <p:cNvSpPr/>
          <p:nvPr/>
        </p:nvSpPr>
        <p:spPr>
          <a:xfrm>
            <a:off x="111163" y="3542883"/>
            <a:ext cx="2490480" cy="12305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</a:rPr>
              <a:t>Erstellung viraler RNA aus Plasmiden mittels </a:t>
            </a:r>
            <a:r>
              <a:rPr lang="de-DE" sz="1600" i="1" dirty="0">
                <a:solidFill>
                  <a:sysClr val="windowText" lastClr="000000"/>
                </a:solidFill>
              </a:rPr>
              <a:t>in vitro </a:t>
            </a:r>
            <a:r>
              <a:rPr lang="de-DE" sz="1600" dirty="0">
                <a:solidFill>
                  <a:sysClr val="windowText" lastClr="000000"/>
                </a:solidFill>
              </a:rPr>
              <a:t>Transkription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6762B067-96E0-9966-3D6A-FB019CB96F23}"/>
              </a:ext>
            </a:extLst>
          </p:cNvPr>
          <p:cNvSpPr/>
          <p:nvPr/>
        </p:nvSpPr>
        <p:spPr>
          <a:xfrm>
            <a:off x="2681905" y="4015832"/>
            <a:ext cx="519616" cy="284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29F425-FB5D-A3B8-332D-04CDC9503509}"/>
              </a:ext>
            </a:extLst>
          </p:cNvPr>
          <p:cNvSpPr txBox="1"/>
          <p:nvPr/>
        </p:nvSpPr>
        <p:spPr>
          <a:xfrm>
            <a:off x="426644" y="65258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617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2129</Words>
  <Application>Microsoft Office PowerPoint</Application>
  <PresentationFormat>Breitbild</PresentationFormat>
  <Paragraphs>322</Paragraphs>
  <Slides>34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</vt:lpstr>
      <vt:lpstr>Entwicklung und Optimierung eines isothermen Amplifikationssystems zur Detektion von Influenza A und B Viren für die Point-of-Care Diagnostik</vt:lpstr>
      <vt:lpstr>Das Influenza Virus Übersicht</vt:lpstr>
      <vt:lpstr>Das Influenza Virus Übersicht</vt:lpstr>
      <vt:lpstr>Patientennahe Detektion Das „Point-of-Care testing“ (POCT)</vt:lpstr>
      <vt:lpstr>Die RPA Rekombinase Polymerase Amplifikation</vt:lpstr>
      <vt:lpstr>Die RPA Detektion der Reaktion </vt:lpstr>
      <vt:lpstr>Die RPA Echtzeitdetektion der Reaktion</vt:lpstr>
      <vt:lpstr>Ziel der Arbeit </vt:lpstr>
      <vt:lpstr>Ziel der Arbeit </vt:lpstr>
      <vt:lpstr>Die Primerasymmetrie Das Prinzip</vt:lpstr>
      <vt:lpstr>Ergebnisse Entwicklung einer asymmetrischen RPA</vt:lpstr>
      <vt:lpstr>Ergebnisse Entwicklung einer asymmetrischen RPA</vt:lpstr>
      <vt:lpstr>Ergebnisse Entwicklung einer asymmetrischen RPA</vt:lpstr>
      <vt:lpstr>Ergebnisse Entwicklung einer asymmetrischen RPA</vt:lpstr>
      <vt:lpstr>Ergebnisse Optimierung der Primerasymmetrie</vt:lpstr>
      <vt:lpstr>Ergebnisse Optimierung der Primerasymmetrie</vt:lpstr>
      <vt:lpstr>Ergebnisse Optimierung der Primerasymmetrie</vt:lpstr>
      <vt:lpstr>Der niedrigvolumen Ansatz Vorteile und Herausforderungen</vt:lpstr>
      <vt:lpstr>Ergebnisse Vergleich zwischen den Reaktionsvolumina</vt:lpstr>
      <vt:lpstr>Ergebnisse Vergleich zwischen den Reaktionsvolumina</vt:lpstr>
      <vt:lpstr>Ergebnisse Vergleich zwischen den Reaktionsvolumina</vt:lpstr>
      <vt:lpstr>Der niedrigvolumen Ansatz Vorteile und Herausforderungen</vt:lpstr>
      <vt:lpstr>Ergebnisse Influenza B RPA Optimierung und Vergleich des Mischschrittes</vt:lpstr>
      <vt:lpstr>Ergebnisse Influenza B RPA Optimierung und Vergleich des Mischschrittes</vt:lpstr>
      <vt:lpstr>Der niedrigvolumen Ansatz Vorteile und Herausforderungen</vt:lpstr>
      <vt:lpstr>Ergbnisse Influenza B RPA Vergleich der Sensitivitäten</vt:lpstr>
      <vt:lpstr>Ergbnisse Influenza B RPA Vergleich der Sensitivitäten</vt:lpstr>
      <vt:lpstr>Ergbnisse Influenza B RPA Vergleich der Sensitivitäten</vt:lpstr>
      <vt:lpstr>Ergbnisse Influenza B RPA Vergleich der Sensitivitäten</vt:lpstr>
      <vt:lpstr>Zusammenfassung </vt:lpstr>
      <vt:lpstr>Danksagung </vt:lpstr>
      <vt:lpstr>Quellen </vt:lpstr>
      <vt:lpstr>Quellen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und Optimierung eines isothermen Amplifikationssystems zur Detektion von Influenza A und B Viren für die Point-of-Care Diagnostik</dc:title>
  <dc:creator>Julius Rublack</dc:creator>
  <cp:lastModifiedBy>Julius Rublack</cp:lastModifiedBy>
  <cp:revision>1</cp:revision>
  <dcterms:created xsi:type="dcterms:W3CDTF">2023-04-23T14:18:25Z</dcterms:created>
  <dcterms:modified xsi:type="dcterms:W3CDTF">2023-04-23T14:33:46Z</dcterms:modified>
</cp:coreProperties>
</file>