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38398450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4" userDrawn="1">
          <p15:clr>
            <a:srgbClr val="A4A3A4"/>
          </p15:clr>
        </p15:guide>
        <p15:guide id="2" pos="12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081"/>
    <a:srgbClr val="A82859"/>
    <a:srgbClr val="DE5D5C"/>
    <a:srgbClr val="C74564"/>
    <a:srgbClr val="CE4763"/>
    <a:srgbClr val="7F2F70"/>
    <a:srgbClr val="582766"/>
    <a:srgbClr val="AD17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38" d="100"/>
          <a:sy n="38" d="100"/>
        </p:scale>
        <p:origin x="151" y="357"/>
      </p:cViewPr>
      <p:guideLst>
        <p:guide orient="horz" pos="6804"/>
        <p:guide pos="1209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806" y="3534924"/>
            <a:ext cx="28798838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9806" y="11344752"/>
            <a:ext cx="28798838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32F8-E73C-45E5-B32F-56C4E4163443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78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32F8-E73C-45E5-B32F-56C4E4163443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30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78891" y="1149975"/>
            <a:ext cx="8279666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39893" y="1149975"/>
            <a:ext cx="24359017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32F8-E73C-45E5-B32F-56C4E4163443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08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32F8-E73C-45E5-B32F-56C4E4163443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18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894" y="5384885"/>
            <a:ext cx="33118663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9894" y="14454685"/>
            <a:ext cx="33118663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32F8-E73C-45E5-B32F-56C4E4163443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81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9894" y="5749874"/>
            <a:ext cx="1631934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9215" y="5749874"/>
            <a:ext cx="1631934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32F8-E73C-45E5-B32F-56C4E4163443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65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895" y="1149976"/>
            <a:ext cx="33118663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4896" y="5294885"/>
            <a:ext cx="16244343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4896" y="7889827"/>
            <a:ext cx="16244343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39215" y="5294885"/>
            <a:ext cx="16324343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39215" y="7889827"/>
            <a:ext cx="16324343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32F8-E73C-45E5-B32F-56C4E4163443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4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32F8-E73C-45E5-B32F-56C4E4163443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32F8-E73C-45E5-B32F-56C4E4163443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93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896" y="1439968"/>
            <a:ext cx="12384499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4343" y="3109933"/>
            <a:ext cx="19439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4896" y="6479857"/>
            <a:ext cx="12384499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32F8-E73C-45E5-B32F-56C4E4163443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76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896" y="1439968"/>
            <a:ext cx="12384499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4343" y="3109933"/>
            <a:ext cx="19439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4896" y="6479857"/>
            <a:ext cx="12384499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32F8-E73C-45E5-B32F-56C4E4163443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49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9894" y="1149976"/>
            <a:ext cx="33118663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9894" y="5749874"/>
            <a:ext cx="33118663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9894" y="20019561"/>
            <a:ext cx="8639651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32F8-E73C-45E5-B32F-56C4E4163443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19487" y="20019561"/>
            <a:ext cx="12959477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18905" y="20019561"/>
            <a:ext cx="8639651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5046-64F3-496E-A63C-4FB8F4F95C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37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6">
            <a:extLst>
              <a:ext uri="{FF2B5EF4-FFF2-40B4-BE49-F238E27FC236}">
                <a16:creationId xmlns:a16="http://schemas.microsoft.com/office/drawing/2014/main" id="{561CD387-B4B3-5FE7-3543-8D1BB59CC4B9}"/>
              </a:ext>
            </a:extLst>
          </p:cNvPr>
          <p:cNvSpPr txBox="1"/>
          <p:nvPr/>
        </p:nvSpPr>
        <p:spPr>
          <a:xfrm>
            <a:off x="5588524" y="5069605"/>
            <a:ext cx="24422002" cy="932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de-DE" sz="4000" b="1" dirty="0">
                <a:cs typeface="Miriam Mono CLM" panose="02000503000000000000" pitchFamily="2" charset="-79"/>
              </a:rPr>
              <a:t>Example1</a:t>
            </a:r>
            <a:r>
              <a:rPr lang="de-DE" sz="4000" dirty="0">
                <a:solidFill>
                  <a:srgbClr val="000000"/>
                </a:solidFill>
                <a:cs typeface="Miriam Mono CLM" panose="02000503000000000000" pitchFamily="2" charset="-79"/>
              </a:rPr>
              <a:t>/</a:t>
            </a:r>
            <a:endParaRPr lang="de-DE" sz="4000" dirty="0">
              <a:cs typeface="Miriam Mono CLM" panose="02000503000000000000" pitchFamily="2" charset="-79"/>
            </a:endParaRPr>
          </a:p>
          <a:p>
            <a:pPr algn="just">
              <a:lnSpc>
                <a:spcPct val="130000"/>
              </a:lnSpc>
            </a:pPr>
            <a:r>
              <a:rPr lang="de-DE" sz="4000" spc="620" dirty="0">
                <a:solidFill>
                  <a:schemeClr val="tx1">
                    <a:lumMod val="50000"/>
                    <a:lumOff val="50000"/>
                  </a:schemeClr>
                </a:solidFill>
                <a:cs typeface="Miriam Mono CLM" panose="02000503000000000000" pitchFamily="2" charset="-79"/>
              </a:rPr>
              <a:t>└─</a:t>
            </a:r>
            <a:r>
              <a:rPr lang="de-DE" sz="4000" dirty="0">
                <a:solidFill>
                  <a:srgbClr val="000000"/>
                </a:solidFill>
                <a:cs typeface="Miriam Mono CLM" panose="02000503000000000000" pitchFamily="2" charset="-79"/>
              </a:rPr>
              <a:t>sub-001/[ses-01/]</a:t>
            </a:r>
            <a:endParaRPr lang="de-DE" sz="4000" dirty="0">
              <a:cs typeface="Miriam Mono CLM" panose="02000503000000000000" pitchFamily="2" charset="-79"/>
            </a:endParaRPr>
          </a:p>
          <a:p>
            <a:pPr indent="228600" algn="just">
              <a:lnSpc>
                <a:spcPct val="130000"/>
              </a:lnSpc>
            </a:pPr>
            <a:r>
              <a:rPr lang="de-DE" sz="4000" spc="620" dirty="0">
                <a:solidFill>
                  <a:schemeClr val="tx1">
                    <a:lumMod val="50000"/>
                    <a:lumOff val="50000"/>
                  </a:schemeClr>
                </a:solidFill>
                <a:cs typeface="Miriam Mono CLM" panose="02000503000000000000" pitchFamily="2" charset="-79"/>
              </a:rPr>
              <a:t>├─</a:t>
            </a:r>
            <a:r>
              <a:rPr lang="de-DE" sz="4000" dirty="0" err="1">
                <a:solidFill>
                  <a:srgbClr val="000000"/>
                </a:solidFill>
                <a:cs typeface="Miriam Mono CLM" panose="02000503000000000000" pitchFamily="2" charset="-79"/>
              </a:rPr>
              <a:t>eeg</a:t>
            </a:r>
            <a:r>
              <a:rPr lang="de-DE" sz="4000" dirty="0">
                <a:solidFill>
                  <a:srgbClr val="000000"/>
                </a:solidFill>
                <a:cs typeface="Miriam Mono CLM" panose="02000503000000000000" pitchFamily="2" charset="-79"/>
              </a:rPr>
              <a:t>/</a:t>
            </a:r>
            <a:endParaRPr lang="de-DE" sz="4000" dirty="0">
              <a:cs typeface="Miriam Mono CLM" panose="02000503000000000000" pitchFamily="2" charset="-79"/>
            </a:endParaRPr>
          </a:p>
          <a:p>
            <a:pPr indent="228600" algn="just">
              <a:lnSpc>
                <a:spcPct val="130000"/>
              </a:lnSpc>
            </a:pPr>
            <a:r>
              <a:rPr lang="de-DE" sz="4000" dirty="0">
                <a:solidFill>
                  <a:srgbClr val="000000"/>
                </a:solidFill>
                <a:cs typeface="Miriam Mono CLM" panose="02000503000000000000" pitchFamily="2" charset="-79"/>
              </a:rPr>
              <a:t>...</a:t>
            </a:r>
            <a:endParaRPr lang="de-DE" sz="4000" dirty="0">
              <a:cs typeface="Miriam Mono CLM" panose="02000503000000000000" pitchFamily="2" charset="-79"/>
            </a:endParaRPr>
          </a:p>
          <a:p>
            <a:pPr indent="228600" algn="just">
              <a:lnSpc>
                <a:spcPct val="130000"/>
              </a:lnSpc>
            </a:pPr>
            <a:r>
              <a:rPr lang="de-DE" sz="4000" spc="620" dirty="0">
                <a:solidFill>
                  <a:schemeClr val="tx1">
                    <a:lumMod val="50000"/>
                    <a:lumOff val="50000"/>
                  </a:schemeClr>
                </a:solidFill>
                <a:cs typeface="Miriam Mono CLM" panose="02000503000000000000" pitchFamily="2" charset="-79"/>
              </a:rPr>
              <a:t>└─</a:t>
            </a:r>
            <a:r>
              <a:rPr lang="de-DE" sz="4000" b="1" dirty="0" err="1">
                <a:solidFill>
                  <a:srgbClr val="000000"/>
                </a:solidFill>
                <a:cs typeface="Miriam Mono CLM" panose="02000503000000000000" pitchFamily="2" charset="-79"/>
              </a:rPr>
              <a:t>motion</a:t>
            </a:r>
            <a:r>
              <a:rPr lang="de-DE" sz="4000" b="1" dirty="0">
                <a:solidFill>
                  <a:srgbClr val="000000"/>
                </a:solidFill>
                <a:cs typeface="Miriam Mono CLM" panose="02000503000000000000" pitchFamily="2" charset="-79"/>
              </a:rPr>
              <a:t>/</a:t>
            </a:r>
            <a:endParaRPr lang="de-DE" sz="4000" dirty="0">
              <a:cs typeface="Miriam Mono CLM" panose="02000503000000000000" pitchFamily="2" charset="-79"/>
            </a:endParaRPr>
          </a:p>
          <a:p>
            <a:pPr indent="457200" algn="just">
              <a:lnSpc>
                <a:spcPct val="130000"/>
              </a:lnSpc>
            </a:pPr>
            <a:r>
              <a:rPr lang="de-DE" sz="3200" b="1" i="1" dirty="0">
                <a:solidFill>
                  <a:srgbClr val="4A86E8"/>
                </a:solidFill>
                <a:cs typeface="Miriam Mono CLM" panose="02000503000000000000" pitchFamily="2" charset="-79"/>
              </a:rPr>
              <a:t>  </a:t>
            </a:r>
            <a:r>
              <a:rPr lang="de-DE" sz="4000" b="1" dirty="0">
                <a:solidFill>
                  <a:srgbClr val="000000"/>
                </a:solidFill>
                <a:cs typeface="Miriam Mono CLM" panose="02000503000000000000" pitchFamily="2" charset="-79"/>
              </a:rPr>
              <a:t>  </a:t>
            </a:r>
            <a:r>
              <a:rPr lang="de-DE" sz="4000" b="1" dirty="0">
                <a:cs typeface="Miriam Mono CLM" panose="02000503000000000000" pitchFamily="2" charset="-79"/>
              </a:rPr>
              <a:t>	sub-001[_ses-01]_task-&lt;</a:t>
            </a:r>
            <a:r>
              <a:rPr lang="de-DE" sz="4000" b="1" dirty="0" err="1">
                <a:cs typeface="Miriam Mono CLM" panose="02000503000000000000" pitchFamily="2" charset="-79"/>
              </a:rPr>
              <a:t>label</a:t>
            </a:r>
            <a:r>
              <a:rPr lang="de-DE" sz="4000" b="1" dirty="0">
                <a:cs typeface="Miriam Mono CLM" panose="02000503000000000000" pitchFamily="2" charset="-79"/>
              </a:rPr>
              <a:t>&gt;_</a:t>
            </a:r>
            <a:r>
              <a:rPr lang="de-DE" sz="4000" b="1" dirty="0" err="1">
                <a:cs typeface="Miriam Mono CLM" panose="02000503000000000000" pitchFamily="2" charset="-79"/>
              </a:rPr>
              <a:t>tracksys</a:t>
            </a:r>
            <a:r>
              <a:rPr lang="de-DE" sz="4000" b="1" dirty="0">
                <a:cs typeface="Miriam Mono CLM" panose="02000503000000000000" pitchFamily="2" charset="-79"/>
              </a:rPr>
              <a:t>-&lt;</a:t>
            </a:r>
            <a:r>
              <a:rPr lang="de-DE" sz="4000" b="1" dirty="0" err="1">
                <a:cs typeface="Miriam Mono CLM" panose="02000503000000000000" pitchFamily="2" charset="-79"/>
              </a:rPr>
              <a:t>label</a:t>
            </a:r>
            <a:r>
              <a:rPr lang="de-DE" sz="4000" b="1" dirty="0">
                <a:cs typeface="Miriam Mono CLM" panose="02000503000000000000" pitchFamily="2" charset="-79"/>
              </a:rPr>
              <a:t>&gt;_</a:t>
            </a:r>
            <a:r>
              <a:rPr lang="de-DE" sz="4000" b="1" dirty="0" err="1">
                <a:cs typeface="Miriam Mono CLM" panose="02000503000000000000" pitchFamily="2" charset="-79"/>
              </a:rPr>
              <a:t>motion.tsv</a:t>
            </a:r>
            <a:endParaRPr lang="de-DE" sz="4000" b="1" dirty="0">
              <a:cs typeface="Miriam Mono CLM" panose="02000503000000000000" pitchFamily="2" charset="-79"/>
            </a:endParaRPr>
          </a:p>
          <a:p>
            <a:pPr indent="457200" algn="just">
              <a:lnSpc>
                <a:spcPct val="130000"/>
              </a:lnSpc>
            </a:pPr>
            <a:r>
              <a:rPr lang="de-DE" sz="4000" b="1" dirty="0">
                <a:cs typeface="Miriam Mono CLM" panose="02000503000000000000" pitchFamily="2" charset="-79"/>
              </a:rPr>
              <a:t>	sub-001[_ses-01]_task-&lt;</a:t>
            </a:r>
            <a:r>
              <a:rPr lang="de-DE" sz="4000" b="1" dirty="0" err="1">
                <a:cs typeface="Miriam Mono CLM" panose="02000503000000000000" pitchFamily="2" charset="-79"/>
              </a:rPr>
              <a:t>label</a:t>
            </a:r>
            <a:r>
              <a:rPr lang="de-DE" sz="4000" b="1" dirty="0">
                <a:cs typeface="Miriam Mono CLM" panose="02000503000000000000" pitchFamily="2" charset="-79"/>
              </a:rPr>
              <a:t>&gt;_</a:t>
            </a:r>
            <a:r>
              <a:rPr lang="de-DE" sz="4000" b="1" dirty="0" err="1">
                <a:cs typeface="Miriam Mono CLM" panose="02000503000000000000" pitchFamily="2" charset="-79"/>
              </a:rPr>
              <a:t>tracksys</a:t>
            </a:r>
            <a:r>
              <a:rPr lang="de-DE" sz="4000" b="1" dirty="0">
                <a:cs typeface="Miriam Mono CLM" panose="02000503000000000000" pitchFamily="2" charset="-79"/>
              </a:rPr>
              <a:t>-&lt;</a:t>
            </a:r>
            <a:r>
              <a:rPr lang="de-DE" sz="4000" b="1" dirty="0" err="1">
                <a:cs typeface="Miriam Mono CLM" panose="02000503000000000000" pitchFamily="2" charset="-79"/>
              </a:rPr>
              <a:t>label</a:t>
            </a:r>
            <a:r>
              <a:rPr lang="de-DE" sz="4000" b="1" dirty="0">
                <a:cs typeface="Miriam Mono CLM" panose="02000503000000000000" pitchFamily="2" charset="-79"/>
              </a:rPr>
              <a:t>&gt;_</a:t>
            </a:r>
            <a:r>
              <a:rPr lang="de-DE" sz="4000" b="1" dirty="0" err="1">
                <a:cs typeface="Miriam Mono CLM" panose="02000503000000000000" pitchFamily="2" charset="-79"/>
              </a:rPr>
              <a:t>motion.json</a:t>
            </a:r>
            <a:r>
              <a:rPr lang="de-DE" sz="4000" b="1" dirty="0">
                <a:cs typeface="Miriam Mono CLM" panose="02000503000000000000" pitchFamily="2" charset="-79"/>
              </a:rPr>
              <a:t> </a:t>
            </a:r>
            <a:endParaRPr lang="de-DE" sz="4000" dirty="0">
              <a:cs typeface="Miriam Mono CLM" panose="02000503000000000000" pitchFamily="2" charset="-79"/>
            </a:endParaRPr>
          </a:p>
          <a:p>
            <a:pPr marL="457200" algn="just">
              <a:lnSpc>
                <a:spcPct val="130000"/>
              </a:lnSpc>
            </a:pPr>
            <a:r>
              <a:rPr lang="de-DE" sz="4000" b="1" dirty="0">
                <a:cs typeface="Miriam Mono CLM" panose="02000503000000000000" pitchFamily="2" charset="-79"/>
              </a:rPr>
              <a:t>  	sub-001[_ses-01]_task-&lt;</a:t>
            </a:r>
            <a:r>
              <a:rPr lang="de-DE" sz="4000" b="1" dirty="0" err="1">
                <a:cs typeface="Miriam Mono CLM" panose="02000503000000000000" pitchFamily="2" charset="-79"/>
              </a:rPr>
              <a:t>label</a:t>
            </a:r>
            <a:r>
              <a:rPr lang="de-DE" sz="4000" b="1" dirty="0">
                <a:cs typeface="Miriam Mono CLM" panose="02000503000000000000" pitchFamily="2" charset="-79"/>
              </a:rPr>
              <a:t>&gt;_</a:t>
            </a:r>
            <a:r>
              <a:rPr lang="de-DE" sz="4000" b="1" dirty="0" err="1">
                <a:cs typeface="Miriam Mono CLM" panose="02000503000000000000" pitchFamily="2" charset="-79"/>
              </a:rPr>
              <a:t>tracksys</a:t>
            </a:r>
            <a:r>
              <a:rPr lang="de-DE" sz="4000" b="1" dirty="0">
                <a:cs typeface="Miriam Mono CLM" panose="02000503000000000000" pitchFamily="2" charset="-79"/>
              </a:rPr>
              <a:t>-&lt;</a:t>
            </a:r>
            <a:r>
              <a:rPr lang="de-DE" sz="4000" b="1" dirty="0" err="1">
                <a:cs typeface="Miriam Mono CLM" panose="02000503000000000000" pitchFamily="2" charset="-79"/>
              </a:rPr>
              <a:t>label</a:t>
            </a:r>
            <a:r>
              <a:rPr lang="de-DE" sz="4000" b="1" dirty="0">
                <a:cs typeface="Miriam Mono CLM" panose="02000503000000000000" pitchFamily="2" charset="-79"/>
              </a:rPr>
              <a:t>&gt;_</a:t>
            </a:r>
            <a:r>
              <a:rPr lang="de-DE" sz="4000" b="1" dirty="0" err="1">
                <a:cs typeface="Miriam Mono CLM" panose="02000503000000000000" pitchFamily="2" charset="-79"/>
              </a:rPr>
              <a:t>channels.tsv</a:t>
            </a:r>
            <a:endParaRPr lang="de-DE" sz="4000" dirty="0">
              <a:cs typeface="Miriam Mono CLM" panose="02000503000000000000" pitchFamily="2" charset="-79"/>
            </a:endParaRPr>
          </a:p>
          <a:p>
            <a:pPr lvl="1" indent="457200" algn="just">
              <a:lnSpc>
                <a:spcPct val="130000"/>
              </a:lnSpc>
            </a:pPr>
            <a:r>
              <a:rPr lang="de-DE" sz="4000" dirty="0">
                <a:cs typeface="Miriam Mono CLM" panose="02000503000000000000" pitchFamily="2" charset="-79"/>
              </a:rPr>
              <a:t>sub-001[_ses-01]_task-&lt;</a:t>
            </a:r>
            <a:r>
              <a:rPr lang="de-DE" sz="4000" dirty="0" err="1">
                <a:cs typeface="Miriam Mono CLM" panose="02000503000000000000" pitchFamily="2" charset="-79"/>
              </a:rPr>
              <a:t>label</a:t>
            </a:r>
            <a:r>
              <a:rPr lang="de-DE" sz="4000" dirty="0">
                <a:cs typeface="Miriam Mono CLM" panose="02000503000000000000" pitchFamily="2" charset="-79"/>
              </a:rPr>
              <a:t>&gt;_</a:t>
            </a:r>
            <a:r>
              <a:rPr lang="de-DE" sz="4000" dirty="0" err="1">
                <a:cs typeface="Miriam Mono CLM" panose="02000503000000000000" pitchFamily="2" charset="-79"/>
              </a:rPr>
              <a:t>tracksys</a:t>
            </a:r>
            <a:r>
              <a:rPr lang="de-DE" sz="4000" dirty="0">
                <a:cs typeface="Miriam Mono CLM" panose="02000503000000000000" pitchFamily="2" charset="-79"/>
              </a:rPr>
              <a:t>-&lt;</a:t>
            </a:r>
            <a:r>
              <a:rPr lang="de-DE" sz="4000" dirty="0" err="1">
                <a:cs typeface="Miriam Mono CLM" panose="02000503000000000000" pitchFamily="2" charset="-79"/>
              </a:rPr>
              <a:t>label</a:t>
            </a:r>
            <a:r>
              <a:rPr lang="de-DE" sz="4000" dirty="0">
                <a:cs typeface="Miriam Mono CLM" panose="02000503000000000000" pitchFamily="2" charset="-79"/>
              </a:rPr>
              <a:t>&gt;_</a:t>
            </a:r>
            <a:r>
              <a:rPr lang="de-DE" sz="4000" dirty="0" err="1">
                <a:cs typeface="Miriam Mono CLM" panose="02000503000000000000" pitchFamily="2" charset="-79"/>
              </a:rPr>
              <a:t>events.tsv</a:t>
            </a:r>
            <a:endParaRPr lang="de-DE" sz="4000" dirty="0">
              <a:cs typeface="Miriam Mono CLM" panose="02000503000000000000" pitchFamily="2" charset="-79"/>
            </a:endParaRPr>
          </a:p>
          <a:p>
            <a:pPr algn="just">
              <a:lnSpc>
                <a:spcPct val="130000"/>
              </a:lnSpc>
            </a:pPr>
            <a:r>
              <a:rPr lang="de-DE" sz="4000" dirty="0">
                <a:cs typeface="Miriam Mono CLM" panose="02000503000000000000" pitchFamily="2" charset="-79"/>
              </a:rPr>
              <a:t>    	sub-001[_ses-01]_task-&lt;</a:t>
            </a:r>
            <a:r>
              <a:rPr lang="de-DE" sz="4000" dirty="0" err="1">
                <a:cs typeface="Miriam Mono CLM" panose="02000503000000000000" pitchFamily="2" charset="-79"/>
              </a:rPr>
              <a:t>label</a:t>
            </a:r>
            <a:r>
              <a:rPr lang="de-DE" sz="4000" dirty="0">
                <a:cs typeface="Miriam Mono CLM" panose="02000503000000000000" pitchFamily="2" charset="-79"/>
              </a:rPr>
              <a:t>&gt;_</a:t>
            </a:r>
            <a:r>
              <a:rPr lang="de-DE" sz="4000" dirty="0" err="1">
                <a:cs typeface="Miriam Mono CLM" panose="02000503000000000000" pitchFamily="2" charset="-79"/>
              </a:rPr>
              <a:t>tracksys</a:t>
            </a:r>
            <a:r>
              <a:rPr lang="de-DE" sz="4000" dirty="0">
                <a:cs typeface="Miriam Mono CLM" panose="02000503000000000000" pitchFamily="2" charset="-79"/>
              </a:rPr>
              <a:t>-&lt;</a:t>
            </a:r>
            <a:r>
              <a:rPr lang="de-DE" sz="4000" dirty="0" err="1">
                <a:cs typeface="Miriam Mono CLM" panose="02000503000000000000" pitchFamily="2" charset="-79"/>
              </a:rPr>
              <a:t>label</a:t>
            </a:r>
            <a:r>
              <a:rPr lang="de-DE" sz="4000" dirty="0">
                <a:cs typeface="Miriam Mono CLM" panose="02000503000000000000" pitchFamily="2" charset="-79"/>
              </a:rPr>
              <a:t>&gt;_</a:t>
            </a:r>
            <a:r>
              <a:rPr lang="de-DE" sz="4000" dirty="0" err="1">
                <a:cs typeface="Miriam Mono CLM" panose="02000503000000000000" pitchFamily="2" charset="-79"/>
              </a:rPr>
              <a:t>events.json</a:t>
            </a:r>
            <a:endParaRPr lang="de-DE" sz="4000" dirty="0">
              <a:cs typeface="Miriam Mono CLM" panose="02000503000000000000" pitchFamily="2" charset="-79"/>
            </a:endParaRPr>
          </a:p>
          <a:p>
            <a:br>
              <a:rPr lang="de-DE" sz="4000" dirty="0">
                <a:solidFill>
                  <a:schemeClr val="accent6"/>
                </a:solidFill>
                <a:cs typeface="Miriam Mono CLM" panose="02000503000000000000" pitchFamily="2" charset="-79"/>
              </a:rPr>
            </a:br>
            <a:endParaRPr lang="de-DE" sz="40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E9B8D6-7766-B1BF-64A9-A331CD97D018}"/>
              </a:ext>
            </a:extLst>
          </p:cNvPr>
          <p:cNvSpPr txBox="1"/>
          <p:nvPr/>
        </p:nvSpPr>
        <p:spPr>
          <a:xfrm>
            <a:off x="10577551" y="4257133"/>
            <a:ext cx="13096605" cy="341632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de-DE" sz="2400" dirty="0"/>
              <a:t>0,26345511	0,092292015	0,008668652		0,930514317		0,690193606		0,809881135</a:t>
            </a:r>
          </a:p>
          <a:p>
            <a:r>
              <a:rPr lang="de-DE" sz="2400" dirty="0"/>
              <a:t>0,694520294	0,191824943	0,843726573		0,397571025		0,88542996		0,895276224</a:t>
            </a:r>
          </a:p>
          <a:p>
            <a:r>
              <a:rPr lang="de-DE" sz="2400" dirty="0"/>
              <a:t>0,076633595	0,258720111	0,547534792		0,282283781		0,27890791		0,232620594</a:t>
            </a:r>
          </a:p>
          <a:p>
            <a:r>
              <a:rPr lang="de-DE" sz="2400" dirty="0"/>
              <a:t>0,577995093	0,045616941	0,04903375		0,940889749		0,153318421		0,668360752</a:t>
            </a:r>
          </a:p>
          <a:p>
            <a:r>
              <a:rPr lang="de-DE" sz="2400" dirty="0"/>
              <a:t>0,054555716	0,791513927	0,587116733		0,466957774		0,975446368		0,048053341</a:t>
            </a:r>
          </a:p>
          <a:p>
            <a:r>
              <a:rPr lang="de-DE" sz="2400" dirty="0"/>
              <a:t>0,966026984	0,196283834	0,711044406		0,338944328		0,719445195		0,438488392</a:t>
            </a:r>
          </a:p>
          <a:p>
            <a:r>
              <a:rPr lang="de-DE" sz="2400" dirty="0"/>
              <a:t>0,98417512	0,507944361	0,1180168			0,796692478		0,175376468		0,488659533</a:t>
            </a:r>
          </a:p>
          <a:p>
            <a:r>
              <a:rPr lang="de-DE" sz="2400" dirty="0"/>
              <a:t>0,98839607	0,155737146	0,800206213		0,633481382		0,752698206		0,852943441</a:t>
            </a:r>
          </a:p>
          <a:p>
            <a:r>
              <a:rPr lang="de-DE" sz="2400" dirty="0"/>
              <a:t>…		…		…		…		…		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10532FA-8834-2243-D68C-E573348F8D01}"/>
              </a:ext>
            </a:extLst>
          </p:cNvPr>
          <p:cNvSpPr txBox="1"/>
          <p:nvPr/>
        </p:nvSpPr>
        <p:spPr>
          <a:xfrm>
            <a:off x="24554934" y="4257135"/>
            <a:ext cx="8254995" cy="710963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SamplingFrequency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60,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SamplingFrequencyEffective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60.00197437,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TaskName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"BIDS Motion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fictive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TrackingSystemName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"imu1",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TaskDescription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walking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talking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MotionChannelCount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18,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RecordingDuration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4667.641106,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RotationRule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-hand",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RotationOrder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"ZXY",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SpatialAxes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"FRU",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SubjectArtefactDescription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"n/a",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TrackedPointsCount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: 2,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ACCELChannelCount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6,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ANGVELChannelCount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6,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MAGNChannelCount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6,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Manufacturer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BWSensing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ManufacturersModelName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"BW-imu600",</a:t>
            </a:r>
          </a:p>
          <a:p>
            <a:pPr algn="just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7" name="Textfeld 7">
            <a:extLst>
              <a:ext uri="{FF2B5EF4-FFF2-40B4-BE49-F238E27FC236}">
                <a16:creationId xmlns:a16="http://schemas.microsoft.com/office/drawing/2014/main" id="{CFFB5091-5079-5B15-AC90-487D7915027B}"/>
              </a:ext>
            </a:extLst>
          </p:cNvPr>
          <p:cNvSpPr txBox="1"/>
          <p:nvPr/>
        </p:nvSpPr>
        <p:spPr>
          <a:xfrm>
            <a:off x="20614433" y="13669415"/>
            <a:ext cx="12195494" cy="304698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type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units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srate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tracked_point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placement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imu1_lf_acc_x		ACCEL		m/s^2		222 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lf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x		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left_foot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imu1_lf_acc_y 	ACCEL 		m/s^2		222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lf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y		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left_foot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imu1_lf_acc_z 	ACCEL  		m/s^2		222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lf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z		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left_foot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imu1_lf_gyro_x	GYRO 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		222 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lf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x		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left_foot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imu1_lf_gyro_y 	GYRO 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 		222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lf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y		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left_foot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imu1_lf_gyro_z 	GYRO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 		222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lf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z				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left_foot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b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B4BD564-B720-A780-F362-0D21798B6FCB}"/>
              </a:ext>
            </a:extLst>
          </p:cNvPr>
          <p:cNvCxnSpPr>
            <a:cxnSpLocks/>
          </p:cNvCxnSpPr>
          <p:nvPr/>
        </p:nvCxnSpPr>
        <p:spPr>
          <a:xfrm flipV="1">
            <a:off x="19352413" y="8042789"/>
            <a:ext cx="1780671" cy="1461817"/>
          </a:xfrm>
          <a:prstGeom prst="bentConnector3">
            <a:avLst>
              <a:gd name="adj1" fmla="val 100036"/>
            </a:avLst>
          </a:prstGeom>
          <a:ln w="5715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2A2036C-CD85-2227-BBE9-C6F1BF557F64}"/>
              </a:ext>
            </a:extLst>
          </p:cNvPr>
          <p:cNvCxnSpPr>
            <a:cxnSpLocks/>
          </p:cNvCxnSpPr>
          <p:nvPr/>
        </p:nvCxnSpPr>
        <p:spPr>
          <a:xfrm flipV="1">
            <a:off x="19735823" y="8840463"/>
            <a:ext cx="4819111" cy="1476615"/>
          </a:xfrm>
          <a:prstGeom prst="bentConnector3">
            <a:avLst>
              <a:gd name="adj1" fmla="val 50000"/>
            </a:avLst>
          </a:prstGeom>
          <a:ln w="5715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0A857D2-8D33-BA08-3D78-B1C8693848FB}"/>
              </a:ext>
            </a:extLst>
          </p:cNvPr>
          <p:cNvCxnSpPr>
            <a:cxnSpLocks/>
          </p:cNvCxnSpPr>
          <p:nvPr/>
        </p:nvCxnSpPr>
        <p:spPr>
          <a:xfrm>
            <a:off x="19735821" y="11114752"/>
            <a:ext cx="4207840" cy="2554665"/>
          </a:xfrm>
          <a:prstGeom prst="bentConnector3">
            <a:avLst>
              <a:gd name="adj1" fmla="val 100324"/>
            </a:avLst>
          </a:prstGeom>
          <a:ln w="5715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0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9">
            <a:extLst>
              <a:ext uri="{FF2B5EF4-FFF2-40B4-BE49-F238E27FC236}">
                <a16:creationId xmlns:a16="http://schemas.microsoft.com/office/drawing/2014/main" id="{0DA8E47B-EC44-C587-76D4-6000ABF1223C}"/>
              </a:ext>
            </a:extLst>
          </p:cNvPr>
          <p:cNvSpPr/>
          <p:nvPr/>
        </p:nvSpPr>
        <p:spPr>
          <a:xfrm>
            <a:off x="17241099" y="635823"/>
            <a:ext cx="184038" cy="3982887"/>
          </a:xfrm>
          <a:prstGeom prst="rect">
            <a:avLst/>
          </a:prstGeom>
          <a:solidFill>
            <a:srgbClr val="582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F564318-8AC7-4FB5-C0EC-6816C80DEB81}"/>
              </a:ext>
            </a:extLst>
          </p:cNvPr>
          <p:cNvSpPr/>
          <p:nvPr/>
        </p:nvSpPr>
        <p:spPr>
          <a:xfrm>
            <a:off x="24481406" y="4961423"/>
            <a:ext cx="184036" cy="7445570"/>
          </a:xfrm>
          <a:prstGeom prst="rect">
            <a:avLst/>
          </a:prstGeom>
          <a:solidFill>
            <a:srgbClr val="7F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AE93D26-889A-F8C5-F315-6B179F2D347F}"/>
              </a:ext>
            </a:extLst>
          </p:cNvPr>
          <p:cNvSpPr/>
          <p:nvPr/>
        </p:nvSpPr>
        <p:spPr>
          <a:xfrm>
            <a:off x="24481404" y="13061691"/>
            <a:ext cx="184038" cy="2699541"/>
          </a:xfrm>
          <a:prstGeom prst="rect">
            <a:avLst/>
          </a:prstGeom>
          <a:solidFill>
            <a:srgbClr val="DE5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1957B4B7-5AB8-652F-0B54-7FB805B05027}"/>
              </a:ext>
            </a:extLst>
          </p:cNvPr>
          <p:cNvSpPr/>
          <p:nvPr/>
        </p:nvSpPr>
        <p:spPr>
          <a:xfrm>
            <a:off x="19240622" y="16274903"/>
            <a:ext cx="184038" cy="3108543"/>
          </a:xfrm>
          <a:prstGeom prst="rect">
            <a:avLst/>
          </a:prstGeom>
          <a:solidFill>
            <a:srgbClr val="EDB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727CA6-B14F-F37B-569E-F84F3DD82F41}"/>
              </a:ext>
            </a:extLst>
          </p:cNvPr>
          <p:cNvSpPr/>
          <p:nvPr/>
        </p:nvSpPr>
        <p:spPr>
          <a:xfrm>
            <a:off x="10752191" y="4968558"/>
            <a:ext cx="13345892" cy="107342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6">
            <a:extLst>
              <a:ext uri="{FF2B5EF4-FFF2-40B4-BE49-F238E27FC236}">
                <a16:creationId xmlns:a16="http://schemas.microsoft.com/office/drawing/2014/main" id="{561CD387-B4B3-5FE7-3543-8D1BB59CC4B9}"/>
              </a:ext>
            </a:extLst>
          </p:cNvPr>
          <p:cNvSpPr txBox="1"/>
          <p:nvPr/>
        </p:nvSpPr>
        <p:spPr>
          <a:xfrm>
            <a:off x="14380292" y="8674708"/>
            <a:ext cx="944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cs typeface="Miriam Mono CLM" panose="02000503000000000000" pitchFamily="2" charset="-79"/>
              </a:rPr>
              <a:t>sub-001[_ses-01]_task-&lt;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tracksys</a:t>
            </a:r>
            <a:r>
              <a:rPr lang="de-DE" sz="2800" dirty="0">
                <a:cs typeface="Miriam Mono CLM" panose="02000503000000000000" pitchFamily="2" charset="-79"/>
              </a:rPr>
              <a:t>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motion.tsv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E9B8D6-7766-B1BF-64A9-A331CD97D018}"/>
              </a:ext>
            </a:extLst>
          </p:cNvPr>
          <p:cNvSpPr txBox="1"/>
          <p:nvPr/>
        </p:nvSpPr>
        <p:spPr>
          <a:xfrm>
            <a:off x="17429605" y="648392"/>
            <a:ext cx="15495896" cy="3970318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de-DE" sz="2800" dirty="0"/>
              <a:t>0,26345511		0,092292015	0,008668652		0,930514317		0,690193606		0,809881135</a:t>
            </a:r>
          </a:p>
          <a:p>
            <a:r>
              <a:rPr lang="de-DE" sz="2800" dirty="0"/>
              <a:t>0,694520294	0,191824943	0,843726573		0,397571025		0,88542996			0,895276224</a:t>
            </a:r>
          </a:p>
          <a:p>
            <a:r>
              <a:rPr lang="de-DE" sz="2800" dirty="0"/>
              <a:t>0,076633595	0,258720111	0,547534792		0,282283781		0,27890791			0,232620594</a:t>
            </a:r>
          </a:p>
          <a:p>
            <a:r>
              <a:rPr lang="de-DE" sz="2800" dirty="0"/>
              <a:t>0,577995093	0,045616941	0,04903375			0,940889749		0,153318421		0,668360752</a:t>
            </a:r>
          </a:p>
          <a:p>
            <a:r>
              <a:rPr lang="de-DE" sz="2800" dirty="0"/>
              <a:t>0,054555716	0,791513927	0,587116733		0,466957774		0,975446368		0,048053341</a:t>
            </a:r>
          </a:p>
          <a:p>
            <a:r>
              <a:rPr lang="de-DE" sz="2800" dirty="0"/>
              <a:t>0,966026984	0,196283834	0,711044406		0,338944328		0,719445195		0,438488392</a:t>
            </a:r>
          </a:p>
          <a:p>
            <a:r>
              <a:rPr lang="de-DE" sz="2800" dirty="0"/>
              <a:t>0,98417512		0,507944361	0,1180168			0,796692478		0,175376468		0,488659533</a:t>
            </a:r>
          </a:p>
          <a:p>
            <a:r>
              <a:rPr lang="de-DE" sz="2800" dirty="0"/>
              <a:t>0,98839607		0,155737146	0,800206213		0,633481382		0,752698206		0,852943441</a:t>
            </a:r>
          </a:p>
          <a:p>
            <a:r>
              <a:rPr lang="de-DE" sz="2800" dirty="0"/>
              <a:t>…					…					…						…						…						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10532FA-8834-2243-D68C-E573348F8D01}"/>
              </a:ext>
            </a:extLst>
          </p:cNvPr>
          <p:cNvSpPr txBox="1"/>
          <p:nvPr/>
        </p:nvSpPr>
        <p:spPr>
          <a:xfrm>
            <a:off x="24670507" y="4970309"/>
            <a:ext cx="8254995" cy="7417415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SamplingFrequency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60,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SamplingFrequencyEffective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60.19,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TaskName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"BIDS Motion 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fictive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TrackingSystemName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"imu1",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TaskDescription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walking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talking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MotionChannelCount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6,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RecordingDuration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10.05,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RotationRule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-hand",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RotationOrder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"ZXY",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SubjectArtefactDescription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"n/a",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TrackedPointsCount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: 2,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ACCELChannelCount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3,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„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GYROChannelCount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3,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Manufacturer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BWSensing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ManufacturersModelName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"BW-imu600",</a:t>
            </a:r>
          </a:p>
          <a:p>
            <a:pPr algn="just"/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7" name="Textfeld 7">
            <a:extLst>
              <a:ext uri="{FF2B5EF4-FFF2-40B4-BE49-F238E27FC236}">
                <a16:creationId xmlns:a16="http://schemas.microsoft.com/office/drawing/2014/main" id="{CFFB5091-5079-5B15-AC90-487D7915027B}"/>
              </a:ext>
            </a:extLst>
          </p:cNvPr>
          <p:cNvSpPr txBox="1"/>
          <p:nvPr/>
        </p:nvSpPr>
        <p:spPr>
          <a:xfrm>
            <a:off x="19424661" y="16274903"/>
            <a:ext cx="13500841" cy="3108543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type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units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srate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tracked_point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placement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imu1_rf_acc_x		ACCEL		m/s^2		222 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rf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x		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right_foot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imu1_rf_acc_y 		ACCEL 	m/s^2		222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rf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y		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_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foot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imu1_rf_acc_z 		ACCEL  	m/s^2		222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rf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z		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_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foot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imu1_rf_gyro_x		GYRO 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		222 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rf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x		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_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foot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imu1_rf_gyro_y 	GYRO 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 		222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rf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y		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_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foot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imu1_rf_gyro_z 	GYRO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 		222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rf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z		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_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foot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</p:txBody>
      </p:sp>
      <p:sp>
        <p:nvSpPr>
          <p:cNvPr id="11" name="Textfeld 6">
            <a:extLst>
              <a:ext uri="{FF2B5EF4-FFF2-40B4-BE49-F238E27FC236}">
                <a16:creationId xmlns:a16="http://schemas.microsoft.com/office/drawing/2014/main" id="{50D69A77-F51D-4C45-C796-9306C2B6B981}"/>
              </a:ext>
            </a:extLst>
          </p:cNvPr>
          <p:cNvSpPr txBox="1"/>
          <p:nvPr/>
        </p:nvSpPr>
        <p:spPr>
          <a:xfrm>
            <a:off x="14380292" y="9451146"/>
            <a:ext cx="944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cs typeface="Miriam Mono CLM" panose="02000503000000000000" pitchFamily="2" charset="-79"/>
              </a:rPr>
              <a:t>sub-001[_ses-01]_task-&lt;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tracksys</a:t>
            </a:r>
            <a:r>
              <a:rPr lang="de-DE" sz="2800" dirty="0">
                <a:cs typeface="Miriam Mono CLM" panose="02000503000000000000" pitchFamily="2" charset="-79"/>
              </a:rPr>
              <a:t>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motion.json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7485FD8E-7565-EEF5-0B37-4C48B0DCACAE}"/>
              </a:ext>
            </a:extLst>
          </p:cNvPr>
          <p:cNvSpPr txBox="1"/>
          <p:nvPr/>
        </p:nvSpPr>
        <p:spPr>
          <a:xfrm>
            <a:off x="14380292" y="10223948"/>
            <a:ext cx="944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cs typeface="Miriam Mono CLM" panose="02000503000000000000" pitchFamily="2" charset="-79"/>
              </a:rPr>
              <a:t>sub-001[_ses-01]_task-&lt;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tracksys</a:t>
            </a:r>
            <a:r>
              <a:rPr lang="de-DE" sz="2800" dirty="0">
                <a:cs typeface="Miriam Mono CLM" panose="02000503000000000000" pitchFamily="2" charset="-79"/>
              </a:rPr>
              <a:t>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events.tsv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14" name="Textfeld 6">
            <a:extLst>
              <a:ext uri="{FF2B5EF4-FFF2-40B4-BE49-F238E27FC236}">
                <a16:creationId xmlns:a16="http://schemas.microsoft.com/office/drawing/2014/main" id="{5A96D704-CE29-17C0-9018-267E77C13BFE}"/>
              </a:ext>
            </a:extLst>
          </p:cNvPr>
          <p:cNvSpPr txBox="1"/>
          <p:nvPr/>
        </p:nvSpPr>
        <p:spPr>
          <a:xfrm>
            <a:off x="14380292" y="10975142"/>
            <a:ext cx="944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cs typeface="Miriam Mono CLM" panose="02000503000000000000" pitchFamily="2" charset="-79"/>
              </a:rPr>
              <a:t>sub-001[_ses-01]_task-&lt;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tracksys</a:t>
            </a:r>
            <a:r>
              <a:rPr lang="de-DE" sz="2800" dirty="0">
                <a:cs typeface="Miriam Mono CLM" panose="02000503000000000000" pitchFamily="2" charset="-79"/>
              </a:rPr>
              <a:t>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events.json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C623A132-B5AD-6B14-DE16-2EB65122849C}"/>
              </a:ext>
            </a:extLst>
          </p:cNvPr>
          <p:cNvSpPr txBox="1"/>
          <p:nvPr/>
        </p:nvSpPr>
        <p:spPr>
          <a:xfrm>
            <a:off x="14380292" y="11692609"/>
            <a:ext cx="944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cs typeface="Miriam Mono CLM" panose="02000503000000000000" pitchFamily="2" charset="-79"/>
              </a:rPr>
              <a:t>sub-001[_ses-01]_task-&lt;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tracksys</a:t>
            </a:r>
            <a:r>
              <a:rPr lang="de-DE" sz="2800" dirty="0">
                <a:cs typeface="Miriam Mono CLM" panose="02000503000000000000" pitchFamily="2" charset="-79"/>
              </a:rPr>
              <a:t>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channels.tsv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19" name="Textfeld 6">
            <a:extLst>
              <a:ext uri="{FF2B5EF4-FFF2-40B4-BE49-F238E27FC236}">
                <a16:creationId xmlns:a16="http://schemas.microsoft.com/office/drawing/2014/main" id="{54979B2D-B834-A0B8-F1E0-C1F10D292FDC}"/>
              </a:ext>
            </a:extLst>
          </p:cNvPr>
          <p:cNvSpPr txBox="1"/>
          <p:nvPr/>
        </p:nvSpPr>
        <p:spPr>
          <a:xfrm>
            <a:off x="13017308" y="8140354"/>
            <a:ext cx="1362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 err="1">
                <a:cs typeface="Miriam Mono CLM" panose="02000503000000000000" pitchFamily="2" charset="-79"/>
              </a:rPr>
              <a:t>motion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20" name="Textfeld 6">
            <a:extLst>
              <a:ext uri="{FF2B5EF4-FFF2-40B4-BE49-F238E27FC236}">
                <a16:creationId xmlns:a16="http://schemas.microsoft.com/office/drawing/2014/main" id="{737B0C2F-3263-0A81-63C3-C028E9EBBC2F}"/>
              </a:ext>
            </a:extLst>
          </p:cNvPr>
          <p:cNvSpPr txBox="1"/>
          <p:nvPr/>
        </p:nvSpPr>
        <p:spPr>
          <a:xfrm>
            <a:off x="11827531" y="7647986"/>
            <a:ext cx="1479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cs typeface="Miriam Mono CLM" panose="02000503000000000000" pitchFamily="2" charset="-79"/>
              </a:rPr>
              <a:t>sub-001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22" name="Textfeld 6">
            <a:extLst>
              <a:ext uri="{FF2B5EF4-FFF2-40B4-BE49-F238E27FC236}">
                <a16:creationId xmlns:a16="http://schemas.microsoft.com/office/drawing/2014/main" id="{BC2B9A50-B34D-9847-441A-9085E6842B64}"/>
              </a:ext>
            </a:extLst>
          </p:cNvPr>
          <p:cNvSpPr txBox="1"/>
          <p:nvPr/>
        </p:nvSpPr>
        <p:spPr>
          <a:xfrm>
            <a:off x="11827532" y="7082780"/>
            <a:ext cx="944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 err="1">
                <a:cs typeface="Miriam Mono CLM" panose="02000503000000000000" pitchFamily="2" charset="-79"/>
              </a:rPr>
              <a:t>participants.json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23" name="Textfeld 6">
            <a:extLst>
              <a:ext uri="{FF2B5EF4-FFF2-40B4-BE49-F238E27FC236}">
                <a16:creationId xmlns:a16="http://schemas.microsoft.com/office/drawing/2014/main" id="{A295D131-997A-3FC9-DE87-4233EF223F1E}"/>
              </a:ext>
            </a:extLst>
          </p:cNvPr>
          <p:cNvSpPr txBox="1"/>
          <p:nvPr/>
        </p:nvSpPr>
        <p:spPr>
          <a:xfrm>
            <a:off x="11827532" y="6531414"/>
            <a:ext cx="944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 err="1">
                <a:cs typeface="Miriam Mono CLM" panose="02000503000000000000" pitchFamily="2" charset="-79"/>
              </a:rPr>
              <a:t>participants.tsv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24" name="Textfeld 6">
            <a:extLst>
              <a:ext uri="{FF2B5EF4-FFF2-40B4-BE49-F238E27FC236}">
                <a16:creationId xmlns:a16="http://schemas.microsoft.com/office/drawing/2014/main" id="{3A7E218C-FC9D-01F3-EF35-259D47E221C3}"/>
              </a:ext>
            </a:extLst>
          </p:cNvPr>
          <p:cNvSpPr txBox="1"/>
          <p:nvPr/>
        </p:nvSpPr>
        <p:spPr>
          <a:xfrm>
            <a:off x="11827532" y="5938061"/>
            <a:ext cx="944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 err="1">
                <a:cs typeface="Miriam Mono CLM" panose="02000503000000000000" pitchFamily="2" charset="-79"/>
              </a:rPr>
              <a:t>dataset_description.json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25" name="Textfeld 6">
            <a:extLst>
              <a:ext uri="{FF2B5EF4-FFF2-40B4-BE49-F238E27FC236}">
                <a16:creationId xmlns:a16="http://schemas.microsoft.com/office/drawing/2014/main" id="{2F13D86A-399C-A2D5-5FC0-BDD062B803E0}"/>
              </a:ext>
            </a:extLst>
          </p:cNvPr>
          <p:cNvSpPr txBox="1"/>
          <p:nvPr/>
        </p:nvSpPr>
        <p:spPr>
          <a:xfrm>
            <a:off x="11827532" y="5370047"/>
            <a:ext cx="944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cs typeface="Miriam Mono CLM" panose="02000503000000000000" pitchFamily="2" charset="-79"/>
              </a:rPr>
              <a:t>README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28" name="Textfeld 6">
            <a:extLst>
              <a:ext uri="{FF2B5EF4-FFF2-40B4-BE49-F238E27FC236}">
                <a16:creationId xmlns:a16="http://schemas.microsoft.com/office/drawing/2014/main" id="{594CA797-4427-04C4-72C4-0D8B00A3F99E}"/>
              </a:ext>
            </a:extLst>
          </p:cNvPr>
          <p:cNvSpPr txBox="1"/>
          <p:nvPr/>
        </p:nvSpPr>
        <p:spPr>
          <a:xfrm>
            <a:off x="14328701" y="14138910"/>
            <a:ext cx="944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cs typeface="Miriam Mono CLM" panose="02000503000000000000" pitchFamily="2" charset="-79"/>
              </a:rPr>
              <a:t>sub-002[_ses-01]_task-&lt;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tracksys</a:t>
            </a:r>
            <a:r>
              <a:rPr lang="de-DE" sz="2800" dirty="0">
                <a:cs typeface="Miriam Mono CLM" panose="02000503000000000000" pitchFamily="2" charset="-79"/>
              </a:rPr>
              <a:t>-&lt;</a:t>
            </a:r>
            <a:r>
              <a:rPr lang="de-DE" sz="2800" dirty="0" err="1">
                <a:cs typeface="Miriam Mono CLM" panose="02000503000000000000" pitchFamily="2" charset="-79"/>
              </a:rPr>
              <a:t>label</a:t>
            </a:r>
            <a:r>
              <a:rPr lang="de-DE" sz="2800" dirty="0">
                <a:cs typeface="Miriam Mono CLM" panose="02000503000000000000" pitchFamily="2" charset="-79"/>
              </a:rPr>
              <a:t>&gt;_</a:t>
            </a:r>
            <a:r>
              <a:rPr lang="de-DE" sz="2800" dirty="0" err="1">
                <a:cs typeface="Miriam Mono CLM" panose="02000503000000000000" pitchFamily="2" charset="-79"/>
              </a:rPr>
              <a:t>motion.tsv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33" name="Textfeld 6">
            <a:extLst>
              <a:ext uri="{FF2B5EF4-FFF2-40B4-BE49-F238E27FC236}">
                <a16:creationId xmlns:a16="http://schemas.microsoft.com/office/drawing/2014/main" id="{ED3D051C-13D8-6AE9-3688-6D1E1ECD7B69}"/>
              </a:ext>
            </a:extLst>
          </p:cNvPr>
          <p:cNvSpPr txBox="1"/>
          <p:nvPr/>
        </p:nvSpPr>
        <p:spPr>
          <a:xfrm>
            <a:off x="13017310" y="13618474"/>
            <a:ext cx="13113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 err="1">
                <a:cs typeface="Miriam Mono CLM" panose="02000503000000000000" pitchFamily="2" charset="-79"/>
              </a:rPr>
              <a:t>motion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EC19D18E-45B4-9E1A-09CF-67D0347BEEC3}"/>
              </a:ext>
            </a:extLst>
          </p:cNvPr>
          <p:cNvSpPr txBox="1"/>
          <p:nvPr/>
        </p:nvSpPr>
        <p:spPr>
          <a:xfrm>
            <a:off x="11827531" y="13126107"/>
            <a:ext cx="1479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cs typeface="Miriam Mono CLM" panose="02000503000000000000" pitchFamily="2" charset="-79"/>
              </a:rPr>
              <a:t>sub-002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110BBA0-CEDD-C85B-7180-87E56E2DE463}"/>
              </a:ext>
            </a:extLst>
          </p:cNvPr>
          <p:cNvCxnSpPr>
            <a:cxnSpLocks/>
            <a:stCxn id="25" idx="1"/>
            <a:endCxn id="34" idx="1"/>
          </p:cNvCxnSpPr>
          <p:nvPr/>
        </p:nvCxnSpPr>
        <p:spPr>
          <a:xfrm rot="10800000" flipH="1" flipV="1">
            <a:off x="11827531" y="5631657"/>
            <a:ext cx="1" cy="7756060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44B67-F1DA-715D-F28A-3EE55D59569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1589919" y="6199671"/>
            <a:ext cx="2376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24E12BF-2B97-2E1A-2D22-3AB00F41E17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1602619" y="6793024"/>
            <a:ext cx="2249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7198D4-772B-7F01-7D7E-91F44F01729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1615319" y="7344390"/>
            <a:ext cx="212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470850-426A-E326-5F3C-FBF49BFA1A34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1615317" y="7909596"/>
            <a:ext cx="212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35B3586-FEEF-98A9-9B51-16153C29A530}"/>
              </a:ext>
            </a:extLst>
          </p:cNvPr>
          <p:cNvCxnSpPr>
            <a:cxnSpLocks/>
            <a:stCxn id="20" idx="2"/>
            <a:endCxn id="19" idx="1"/>
          </p:cNvCxnSpPr>
          <p:nvPr/>
        </p:nvCxnSpPr>
        <p:spPr>
          <a:xfrm rot="16200000" flipH="1">
            <a:off x="12676957" y="8061613"/>
            <a:ext cx="230758" cy="449944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5973E19-70B1-23C1-2525-45C274008FB5}"/>
              </a:ext>
            </a:extLst>
          </p:cNvPr>
          <p:cNvCxnSpPr>
            <a:cxnSpLocks/>
            <a:stCxn id="19" idx="2"/>
            <a:endCxn id="15" idx="1"/>
          </p:cNvCxnSpPr>
          <p:nvPr/>
        </p:nvCxnSpPr>
        <p:spPr>
          <a:xfrm rot="16200000" flipH="1">
            <a:off x="12394224" y="9968152"/>
            <a:ext cx="3290645" cy="681491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360E4B4-6901-AB9E-54D8-C3D7488705A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3698798" y="8936318"/>
            <a:ext cx="6814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206A405-4C68-DFF7-8F4E-FFEE9B0C5FD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3698798" y="9712756"/>
            <a:ext cx="681492" cy="8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96842B5-2EFF-C92D-3C46-EB9942980E4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3698798" y="10485558"/>
            <a:ext cx="6814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715C2F0-9DF4-496E-1DF7-D27F55B7FE20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13698798" y="11236490"/>
            <a:ext cx="681492" cy="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B130F2C-58B9-897F-5DD4-1244D452D36D}"/>
              </a:ext>
            </a:extLst>
          </p:cNvPr>
          <p:cNvCxnSpPr>
            <a:cxnSpLocks/>
            <a:stCxn id="34" idx="2"/>
            <a:endCxn id="33" idx="1"/>
          </p:cNvCxnSpPr>
          <p:nvPr/>
        </p:nvCxnSpPr>
        <p:spPr>
          <a:xfrm rot="16200000" flipH="1">
            <a:off x="12676960" y="13539733"/>
            <a:ext cx="230757" cy="449944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070BB4F-C199-50C1-E590-426B6005F14F}"/>
              </a:ext>
            </a:extLst>
          </p:cNvPr>
          <p:cNvCxnSpPr>
            <a:cxnSpLocks/>
            <a:stCxn id="33" idx="2"/>
            <a:endCxn id="86" idx="1"/>
          </p:cNvCxnSpPr>
          <p:nvPr/>
        </p:nvCxnSpPr>
        <p:spPr>
          <a:xfrm rot="16200000" flipH="1">
            <a:off x="13493030" y="14321671"/>
            <a:ext cx="1015647" cy="655695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6">
            <a:extLst>
              <a:ext uri="{FF2B5EF4-FFF2-40B4-BE49-F238E27FC236}">
                <a16:creationId xmlns:a16="http://schemas.microsoft.com/office/drawing/2014/main" id="{D72070ED-7490-85CD-C80B-15A8AB0B9347}"/>
              </a:ext>
            </a:extLst>
          </p:cNvPr>
          <p:cNvSpPr txBox="1"/>
          <p:nvPr/>
        </p:nvSpPr>
        <p:spPr>
          <a:xfrm>
            <a:off x="14328701" y="14895731"/>
            <a:ext cx="944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cs typeface="Miriam Mono CLM" panose="02000503000000000000" pitchFamily="2" charset="-79"/>
              </a:rPr>
              <a:t>…</a:t>
            </a:r>
            <a:endParaRPr lang="de-DE" sz="2800" dirty="0">
              <a:solidFill>
                <a:schemeClr val="accent6"/>
              </a:solidFill>
              <a:cs typeface="Miriam Mono CLM" panose="02000503000000000000" pitchFamily="2" charset="-79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C1C97E-FC26-8EE6-0AE6-A1AEFE5CD1CD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13673003" y="14400520"/>
            <a:ext cx="6556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 descr="Shape&#10;&#10;Description automatically generated with low confidence">
            <a:extLst>
              <a:ext uri="{FF2B5EF4-FFF2-40B4-BE49-F238E27FC236}">
                <a16:creationId xmlns:a16="http://schemas.microsoft.com/office/drawing/2014/main" id="{65238387-414A-9841-2922-E40BDA658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79" y="5345699"/>
            <a:ext cx="2284651" cy="2284651"/>
          </a:xfrm>
          <a:prstGeom prst="rect">
            <a:avLst/>
          </a:prstGeom>
        </p:spPr>
      </p:pic>
      <p:graphicFrame>
        <p:nvGraphicFramePr>
          <p:cNvPr id="94" name="Table 94">
            <a:extLst>
              <a:ext uri="{FF2B5EF4-FFF2-40B4-BE49-F238E27FC236}">
                <a16:creationId xmlns:a16="http://schemas.microsoft.com/office/drawing/2014/main" id="{EAFECCA4-3D95-83B3-B77E-CAA73D17C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58332"/>
              </p:ext>
            </p:extLst>
          </p:nvPr>
        </p:nvGraphicFramePr>
        <p:xfrm>
          <a:off x="11040191" y="5631659"/>
          <a:ext cx="311999" cy="1712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999">
                  <a:extLst>
                    <a:ext uri="{9D8B030D-6E8A-4147-A177-3AD203B41FA5}">
                      <a16:colId xmlns:a16="http://schemas.microsoft.com/office/drawing/2014/main" val="2127808259"/>
                    </a:ext>
                  </a:extLst>
                </a:gridCol>
              </a:tblGrid>
              <a:tr h="17127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74676"/>
                  </a:ext>
                </a:extLst>
              </a:tr>
            </a:tbl>
          </a:graphicData>
        </a:graphic>
      </p:graphicFrame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973FCDC-3D26-3ACD-826B-22F5C1AD6A02}"/>
              </a:ext>
            </a:extLst>
          </p:cNvPr>
          <p:cNvGrpSpPr/>
          <p:nvPr/>
        </p:nvGrpSpPr>
        <p:grpSpPr>
          <a:xfrm>
            <a:off x="9956262" y="6461283"/>
            <a:ext cx="1011461" cy="89821"/>
            <a:chOff x="2022891" y="5011992"/>
            <a:chExt cx="1011461" cy="8982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39D98A5-B328-6E00-AD41-E5169DDD2784}"/>
                </a:ext>
              </a:extLst>
            </p:cNvPr>
            <p:cNvSpPr/>
            <p:nvPr/>
          </p:nvSpPr>
          <p:spPr>
            <a:xfrm>
              <a:off x="2022891" y="5011992"/>
              <a:ext cx="1011461" cy="89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BE2D044-BF0F-5081-A7CF-E66EE504BA28}"/>
                </a:ext>
              </a:extLst>
            </p:cNvPr>
            <p:cNvCxnSpPr/>
            <p:nvPr/>
          </p:nvCxnSpPr>
          <p:spPr>
            <a:xfrm>
              <a:off x="2022891" y="5056903"/>
              <a:ext cx="1011461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2" name="Table 94">
            <a:extLst>
              <a:ext uri="{FF2B5EF4-FFF2-40B4-BE49-F238E27FC236}">
                <a16:creationId xmlns:a16="http://schemas.microsoft.com/office/drawing/2014/main" id="{54E37121-9075-7B96-F0FA-F2EDE6B11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35663"/>
              </p:ext>
            </p:extLst>
          </p:nvPr>
        </p:nvGraphicFramePr>
        <p:xfrm>
          <a:off x="13121886" y="8936318"/>
          <a:ext cx="311999" cy="230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999">
                  <a:extLst>
                    <a:ext uri="{9D8B030D-6E8A-4147-A177-3AD203B41FA5}">
                      <a16:colId xmlns:a16="http://schemas.microsoft.com/office/drawing/2014/main" val="2127808259"/>
                    </a:ext>
                  </a:extLst>
                </a:gridCol>
              </a:tblGrid>
              <a:tr h="2300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74676"/>
                  </a:ext>
                </a:extLst>
              </a:tr>
            </a:tbl>
          </a:graphicData>
        </a:graphic>
      </p:graphicFrame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DA473A0-6011-F08B-364A-FDFA04481B34}"/>
              </a:ext>
            </a:extLst>
          </p:cNvPr>
          <p:cNvGrpSpPr/>
          <p:nvPr/>
        </p:nvGrpSpPr>
        <p:grpSpPr>
          <a:xfrm>
            <a:off x="10028728" y="10060824"/>
            <a:ext cx="3035174" cy="89820"/>
            <a:chOff x="2022891" y="5011992"/>
            <a:chExt cx="1011461" cy="8982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E70A7FD-BCCE-BE07-5BC6-BD3B523D56AE}"/>
                </a:ext>
              </a:extLst>
            </p:cNvPr>
            <p:cNvSpPr/>
            <p:nvPr/>
          </p:nvSpPr>
          <p:spPr>
            <a:xfrm>
              <a:off x="2022891" y="5011992"/>
              <a:ext cx="1011461" cy="89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AAA024E-90E0-1693-27F3-993F4F950755}"/>
                </a:ext>
              </a:extLst>
            </p:cNvPr>
            <p:cNvCxnSpPr/>
            <p:nvPr/>
          </p:nvCxnSpPr>
          <p:spPr>
            <a:xfrm>
              <a:off x="2022891" y="5056903"/>
              <a:ext cx="1011461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E4256DB-9BF2-14A6-3A71-CC69D37792DD}"/>
              </a:ext>
            </a:extLst>
          </p:cNvPr>
          <p:cNvSpPr/>
          <p:nvPr/>
        </p:nvSpPr>
        <p:spPr>
          <a:xfrm>
            <a:off x="10999520" y="11897269"/>
            <a:ext cx="2342952" cy="101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feld 7">
            <a:extLst>
              <a:ext uri="{FF2B5EF4-FFF2-40B4-BE49-F238E27FC236}">
                <a16:creationId xmlns:a16="http://schemas.microsoft.com/office/drawing/2014/main" id="{2497F0B6-D55E-2461-5658-88A424314C56}"/>
              </a:ext>
            </a:extLst>
          </p:cNvPr>
          <p:cNvSpPr txBox="1"/>
          <p:nvPr/>
        </p:nvSpPr>
        <p:spPr>
          <a:xfrm>
            <a:off x="24670507" y="13061692"/>
            <a:ext cx="8229599" cy="267765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onset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duration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trial_type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2.45		0.1		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heel_strike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3.81		0.1		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heel_strike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4.95		0.1		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heel_strike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6.11		0.1		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heel_strike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7.24		0.1				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heel_strike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8" name="Picture 117" descr="Shape&#10;&#10;Description automatically generated with low confidence">
            <a:extLst>
              <a:ext uri="{FF2B5EF4-FFF2-40B4-BE49-F238E27FC236}">
                <a16:creationId xmlns:a16="http://schemas.microsoft.com/office/drawing/2014/main" id="{08502BDC-FDF2-A6CA-8AAA-0C1D736FD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281" y="13341030"/>
            <a:ext cx="2118981" cy="2118981"/>
          </a:xfrm>
          <a:prstGeom prst="rect">
            <a:avLst/>
          </a:prstGeom>
        </p:spPr>
      </p:pic>
      <p:sp>
        <p:nvSpPr>
          <p:cNvPr id="125" name="Oval 124">
            <a:extLst>
              <a:ext uri="{FF2B5EF4-FFF2-40B4-BE49-F238E27FC236}">
                <a16:creationId xmlns:a16="http://schemas.microsoft.com/office/drawing/2014/main" id="{6B04B3A4-0041-904E-E058-E41B588B72D9}"/>
              </a:ext>
            </a:extLst>
          </p:cNvPr>
          <p:cNvSpPr/>
          <p:nvPr/>
        </p:nvSpPr>
        <p:spPr>
          <a:xfrm>
            <a:off x="8678319" y="15157341"/>
            <a:ext cx="193209" cy="196368"/>
          </a:xfrm>
          <a:prstGeom prst="ellipse">
            <a:avLst/>
          </a:prstGeom>
          <a:solidFill>
            <a:srgbClr val="EDB08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D3F49CF3-B06D-326B-7AB6-D4EC493A2F3A}"/>
              </a:ext>
            </a:extLst>
          </p:cNvPr>
          <p:cNvSpPr/>
          <p:nvPr/>
        </p:nvSpPr>
        <p:spPr>
          <a:xfrm>
            <a:off x="23589795" y="8649570"/>
            <a:ext cx="184038" cy="548359"/>
          </a:xfrm>
          <a:prstGeom prst="rect">
            <a:avLst/>
          </a:prstGeom>
          <a:solidFill>
            <a:srgbClr val="582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90BBA660-AA3F-71BB-663D-94C12C715B28}"/>
              </a:ext>
            </a:extLst>
          </p:cNvPr>
          <p:cNvSpPr/>
          <p:nvPr/>
        </p:nvSpPr>
        <p:spPr>
          <a:xfrm>
            <a:off x="23589795" y="9405369"/>
            <a:ext cx="184038" cy="548359"/>
          </a:xfrm>
          <a:prstGeom prst="rect">
            <a:avLst/>
          </a:prstGeom>
          <a:solidFill>
            <a:srgbClr val="7F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03CA66D6-2CBF-5101-5136-0B230DDBAD64}"/>
              </a:ext>
            </a:extLst>
          </p:cNvPr>
          <p:cNvSpPr/>
          <p:nvPr/>
        </p:nvSpPr>
        <p:spPr>
          <a:xfrm>
            <a:off x="23589795" y="10199984"/>
            <a:ext cx="184038" cy="548359"/>
          </a:xfrm>
          <a:prstGeom prst="rect">
            <a:avLst/>
          </a:prstGeom>
          <a:solidFill>
            <a:srgbClr val="DE5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2758EE3B-3A30-10C0-7758-D595C6C96B2F}"/>
              </a:ext>
            </a:extLst>
          </p:cNvPr>
          <p:cNvSpPr/>
          <p:nvPr/>
        </p:nvSpPr>
        <p:spPr>
          <a:xfrm>
            <a:off x="23589795" y="11680040"/>
            <a:ext cx="184038" cy="548359"/>
          </a:xfrm>
          <a:prstGeom prst="rect">
            <a:avLst/>
          </a:prstGeom>
          <a:solidFill>
            <a:srgbClr val="EDB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CA9F2CB-1496-6C64-3EC8-F5C66161E9D1}"/>
              </a:ext>
            </a:extLst>
          </p:cNvPr>
          <p:cNvSpPr/>
          <p:nvPr/>
        </p:nvSpPr>
        <p:spPr>
          <a:xfrm>
            <a:off x="9578183" y="14355318"/>
            <a:ext cx="2342952" cy="101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CFCA918A-C42E-2CBA-E258-18B636962859}"/>
              </a:ext>
            </a:extLst>
          </p:cNvPr>
          <p:cNvCxnSpPr>
            <a:cxnSpLocks/>
          </p:cNvCxnSpPr>
          <p:nvPr/>
        </p:nvCxnSpPr>
        <p:spPr>
          <a:xfrm flipV="1">
            <a:off x="9549262" y="11954071"/>
            <a:ext cx="3884623" cy="2446302"/>
          </a:xfrm>
          <a:prstGeom prst="bentConnector3">
            <a:avLst>
              <a:gd name="adj1" fmla="val 40809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06B2C83-2932-BD9B-71D6-C26B88895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t="9791" r="8247" b="1316"/>
          <a:stretch/>
        </p:blipFill>
        <p:spPr>
          <a:xfrm>
            <a:off x="2992068" y="7706185"/>
            <a:ext cx="7020531" cy="54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8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1255</Words>
  <Application>Microsoft Office PowerPoint</Application>
  <PresentationFormat>Custom</PresentationFormat>
  <Paragraphs>99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 Welzel</dc:creator>
  <cp:lastModifiedBy>Julius Welzel</cp:lastModifiedBy>
  <cp:revision>8</cp:revision>
  <dcterms:created xsi:type="dcterms:W3CDTF">2022-10-13T07:19:35Z</dcterms:created>
  <dcterms:modified xsi:type="dcterms:W3CDTF">2023-05-05T08:02:29Z</dcterms:modified>
</cp:coreProperties>
</file>