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72" r:id="rId11"/>
    <p:sldId id="266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87D37C"/>
    <a:srgbClr val="2ECC85"/>
    <a:srgbClr val="446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1A4D4-DD74-4CE6-9C3F-67432470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C344D-DB5E-4C84-90C4-E01941C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7A3348-9BCB-4562-8B44-FD2A61E2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35996-D0FA-4700-A5A8-E28D685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F6D54-3A04-43F3-9DB6-A165B02B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BC436-A856-4625-8042-04653CBF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142D47-DA70-4249-872D-72A0EEDB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5C31-8A56-4D1D-A3FE-16ACBC6E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B2913-121C-4590-8D2E-98F8A425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CF448C-267B-4F0D-B5C9-9930C9CE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5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9F01AE-84A8-45E5-87E4-7797F9655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AE651-A172-4143-B559-FFDAACF4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623A1-D015-441D-A03F-EE1E0B9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33EFF-8019-4D25-8FF9-C7982F9C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0806E0-701F-46BC-8A40-ACD0B0FF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7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DBA8B-978B-441C-A71E-3873383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5AE36-53A4-4618-8588-91B5FC1B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03004-47E2-40B8-9269-924B8672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40386-1522-4E61-A9D4-45C161D2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A6E5C-E6FB-4DDD-886C-98DC140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BFC-852F-46EA-9EC1-FA421723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54A661-68C8-4F46-95B0-57A754F5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8BBC7-36D0-4D5A-918E-09DBCBA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1B90A-188F-45C0-98CC-3FAC8B7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F06BF-3EDA-4252-8B99-2DE8726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0D686-8DBC-40CF-A6BB-DBB3F60E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E6846-2554-47EA-ADB5-F5B0DB6DB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02A96-95E7-43B8-8F69-C34765C16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4FCA9B-70E5-4886-9D80-2387AF66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7A3FD9-305B-4ED6-8AA2-E3940C2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5C8F-8893-431E-9294-96AAEAE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2B1C-E471-413F-A30F-CC3A984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84AAD-2CC6-451C-8A2B-64B4E66D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682D7-B6A6-47E3-9896-B5443BAB6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755499-7F39-466D-AEC6-77C1789D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9A9DA8-C036-4D82-B265-8307FC74B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2D74AB-F481-402F-A40A-72A14CC3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3EAE1B-10CF-4D0A-A1FB-3F403937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5E56B-053F-4229-B3F7-2ACF0A4E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75FE-E7A2-4EF3-96E4-BEB0B39F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C8DA4-0953-4F3B-8FBE-3BB1071B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1587F0-C47A-423A-8283-1296AE2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73836-BA7B-4AA7-9C42-21F1B462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D476B6-3FE0-44F4-9F52-303DF0B3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A1523A-9C51-493E-BDE7-E681270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DAC3F-5C02-462D-9136-4BA7B40C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767-4AAE-426F-8623-4794F92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DCFB3-CC0C-42AF-ACA1-857E7C6A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97BC-8107-46E0-98F5-2EE1B99B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BAF9E-4227-4F93-8469-8184CD85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547CF-A327-4390-849D-2D17A660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F26E71-7EE7-450B-922E-21CD4425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32292-B5EA-4605-B1D4-FDAE205F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6C03E-C051-4565-B924-BAD903A77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521D7-31B4-4E59-BC93-EC19B97E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2D295-3775-4A38-8855-BDCC1908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BD7AA-DA22-407F-A8F7-1A82289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570451-836A-4BAE-AEB8-E887127E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3302F9-652E-43F3-AFD3-5CD704F3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83D8E8-27CF-4D5B-8852-AED1485C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F66601-2E55-4C50-9F72-85E88C7B6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7941-7451-4ECE-AE61-E35CDA752BB5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4D828-9EE4-4F2F-AAA2-54495BED4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1A816-B2AF-49EC-BED5-C9896238C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E36C-9377-4028-8D78-C6F27B0598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236BE0-2FA4-47C4-94FA-7F9E0ADDD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 r="3240" b="136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E7731-3806-4F53-BC13-A6024630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GB" sz="5400" dirty="0" err="1"/>
              <a:t>Mit</a:t>
            </a:r>
            <a:r>
              <a:rPr lang="en-GB" sz="5400" dirty="0"/>
              <a:t> </a:t>
            </a:r>
            <a:r>
              <a:rPr lang="en-GB" sz="5400" dirty="0" err="1"/>
              <a:t>Niclas</a:t>
            </a:r>
            <a:r>
              <a:rPr lang="en-GB" sz="5400" dirty="0"/>
              <a:t> EEG </a:t>
            </a:r>
            <a:r>
              <a:rPr lang="en-GB" sz="5400" dirty="0" err="1"/>
              <a:t>Daten</a:t>
            </a:r>
            <a:r>
              <a:rPr lang="en-GB" sz="5400" dirty="0"/>
              <a:t> in Oxford</a:t>
            </a:r>
          </a:p>
        </p:txBody>
      </p:sp>
    </p:spTree>
    <p:extLst>
      <p:ext uri="{BB962C8B-B14F-4D97-AF65-F5344CB8AC3E}">
        <p14:creationId xmlns:p14="http://schemas.microsoft.com/office/powerpoint/2010/main" val="272529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2347F-F21C-4979-BC90-54690CAB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92"/>
            <a:ext cx="10515600" cy="1325563"/>
          </a:xfrm>
        </p:spPr>
        <p:txBody>
          <a:bodyPr/>
          <a:lstStyle/>
          <a:p>
            <a:r>
              <a:rPr lang="en-GB" dirty="0"/>
              <a:t>Single trial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DBD6F-FAAF-4126-A309-C161B40F6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5754686"/>
            <a:ext cx="10515600" cy="738188"/>
          </a:xfrm>
        </p:spPr>
        <p:txBody>
          <a:bodyPr/>
          <a:lstStyle/>
          <a:p>
            <a:r>
              <a:rPr lang="en-GB" dirty="0"/>
              <a:t>TF </a:t>
            </a:r>
            <a:r>
              <a:rPr lang="en-GB" dirty="0" err="1"/>
              <a:t>für</a:t>
            </a:r>
            <a:r>
              <a:rPr lang="en-GB" dirty="0"/>
              <a:t> 1 Trial, 1 </a:t>
            </a:r>
            <a:r>
              <a:rPr lang="en-GB" dirty="0" err="1"/>
              <a:t>Probanden</a:t>
            </a:r>
            <a:r>
              <a:rPr lang="en-GB" dirty="0"/>
              <a:t>, mean 8-12 Hz Wavelet, [-1 2]s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E263F-9302-483F-806E-9366F60C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85" y="1217730"/>
            <a:ext cx="8639679" cy="3793889"/>
          </a:xfrm>
          <a:prstGeom prst="rect">
            <a:avLst/>
          </a:prstGeom>
        </p:spPr>
      </p:pic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6BFA330-58B8-47E3-AC85-034469707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330867"/>
              </p:ext>
            </p:extLst>
          </p:nvPr>
        </p:nvGraphicFramePr>
        <p:xfrm>
          <a:off x="10660981" y="1217730"/>
          <a:ext cx="402253" cy="378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761760" imgH="7148880" progId="Photoshop.Image.12">
                  <p:embed/>
                </p:oleObj>
              </mc:Choice>
              <mc:Fallback>
                <p:oleObj name="Image" r:id="rId4" imgW="761760" imgH="714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0981" y="1217730"/>
                        <a:ext cx="402253" cy="378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6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495E-75EF-462B-859B-D6C52244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7D529-3741-4F2B-9DF1-6F0680E6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B56F4C1-822A-454F-9F82-94E469F58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993732" cy="61422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CF5B82-9C05-4D9D-9AF5-20E44805EB4B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C306EE-CCA6-46F0-83C8-6D98C03F2B51}"/>
              </a:ext>
            </a:extLst>
          </p:cNvPr>
          <p:cNvSpPr txBox="1"/>
          <p:nvPr/>
        </p:nvSpPr>
        <p:spPr>
          <a:xfrm>
            <a:off x="2903311" y="6050290"/>
            <a:ext cx="724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Sortiert</a:t>
            </a:r>
            <a:r>
              <a:rPr lang="en-GB" sz="2800" dirty="0"/>
              <a:t> </a:t>
            </a:r>
            <a:r>
              <a:rPr lang="en-GB" sz="2800" dirty="0" err="1"/>
              <a:t>nach</a:t>
            </a:r>
            <a:r>
              <a:rPr lang="en-GB" sz="2800" dirty="0"/>
              <a:t> RT (</a:t>
            </a:r>
            <a:r>
              <a:rPr lang="en-GB" sz="2800" dirty="0" err="1"/>
              <a:t>Länge</a:t>
            </a:r>
            <a:r>
              <a:rPr lang="en-GB" sz="2800" dirty="0"/>
              <a:t> der </a:t>
            </a:r>
            <a:r>
              <a:rPr lang="en-GB" sz="2800" dirty="0" err="1"/>
              <a:t>Antwortdauer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96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5A37F-FB41-49B6-8FD5-6478292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8BFF73-3B6B-494A-9C7A-601D38CC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2000" cy="6243812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7A21D5B-E1A9-444F-B38E-3877F751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C63C7A-A11E-4723-950F-771D5B7568C7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7AE54A-5C64-46C4-890F-B0EA96A6654A}"/>
              </a:ext>
            </a:extLst>
          </p:cNvPr>
          <p:cNvSpPr txBox="1"/>
          <p:nvPr/>
        </p:nvSpPr>
        <p:spPr>
          <a:xfrm>
            <a:off x="2903311" y="6050290"/>
            <a:ext cx="724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Sortiert</a:t>
            </a:r>
            <a:r>
              <a:rPr lang="en-GB" sz="2800" dirty="0"/>
              <a:t> </a:t>
            </a:r>
            <a:r>
              <a:rPr lang="en-GB" sz="2800" dirty="0" err="1"/>
              <a:t>nach</a:t>
            </a:r>
            <a:r>
              <a:rPr lang="en-GB" sz="2800" dirty="0"/>
              <a:t> RT (</a:t>
            </a:r>
            <a:r>
              <a:rPr lang="en-GB" sz="2800" dirty="0" err="1"/>
              <a:t>Länge</a:t>
            </a:r>
            <a:r>
              <a:rPr lang="en-GB" sz="2800" dirty="0"/>
              <a:t> der </a:t>
            </a:r>
            <a:r>
              <a:rPr lang="en-GB" sz="2800" dirty="0" err="1"/>
              <a:t>Antwortdauer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496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A84F-B5F7-4AA7-B1FB-7D4FA10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6929DA-E188-4228-98B7-70C83737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24381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ECF0AED-91F6-464E-8E83-EC181C9BA853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DF24C1-DEF2-4718-BFF2-439C83B69D2A}"/>
              </a:ext>
            </a:extLst>
          </p:cNvPr>
          <p:cNvSpPr txBox="1"/>
          <p:nvPr/>
        </p:nvSpPr>
        <p:spPr>
          <a:xfrm>
            <a:off x="2903311" y="6050290"/>
            <a:ext cx="724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Sortiert</a:t>
            </a:r>
            <a:r>
              <a:rPr lang="en-GB" sz="2800" dirty="0"/>
              <a:t> </a:t>
            </a:r>
            <a:r>
              <a:rPr lang="en-GB" sz="2800" dirty="0" err="1"/>
              <a:t>nach</a:t>
            </a:r>
            <a:r>
              <a:rPr lang="en-GB" sz="2800" dirty="0"/>
              <a:t> RT (</a:t>
            </a:r>
            <a:r>
              <a:rPr lang="en-GB" sz="2800" dirty="0" err="1"/>
              <a:t>Länge</a:t>
            </a:r>
            <a:r>
              <a:rPr lang="en-GB" sz="2800" dirty="0"/>
              <a:t> der </a:t>
            </a:r>
            <a:r>
              <a:rPr lang="en-GB" sz="2800" dirty="0" err="1"/>
              <a:t>Antwortdauer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64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D55FD-47FC-41DE-95A0-1CD06D9B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4915A2-97CE-47EF-962B-1461DED8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06275" cy="619991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32BA29-F811-4558-8F72-359228F16C07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44C61F-BF4C-46C4-9A9F-2BB393E4DCC3}"/>
              </a:ext>
            </a:extLst>
          </p:cNvPr>
          <p:cNvSpPr txBox="1"/>
          <p:nvPr/>
        </p:nvSpPr>
        <p:spPr>
          <a:xfrm>
            <a:off x="2903311" y="6050290"/>
            <a:ext cx="724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Sortiert</a:t>
            </a:r>
            <a:r>
              <a:rPr lang="en-GB" sz="2800" dirty="0"/>
              <a:t> </a:t>
            </a:r>
            <a:r>
              <a:rPr lang="en-GB" sz="2800" dirty="0" err="1"/>
              <a:t>nach</a:t>
            </a:r>
            <a:r>
              <a:rPr lang="en-GB" sz="2800" dirty="0"/>
              <a:t> RT (</a:t>
            </a:r>
            <a:r>
              <a:rPr lang="en-GB" sz="2800" dirty="0" err="1"/>
              <a:t>Länge</a:t>
            </a:r>
            <a:r>
              <a:rPr lang="en-GB" sz="2800" dirty="0"/>
              <a:t> der </a:t>
            </a:r>
            <a:r>
              <a:rPr lang="en-GB" sz="2800" dirty="0" err="1"/>
              <a:t>Antwortdauer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45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2D2F-57B5-4FB2-AD59-8CD59A0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7337"/>
            <a:ext cx="10515600" cy="1325563"/>
          </a:xfrm>
        </p:spPr>
        <p:txBody>
          <a:bodyPr/>
          <a:lstStyle/>
          <a:p>
            <a:r>
              <a:rPr lang="en-GB" dirty="0"/>
              <a:t>Average wavelet 80 </a:t>
            </a:r>
            <a:r>
              <a:rPr lang="en-GB" dirty="0" err="1"/>
              <a:t>ms</a:t>
            </a:r>
            <a:r>
              <a:rPr lang="en-GB" dirty="0"/>
              <a:t> – 1760 </a:t>
            </a:r>
            <a:r>
              <a:rPr lang="en-GB" dirty="0" err="1"/>
              <a:t>ms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5EEFF6-0841-477D-9D80-82A9EF2D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55100"/>
            <a:ext cx="11191874" cy="57316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323E8F-53AD-4BAB-87F4-D5C82138DC63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</p:spTree>
    <p:extLst>
      <p:ext uri="{BB962C8B-B14F-4D97-AF65-F5344CB8AC3E}">
        <p14:creationId xmlns:p14="http://schemas.microsoft.com/office/powerpoint/2010/main" val="376389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2D2F-57B5-4FB2-AD59-8CD59A0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7337"/>
            <a:ext cx="10515600" cy="1325563"/>
          </a:xfrm>
        </p:spPr>
        <p:txBody>
          <a:bodyPr/>
          <a:lstStyle/>
          <a:p>
            <a:r>
              <a:rPr lang="en-GB" dirty="0"/>
              <a:t>Average wavelet 80 </a:t>
            </a:r>
            <a:r>
              <a:rPr lang="en-GB" dirty="0" err="1"/>
              <a:t>ms</a:t>
            </a:r>
            <a:r>
              <a:rPr lang="en-GB" dirty="0"/>
              <a:t> – 1760 </a:t>
            </a:r>
            <a:r>
              <a:rPr lang="en-GB" dirty="0" err="1"/>
              <a:t>ms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EE22C64-FB2F-460F-A446-F41F2F86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5100"/>
            <a:ext cx="11201400" cy="5736503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7E7C2A-30DF-48C7-87A9-9C124B032BC7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</p:spTree>
    <p:extLst>
      <p:ext uri="{BB962C8B-B14F-4D97-AF65-F5344CB8AC3E}">
        <p14:creationId xmlns:p14="http://schemas.microsoft.com/office/powerpoint/2010/main" val="320204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Person im Rollstuhl">
            <a:extLst>
              <a:ext uri="{FF2B5EF4-FFF2-40B4-BE49-F238E27FC236}">
                <a16:creationId xmlns:a16="http://schemas.microsoft.com/office/drawing/2014/main" id="{E2BE65D6-B278-4391-B78A-840A8B32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22" y="423363"/>
            <a:ext cx="1109700" cy="1109700"/>
          </a:xfrm>
        </p:spPr>
      </p:pic>
      <p:pic>
        <p:nvPicPr>
          <p:cNvPr id="7" name="Grafik 6" descr="Person mit Stock">
            <a:extLst>
              <a:ext uri="{FF2B5EF4-FFF2-40B4-BE49-F238E27FC236}">
                <a16:creationId xmlns:a16="http://schemas.microsoft.com/office/drawing/2014/main" id="{46BD4C97-9983-4071-A4E9-84AEBC76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065" y="423363"/>
            <a:ext cx="1109700" cy="1109700"/>
          </a:xfrm>
          <a:prstGeom prst="rect">
            <a:avLst/>
          </a:prstGeom>
        </p:spPr>
      </p:pic>
      <p:pic>
        <p:nvPicPr>
          <p:cNvPr id="9" name="Grafik 8" descr="Rennen">
            <a:extLst>
              <a:ext uri="{FF2B5EF4-FFF2-40B4-BE49-F238E27FC236}">
                <a16:creationId xmlns:a16="http://schemas.microsoft.com/office/drawing/2014/main" id="{8AC9E0F9-BA8F-4C62-AE31-E1D4F653E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508" y="446939"/>
            <a:ext cx="1109700" cy="1109700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FBDEEE-34D3-4FAF-AC46-AA40E61A6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5899"/>
              </p:ext>
            </p:extLst>
          </p:nvPr>
        </p:nvGraphicFramePr>
        <p:xfrm>
          <a:off x="361026" y="1590515"/>
          <a:ext cx="11303999" cy="405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189">
                  <a:extLst>
                    <a:ext uri="{9D8B030D-6E8A-4147-A177-3AD203B41FA5}">
                      <a16:colId xmlns:a16="http://schemas.microsoft.com/office/drawing/2014/main" val="436728261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2419264186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4127927304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2601050627"/>
                    </a:ext>
                  </a:extLst>
                </a:gridCol>
              </a:tblGrid>
              <a:tr h="554850">
                <a:tc>
                  <a:txBody>
                    <a:bodyPr/>
                    <a:lstStyle/>
                    <a:p>
                      <a:r>
                        <a:rPr lang="en-GB" i="1" dirty="0" err="1"/>
                        <a:t>Anzahl</a:t>
                      </a:r>
                      <a:r>
                        <a:rPr lang="en-GB" i="1" dirty="0"/>
                        <a:t> der </a:t>
                      </a:r>
                      <a:r>
                        <a:rPr lang="en-GB" i="1" dirty="0" err="1"/>
                        <a:t>Fehler</a:t>
                      </a:r>
                      <a:endParaRPr lang="en-GB" i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230650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 err="1"/>
                        <a:t>Varianz</a:t>
                      </a:r>
                      <a:r>
                        <a:rPr lang="en-GB" i="1" dirty="0"/>
                        <a:t> in 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474093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 err="1"/>
                        <a:t>Ähnlichkeiten</a:t>
                      </a:r>
                      <a:r>
                        <a:rPr lang="en-GB" i="1" dirty="0"/>
                        <a:t> </a:t>
                      </a:r>
                      <a:r>
                        <a:rPr lang="en-GB" i="1" dirty="0" err="1"/>
                        <a:t>zu</a:t>
                      </a:r>
                      <a:r>
                        <a:rPr lang="en-GB" i="1" dirty="0"/>
                        <a:t> 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Eher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8708959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 err="1"/>
                        <a:t>Vorhersage</a:t>
                      </a:r>
                      <a:r>
                        <a:rPr lang="en-GB" i="1" dirty="0"/>
                        <a:t> MI </a:t>
                      </a:r>
                      <a:r>
                        <a:rPr lang="en-GB" i="1" dirty="0" err="1"/>
                        <a:t>durch</a:t>
                      </a:r>
                      <a:r>
                        <a:rPr lang="en-GB" i="1" dirty="0"/>
                        <a:t> behavioural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Eher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638132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/>
                        <a:t>Lateral. LLT - 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nein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Eher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Eher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2085407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/>
                        <a:t>Features </a:t>
                      </a:r>
                      <a:r>
                        <a:rPr lang="en-GB" i="1" dirty="0" err="1"/>
                        <a:t>passen</a:t>
                      </a:r>
                      <a:r>
                        <a:rPr lang="en-GB" i="1" dirty="0"/>
                        <a:t> </a:t>
                      </a:r>
                      <a:r>
                        <a:rPr lang="en-GB" i="1" dirty="0" err="1"/>
                        <a:t>zu</a:t>
                      </a:r>
                      <a:r>
                        <a:rPr lang="en-GB" i="1" dirty="0"/>
                        <a:t> NF setup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901861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 err="1"/>
                        <a:t>Alles</a:t>
                      </a:r>
                      <a:r>
                        <a:rPr lang="en-GB" i="1" dirty="0"/>
                        <a:t> </a:t>
                      </a:r>
                      <a:r>
                        <a:rPr lang="en-GB" i="1" dirty="0" err="1"/>
                        <a:t>weiter</a:t>
                      </a:r>
                      <a:endParaRPr lang="en-GB" i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80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167E3-D90D-44CB-AF83-6510765A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de-DE" dirty="0"/>
              <a:t>„</a:t>
            </a:r>
          </a:p>
          <a:p>
            <a:pPr lvl="0"/>
            <a:r>
              <a:rPr lang="de-DE" dirty="0"/>
              <a:t>Sind Schlaganfallpatienten generell in der Lage, NF-MIT zu machen?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Gibt es Unterschiede in der Neurofeedback-Performance und Fähigkeit zur Bewegungsvorstellung zwischen der gesunden und betroffenen Seite?</a:t>
            </a:r>
          </a:p>
          <a:p>
            <a:pPr lvl="1"/>
            <a:r>
              <a:rPr lang="de-DE" dirty="0"/>
              <a:t>Wie sieht es mit Lateralitätsunterschieden bei Gesunden aus?</a:t>
            </a:r>
          </a:p>
          <a:p>
            <a:pPr lvl="1"/>
            <a:r>
              <a:rPr lang="de-DE" dirty="0"/>
              <a:t>Gibt es Lateralitätsunterschiede bei Patienten?</a:t>
            </a:r>
          </a:p>
          <a:p>
            <a:pPr marL="457200" lvl="1" indent="0" algn="ctr">
              <a:buNone/>
            </a:pPr>
            <a:r>
              <a:rPr lang="de-DE" dirty="0"/>
              <a:t>„</a:t>
            </a:r>
          </a:p>
          <a:p>
            <a:endParaRPr lang="en-GB" dirty="0"/>
          </a:p>
        </p:txBody>
      </p:sp>
      <p:pic>
        <p:nvPicPr>
          <p:cNvPr id="5" name="Grafik 4" descr="Hilfe">
            <a:extLst>
              <a:ext uri="{FF2B5EF4-FFF2-40B4-BE49-F238E27FC236}">
                <a16:creationId xmlns:a16="http://schemas.microsoft.com/office/drawing/2014/main" id="{AA1B2C0B-E579-4BF9-8E97-68E8052A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6387" y="130173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rhobene Hand">
            <a:extLst>
              <a:ext uri="{FF2B5EF4-FFF2-40B4-BE49-F238E27FC236}">
                <a16:creationId xmlns:a16="http://schemas.microsoft.com/office/drawing/2014/main" id="{992791F5-C89B-4316-9CA5-9218F313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233" y="1483681"/>
            <a:ext cx="914400" cy="914400"/>
          </a:xfrm>
        </p:spPr>
      </p:pic>
      <p:pic>
        <p:nvPicPr>
          <p:cNvPr id="7" name="Grafik 6" descr="Socke">
            <a:extLst>
              <a:ext uri="{FF2B5EF4-FFF2-40B4-BE49-F238E27FC236}">
                <a16:creationId xmlns:a16="http://schemas.microsoft.com/office/drawing/2014/main" id="{FC505E62-E2FF-4BC8-83EF-9722B494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8833" y="2628900"/>
            <a:ext cx="914400" cy="914400"/>
          </a:xfrm>
          <a:prstGeom prst="rect">
            <a:avLst/>
          </a:prstGeom>
        </p:spPr>
      </p:pic>
      <p:pic>
        <p:nvPicPr>
          <p:cNvPr id="10" name="Grafik 9" descr="Socke">
            <a:extLst>
              <a:ext uri="{FF2B5EF4-FFF2-40B4-BE49-F238E27FC236}">
                <a16:creationId xmlns:a16="http://schemas.microsoft.com/office/drawing/2014/main" id="{17C8E250-7731-4430-9FEE-61BDD388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05400" y="2628900"/>
            <a:ext cx="914400" cy="914400"/>
          </a:xfrm>
          <a:prstGeom prst="rect">
            <a:avLst/>
          </a:prstGeom>
        </p:spPr>
      </p:pic>
      <p:pic>
        <p:nvPicPr>
          <p:cNvPr id="11" name="Inhaltsplatzhalter 4" descr="Erhobene Hand">
            <a:extLst>
              <a:ext uri="{FF2B5EF4-FFF2-40B4-BE49-F238E27FC236}">
                <a16:creationId xmlns:a16="http://schemas.microsoft.com/office/drawing/2014/main" id="{BB5B421D-A733-4ADF-9390-050FD4469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91000" y="1483681"/>
            <a:ext cx="914400" cy="914400"/>
          </a:xfrm>
          <a:prstGeom prst="rect">
            <a:avLst/>
          </a:prstGeom>
        </p:spPr>
      </p:pic>
      <p:pic>
        <p:nvPicPr>
          <p:cNvPr id="13" name="Grafik 12" descr="Drahtlosrouter">
            <a:extLst>
              <a:ext uri="{FF2B5EF4-FFF2-40B4-BE49-F238E27FC236}">
                <a16:creationId xmlns:a16="http://schemas.microsoft.com/office/drawing/2014/main" id="{D98C2FE4-38B2-4D55-9129-21891AE5F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190500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1D402B-86D6-4F26-953A-4764E2CCD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57" y="1190718"/>
            <a:ext cx="1466885" cy="102315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57166FE-B225-4913-9AE7-2BE43CD3D45A}"/>
              </a:ext>
            </a:extLst>
          </p:cNvPr>
          <p:cNvSpPr txBox="1"/>
          <p:nvPr/>
        </p:nvSpPr>
        <p:spPr>
          <a:xfrm>
            <a:off x="1546195" y="805997"/>
            <a:ext cx="1784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EEG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4BF1B68-9549-4C6B-9CF9-491925E6B92D}"/>
              </a:ext>
            </a:extLst>
          </p:cNvPr>
          <p:cNvSpPr txBox="1"/>
          <p:nvPr/>
        </p:nvSpPr>
        <p:spPr>
          <a:xfrm>
            <a:off x="9511532" y="805996"/>
            <a:ext cx="1334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LLT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D6A289-096F-44EF-AD83-B15A8B22BCFE}"/>
              </a:ext>
            </a:extLst>
          </p:cNvPr>
          <p:cNvSpPr txBox="1"/>
          <p:nvPr/>
        </p:nvSpPr>
        <p:spPr>
          <a:xfrm>
            <a:off x="325075" y="1859926"/>
            <a:ext cx="3865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24 </a:t>
            </a:r>
            <a:r>
              <a:rPr lang="en-GB" sz="2000" dirty="0" err="1"/>
              <a:t>Kanal</a:t>
            </a:r>
            <a:r>
              <a:rPr lang="en-GB" sz="2000" dirty="0"/>
              <a:t> Wireless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Motor layout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sRate</a:t>
            </a:r>
            <a:r>
              <a:rPr lang="en-GB" sz="2000" dirty="0"/>
              <a:t> 500 Hz in </a:t>
            </a:r>
            <a:r>
              <a:rPr lang="en-GB" sz="2000" dirty="0" err="1"/>
              <a:t>OpenVibe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91451B3-ADC6-4470-AB49-15B3C657F4E9}"/>
              </a:ext>
            </a:extLst>
          </p:cNvPr>
          <p:cNvSpPr txBox="1"/>
          <p:nvPr/>
        </p:nvSpPr>
        <p:spPr>
          <a:xfrm>
            <a:off x="8387624" y="1702294"/>
            <a:ext cx="3865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4 </a:t>
            </a:r>
            <a:r>
              <a:rPr lang="en-GB" sz="2000" dirty="0" err="1"/>
              <a:t>Extremitäten</a:t>
            </a:r>
            <a:r>
              <a:rPr lang="en-GB" sz="2000" dirty="0"/>
              <a:t>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Vorder- </a:t>
            </a:r>
            <a:r>
              <a:rPr lang="en-GB" sz="2000" dirty="0" err="1"/>
              <a:t>Rückseite</a:t>
            </a:r>
            <a:r>
              <a:rPr lang="en-GB" sz="2000" dirty="0"/>
              <a:t> (2)</a:t>
            </a:r>
          </a:p>
          <a:p>
            <a:r>
              <a:rPr lang="en-GB" sz="2000" dirty="0" err="1"/>
              <a:t>Gedreht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x-</a:t>
            </a:r>
            <a:r>
              <a:rPr lang="en-GB" sz="2000" dirty="0" err="1"/>
              <a:t>Achse</a:t>
            </a:r>
            <a:r>
              <a:rPr lang="en-GB" sz="2000" dirty="0"/>
              <a:t>: 0°, 60°, 300° (3)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z-</a:t>
            </a:r>
            <a:r>
              <a:rPr lang="en-GB" sz="2000" dirty="0" err="1"/>
              <a:t>Achse</a:t>
            </a:r>
            <a:r>
              <a:rPr lang="en-GB" sz="2000" dirty="0"/>
              <a:t>: 60°-</a:t>
            </a:r>
            <a:r>
              <a:rPr lang="en-GB" sz="2000" dirty="0" err="1"/>
              <a:t>Schritte</a:t>
            </a:r>
            <a:r>
              <a:rPr lang="en-GB" sz="2000" dirty="0"/>
              <a:t> (6)</a:t>
            </a:r>
          </a:p>
          <a:p>
            <a:r>
              <a:rPr lang="en-GB" sz="2000" dirty="0"/>
              <a:t>4*2*3*6 =</a:t>
            </a:r>
          </a:p>
          <a:p>
            <a:r>
              <a:rPr lang="en-GB" sz="2000" dirty="0">
                <a:sym typeface="Wingdings" panose="05000000000000000000" pitchFamily="2" charset="2"/>
              </a:rPr>
              <a:t> 144 Stimuli</a:t>
            </a:r>
            <a:r>
              <a:rPr lang="en-GB" sz="2000" dirty="0"/>
              <a:t> (96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556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57A24-82EB-4E30-A6AD-55B4C58C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static-content.springer.com/image/art%3A10.1007%2Fs00221-010-2235-1/MediaObjects/221_2010_2235_Fig1_HTML.gif">
            <a:extLst>
              <a:ext uri="{FF2B5EF4-FFF2-40B4-BE49-F238E27FC236}">
                <a16:creationId xmlns:a16="http://schemas.microsoft.com/office/drawing/2014/main" id="{8E4CB3CF-FDF7-4854-ADA0-B4E4E864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0" y="562769"/>
            <a:ext cx="5371146" cy="37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D3CC97F-7225-41B5-A697-55E0D14C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71" y="4690998"/>
            <a:ext cx="8620484" cy="17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rhobene Hand">
            <a:extLst>
              <a:ext uri="{FF2B5EF4-FFF2-40B4-BE49-F238E27FC236}">
                <a16:creationId xmlns:a16="http://schemas.microsoft.com/office/drawing/2014/main" id="{992791F5-C89B-4316-9CA5-9218F313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233" y="1483681"/>
            <a:ext cx="914400" cy="914400"/>
          </a:xfrm>
        </p:spPr>
      </p:pic>
      <p:pic>
        <p:nvPicPr>
          <p:cNvPr id="7" name="Grafik 6" descr="Socke">
            <a:extLst>
              <a:ext uri="{FF2B5EF4-FFF2-40B4-BE49-F238E27FC236}">
                <a16:creationId xmlns:a16="http://schemas.microsoft.com/office/drawing/2014/main" id="{FC505E62-E2FF-4BC8-83EF-9722B494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8833" y="2628900"/>
            <a:ext cx="914400" cy="914400"/>
          </a:xfrm>
          <a:prstGeom prst="rect">
            <a:avLst/>
          </a:prstGeom>
        </p:spPr>
      </p:pic>
      <p:pic>
        <p:nvPicPr>
          <p:cNvPr id="10" name="Grafik 9" descr="Socke">
            <a:extLst>
              <a:ext uri="{FF2B5EF4-FFF2-40B4-BE49-F238E27FC236}">
                <a16:creationId xmlns:a16="http://schemas.microsoft.com/office/drawing/2014/main" id="{17C8E250-7731-4430-9FEE-61BDD388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05400" y="2628900"/>
            <a:ext cx="914400" cy="914400"/>
          </a:xfrm>
          <a:prstGeom prst="rect">
            <a:avLst/>
          </a:prstGeom>
        </p:spPr>
      </p:pic>
      <p:pic>
        <p:nvPicPr>
          <p:cNvPr id="11" name="Inhaltsplatzhalter 4" descr="Erhobene Hand">
            <a:extLst>
              <a:ext uri="{FF2B5EF4-FFF2-40B4-BE49-F238E27FC236}">
                <a16:creationId xmlns:a16="http://schemas.microsoft.com/office/drawing/2014/main" id="{BB5B421D-A733-4ADF-9390-050FD4469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91000" y="1483681"/>
            <a:ext cx="914400" cy="914400"/>
          </a:xfrm>
          <a:prstGeom prst="rect">
            <a:avLst/>
          </a:prstGeom>
        </p:spPr>
      </p:pic>
      <p:pic>
        <p:nvPicPr>
          <p:cNvPr id="13" name="Grafik 12" descr="Drahtlosrouter">
            <a:extLst>
              <a:ext uri="{FF2B5EF4-FFF2-40B4-BE49-F238E27FC236}">
                <a16:creationId xmlns:a16="http://schemas.microsoft.com/office/drawing/2014/main" id="{D98C2FE4-38B2-4D55-9129-21891AE5F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190500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1D402B-86D6-4F26-953A-4764E2CCD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57" y="1190718"/>
            <a:ext cx="1466885" cy="102315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57166FE-B225-4913-9AE7-2BE43CD3D45A}"/>
              </a:ext>
            </a:extLst>
          </p:cNvPr>
          <p:cNvSpPr txBox="1"/>
          <p:nvPr/>
        </p:nvSpPr>
        <p:spPr>
          <a:xfrm>
            <a:off x="1546195" y="805997"/>
            <a:ext cx="1784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EEG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4BF1B68-9549-4C6B-9CF9-491925E6B92D}"/>
              </a:ext>
            </a:extLst>
          </p:cNvPr>
          <p:cNvSpPr txBox="1"/>
          <p:nvPr/>
        </p:nvSpPr>
        <p:spPr>
          <a:xfrm>
            <a:off x="9511532" y="805996"/>
            <a:ext cx="1334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LLT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D6A289-096F-44EF-AD83-B15A8B22BCFE}"/>
              </a:ext>
            </a:extLst>
          </p:cNvPr>
          <p:cNvSpPr txBox="1"/>
          <p:nvPr/>
        </p:nvSpPr>
        <p:spPr>
          <a:xfrm>
            <a:off x="325075" y="1859926"/>
            <a:ext cx="3865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24 </a:t>
            </a:r>
            <a:r>
              <a:rPr lang="en-GB" sz="2000" dirty="0" err="1"/>
              <a:t>Kanal</a:t>
            </a:r>
            <a:r>
              <a:rPr lang="en-GB" sz="2000" dirty="0"/>
              <a:t> Wireless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Motor layout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sRate</a:t>
            </a:r>
            <a:r>
              <a:rPr lang="en-GB" sz="2000" dirty="0"/>
              <a:t> 500 Hz in </a:t>
            </a:r>
            <a:r>
              <a:rPr lang="en-GB" sz="2000" dirty="0" err="1"/>
              <a:t>OpenVibe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91451B3-ADC6-4470-AB49-15B3C657F4E9}"/>
              </a:ext>
            </a:extLst>
          </p:cNvPr>
          <p:cNvSpPr txBox="1"/>
          <p:nvPr/>
        </p:nvSpPr>
        <p:spPr>
          <a:xfrm>
            <a:off x="8387624" y="1702294"/>
            <a:ext cx="3865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4 </a:t>
            </a:r>
            <a:r>
              <a:rPr lang="en-GB" sz="2000" dirty="0" err="1"/>
              <a:t>Extremitäten</a:t>
            </a:r>
            <a:r>
              <a:rPr lang="en-GB" sz="2000" dirty="0"/>
              <a:t>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Vorder- </a:t>
            </a:r>
            <a:r>
              <a:rPr lang="en-GB" sz="2000" dirty="0" err="1"/>
              <a:t>Rückseite</a:t>
            </a:r>
            <a:r>
              <a:rPr lang="en-GB" sz="2000" dirty="0"/>
              <a:t> (2)</a:t>
            </a:r>
          </a:p>
          <a:p>
            <a:r>
              <a:rPr lang="en-GB" sz="2000" dirty="0" err="1"/>
              <a:t>Gedreht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x-</a:t>
            </a:r>
            <a:r>
              <a:rPr lang="en-GB" sz="2000" dirty="0" err="1"/>
              <a:t>Achse</a:t>
            </a:r>
            <a:r>
              <a:rPr lang="en-GB" sz="2000" dirty="0"/>
              <a:t>: 0°, 60°, 300° (3)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z-</a:t>
            </a:r>
            <a:r>
              <a:rPr lang="en-GB" sz="2000" dirty="0" err="1"/>
              <a:t>Achse</a:t>
            </a:r>
            <a:r>
              <a:rPr lang="en-GB" sz="2000" dirty="0"/>
              <a:t>: 60°-</a:t>
            </a:r>
            <a:r>
              <a:rPr lang="en-GB" sz="2000" dirty="0" err="1"/>
              <a:t>Schritte</a:t>
            </a:r>
            <a:r>
              <a:rPr lang="en-GB" sz="2000" dirty="0"/>
              <a:t> (6)</a:t>
            </a:r>
          </a:p>
          <a:p>
            <a:r>
              <a:rPr lang="en-GB" sz="2000" dirty="0"/>
              <a:t>4*2*3*6 =</a:t>
            </a:r>
          </a:p>
          <a:p>
            <a:r>
              <a:rPr lang="en-GB" sz="2000" dirty="0">
                <a:sym typeface="Wingdings" panose="05000000000000000000" pitchFamily="2" charset="2"/>
              </a:rPr>
              <a:t> 144 Stimuli</a:t>
            </a:r>
            <a:r>
              <a:rPr lang="en-GB" sz="2000" dirty="0"/>
              <a:t> (96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8E71D9-A27E-43E6-98FD-BBE73EE5097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5829"/>
          <a:stretch/>
        </p:blipFill>
        <p:spPr>
          <a:xfrm>
            <a:off x="5212232" y="4890158"/>
            <a:ext cx="1615134" cy="1338600"/>
          </a:xfrm>
          <a:prstGeom prst="rect">
            <a:avLst/>
          </a:prstGeom>
        </p:spPr>
      </p:pic>
      <p:pic>
        <p:nvPicPr>
          <p:cNvPr id="2050" name="Picture 2" descr="Bildergebnis für fixation cross">
            <a:extLst>
              <a:ext uri="{FF2B5EF4-FFF2-40B4-BE49-F238E27FC236}">
                <a16:creationId xmlns:a16="http://schemas.microsoft.com/office/drawing/2014/main" id="{DE2A7680-0CDB-4257-B1C0-442A9CDD4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31" y="4890158"/>
            <a:ext cx="1343869" cy="13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741F47B-6469-4E12-8447-BA723A52FF5E}"/>
              </a:ext>
            </a:extLst>
          </p:cNvPr>
          <p:cNvCxnSpPr>
            <a:stCxn id="2050" idx="3"/>
            <a:endCxn id="2" idx="1"/>
          </p:cNvCxnSpPr>
          <p:nvPr/>
        </p:nvCxnSpPr>
        <p:spPr>
          <a:xfrm flipV="1">
            <a:off x="2438400" y="5559458"/>
            <a:ext cx="2773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F4EDF6BE-F9C1-4E84-A8C9-482E980CC7AE}"/>
              </a:ext>
            </a:extLst>
          </p:cNvPr>
          <p:cNvSpPr/>
          <p:nvPr/>
        </p:nvSpPr>
        <p:spPr>
          <a:xfrm>
            <a:off x="9482335" y="4890158"/>
            <a:ext cx="1615134" cy="133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“LINKS”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917487-E9E3-4BE5-9C7E-71C76FFABD8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827366" y="5559458"/>
            <a:ext cx="265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BFC462C-D6F2-42DD-9DDA-2B8C3D497424}"/>
              </a:ext>
            </a:extLst>
          </p:cNvPr>
          <p:cNvSpPr txBox="1"/>
          <p:nvPr/>
        </p:nvSpPr>
        <p:spPr>
          <a:xfrm>
            <a:off x="3252247" y="5630410"/>
            <a:ext cx="11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6CF23E8-67C9-4920-88AA-91953737A31D}"/>
              </a:ext>
            </a:extLst>
          </p:cNvPr>
          <p:cNvSpPr txBox="1"/>
          <p:nvPr/>
        </p:nvSpPr>
        <p:spPr>
          <a:xfrm>
            <a:off x="7482916" y="5623591"/>
            <a:ext cx="134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Max. 7 s //</a:t>
            </a:r>
          </a:p>
          <a:p>
            <a:pPr algn="ctr"/>
            <a:r>
              <a:rPr lang="en-GB" dirty="0" err="1"/>
              <a:t>Buttonpress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7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Person im Rollstuhl">
            <a:extLst>
              <a:ext uri="{FF2B5EF4-FFF2-40B4-BE49-F238E27FC236}">
                <a16:creationId xmlns:a16="http://schemas.microsoft.com/office/drawing/2014/main" id="{E2BE65D6-B278-4391-B78A-840A8B32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22" y="423363"/>
            <a:ext cx="1109700" cy="1109700"/>
          </a:xfrm>
        </p:spPr>
      </p:pic>
      <p:pic>
        <p:nvPicPr>
          <p:cNvPr id="7" name="Grafik 6" descr="Person mit Stock">
            <a:extLst>
              <a:ext uri="{FF2B5EF4-FFF2-40B4-BE49-F238E27FC236}">
                <a16:creationId xmlns:a16="http://schemas.microsoft.com/office/drawing/2014/main" id="{46BD4C97-9983-4071-A4E9-84AEBC76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065" y="423363"/>
            <a:ext cx="1109700" cy="1109700"/>
          </a:xfrm>
          <a:prstGeom prst="rect">
            <a:avLst/>
          </a:prstGeom>
        </p:spPr>
      </p:pic>
      <p:pic>
        <p:nvPicPr>
          <p:cNvPr id="9" name="Grafik 8" descr="Rennen">
            <a:extLst>
              <a:ext uri="{FF2B5EF4-FFF2-40B4-BE49-F238E27FC236}">
                <a16:creationId xmlns:a16="http://schemas.microsoft.com/office/drawing/2014/main" id="{8AC9E0F9-BA8F-4C62-AE31-E1D4F653E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508" y="446939"/>
            <a:ext cx="1109700" cy="1109700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FBDEEE-34D3-4FAF-AC46-AA40E61A6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034"/>
              </p:ext>
            </p:extLst>
          </p:nvPr>
        </p:nvGraphicFramePr>
        <p:xfrm>
          <a:off x="361026" y="1590515"/>
          <a:ext cx="11303999" cy="1664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189">
                  <a:extLst>
                    <a:ext uri="{9D8B030D-6E8A-4147-A177-3AD203B41FA5}">
                      <a16:colId xmlns:a16="http://schemas.microsoft.com/office/drawing/2014/main" val="436728261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2419264186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4127927304"/>
                    </a:ext>
                  </a:extLst>
                </a:gridCol>
                <a:gridCol w="3095270">
                  <a:extLst>
                    <a:ext uri="{9D8B030D-6E8A-4147-A177-3AD203B41FA5}">
                      <a16:colId xmlns:a16="http://schemas.microsoft.com/office/drawing/2014/main" val="2601050627"/>
                    </a:ext>
                  </a:extLst>
                </a:gridCol>
              </a:tblGrid>
              <a:tr h="554850">
                <a:tc>
                  <a:txBody>
                    <a:bodyPr/>
                    <a:lstStyle/>
                    <a:p>
                      <a:r>
                        <a:rPr lang="en-GB" i="1" dirty="0"/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 (23)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 (22)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 (25)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230650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/>
                        <a:t>Number of trials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 + 96 = 106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 + 2*96 = 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 + 2*96 = 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474093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r>
                        <a:rPr lang="en-GB" i="1" dirty="0"/>
                        <a:t>Stimuli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Alle</a:t>
                      </a:r>
                      <a:r>
                        <a:rPr lang="en-GB" dirty="0"/>
                        <a:t> *1 (+ 10 </a:t>
                      </a:r>
                      <a:r>
                        <a:rPr lang="en-GB" dirty="0" err="1"/>
                        <a:t>ind.</a:t>
                      </a:r>
                      <a:r>
                        <a:rPr lang="en-GB" dirty="0"/>
                        <a:t> Training)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Alle</a:t>
                      </a:r>
                      <a:r>
                        <a:rPr lang="en-GB" dirty="0"/>
                        <a:t> *2 (+ 10 </a:t>
                      </a:r>
                      <a:r>
                        <a:rPr lang="en-GB" dirty="0" err="1"/>
                        <a:t>ind.</a:t>
                      </a:r>
                      <a:r>
                        <a:rPr lang="en-GB" dirty="0"/>
                        <a:t> Training)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Alle</a:t>
                      </a:r>
                      <a:r>
                        <a:rPr lang="en-GB" dirty="0"/>
                        <a:t> *2 (+ 10 </a:t>
                      </a:r>
                      <a:r>
                        <a:rPr lang="en-GB" dirty="0" err="1"/>
                        <a:t>ind.</a:t>
                      </a:r>
                      <a:r>
                        <a:rPr lang="en-GB" dirty="0"/>
                        <a:t> Training)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870895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C15D3CA-DF59-4B38-B469-5A9ABDE9A5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/>
          <a:stretch/>
        </p:blipFill>
        <p:spPr>
          <a:xfrm>
            <a:off x="6454065" y="3685880"/>
            <a:ext cx="4374252" cy="3022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0CF8EB1-7B1D-4BFA-9DE6-6E7D55544B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/>
          <a:stretch/>
        </p:blipFill>
        <p:spPr>
          <a:xfrm>
            <a:off x="1363684" y="3685880"/>
            <a:ext cx="4374252" cy="30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81DC0-A1D1-45C0-A262-A0FC5C2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58BD-F433-4CED-B37B-EF556078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ICA</a:t>
            </a:r>
          </a:p>
          <a:p>
            <a:pPr lvl="1"/>
            <a:r>
              <a:rPr lang="de-DE" dirty="0"/>
              <a:t>1-40 Hz gefiltert</a:t>
            </a:r>
          </a:p>
          <a:p>
            <a:pPr lvl="1"/>
            <a:r>
              <a:rPr lang="de-DE" dirty="0"/>
              <a:t>Interblock-EEG gelöscht</a:t>
            </a:r>
          </a:p>
          <a:p>
            <a:pPr lvl="1"/>
            <a:r>
              <a:rPr lang="de-DE" dirty="0" err="1"/>
              <a:t>Eyecatch</a:t>
            </a:r>
            <a:r>
              <a:rPr lang="de-DE" dirty="0"/>
              <a:t> + </a:t>
            </a:r>
            <a:r>
              <a:rPr lang="de-DE" dirty="0" err="1"/>
              <a:t>Catha</a:t>
            </a:r>
            <a:endParaRPr lang="de-DE" dirty="0"/>
          </a:p>
          <a:p>
            <a:pPr lvl="1"/>
            <a:r>
              <a:rPr lang="de-DE" dirty="0"/>
              <a:t>Konsistente Auswahl (Katalog)</a:t>
            </a:r>
          </a:p>
          <a:p>
            <a:pPr lvl="1"/>
            <a:endParaRPr lang="de-DE" dirty="0"/>
          </a:p>
          <a:p>
            <a:r>
              <a:rPr lang="de-DE" dirty="0" err="1"/>
              <a:t>Epochiert</a:t>
            </a:r>
            <a:r>
              <a:rPr lang="de-DE" dirty="0"/>
              <a:t> -1 bis 2 Sekunden</a:t>
            </a:r>
          </a:p>
          <a:p>
            <a:r>
              <a:rPr lang="de-DE" dirty="0"/>
              <a:t>8-30 Hz gefiltert</a:t>
            </a:r>
          </a:p>
        </p:txBody>
      </p:sp>
      <p:pic>
        <p:nvPicPr>
          <p:cNvPr id="6" name="Inhaltsplatzhalter 4" descr="Balkendiagramm">
            <a:extLst>
              <a:ext uri="{FF2B5EF4-FFF2-40B4-BE49-F238E27FC236}">
                <a16:creationId xmlns:a16="http://schemas.microsoft.com/office/drawing/2014/main" id="{943ABA54-82AE-4C74-B4E1-07B8E0D8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712" y="436594"/>
            <a:ext cx="914400" cy="91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9168A0-09BD-4126-9FBD-481F74572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4" y="1350994"/>
            <a:ext cx="3181351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0B034-B32B-4078-A314-A04C3276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998" y="365127"/>
            <a:ext cx="9913247" cy="1158763"/>
          </a:xfrm>
        </p:spPr>
        <p:txBody>
          <a:bodyPr/>
          <a:lstStyle/>
          <a:p>
            <a:r>
              <a:rPr lang="en-GB" dirty="0"/>
              <a:t>ROIs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A14A7-92A2-41CE-B9DE-FFBB9320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5" y="725367"/>
            <a:ext cx="5279256" cy="270363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BA127B-E9BF-413B-BD8A-B7B50EBA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4103130"/>
            <a:ext cx="5279256" cy="27036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5E709E-7F9A-4A37-A1AE-0747C0EC1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725368"/>
            <a:ext cx="5279254" cy="27036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6DAE65-512F-4621-9156-3AE7EC409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5" y="4103130"/>
            <a:ext cx="5279254" cy="2703631"/>
          </a:xfrm>
          <a:prstGeom prst="rect">
            <a:avLst/>
          </a:prstGeom>
        </p:spPr>
      </p:pic>
      <p:pic>
        <p:nvPicPr>
          <p:cNvPr id="13" name="Grafik 12" descr="Erhobene Hand">
            <a:extLst>
              <a:ext uri="{FF2B5EF4-FFF2-40B4-BE49-F238E27FC236}">
                <a16:creationId xmlns:a16="http://schemas.microsoft.com/office/drawing/2014/main" id="{788AAB61-D6D6-4AF4-B727-2856F9BEB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405" y="137772"/>
            <a:ext cx="551535" cy="551535"/>
          </a:xfrm>
          <a:prstGeom prst="rect">
            <a:avLst/>
          </a:prstGeom>
        </p:spPr>
      </p:pic>
      <p:pic>
        <p:nvPicPr>
          <p:cNvPr id="15" name="Grafik 14" descr="Socke">
            <a:extLst>
              <a:ext uri="{FF2B5EF4-FFF2-40B4-BE49-F238E27FC236}">
                <a16:creationId xmlns:a16="http://schemas.microsoft.com/office/drawing/2014/main" id="{28E2F2E8-32C2-4EBF-B1BE-AE11D1F96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8071" y="3468806"/>
            <a:ext cx="594516" cy="5945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C95FB1A-683C-4AC9-8B02-AA0C804A499D}"/>
              </a:ext>
            </a:extLst>
          </p:cNvPr>
          <p:cNvSpPr txBox="1"/>
          <p:nvPr/>
        </p:nvSpPr>
        <p:spPr>
          <a:xfrm>
            <a:off x="8451542" y="373379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Rechter</a:t>
            </a:r>
            <a:r>
              <a:rPr lang="en-GB" dirty="0"/>
              <a:t> </a:t>
            </a:r>
            <a:r>
              <a:rPr lang="en-GB" dirty="0" err="1"/>
              <a:t>Fuß</a:t>
            </a:r>
            <a:endParaRPr lang="en-GB" dirty="0"/>
          </a:p>
        </p:txBody>
      </p:sp>
      <p:pic>
        <p:nvPicPr>
          <p:cNvPr id="17" name="Grafik 16" descr="Socke">
            <a:extLst>
              <a:ext uri="{FF2B5EF4-FFF2-40B4-BE49-F238E27FC236}">
                <a16:creationId xmlns:a16="http://schemas.microsoft.com/office/drawing/2014/main" id="{238095F9-B5D5-4212-B667-5D918B011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145943" y="3447634"/>
            <a:ext cx="594516" cy="59451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5B69B9C-A021-46F6-B61D-FFE3E5382F74}"/>
              </a:ext>
            </a:extLst>
          </p:cNvPr>
          <p:cNvSpPr txBox="1"/>
          <p:nvPr/>
        </p:nvSpPr>
        <p:spPr>
          <a:xfrm>
            <a:off x="1953232" y="373379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Linker </a:t>
            </a:r>
            <a:r>
              <a:rPr lang="en-GB" dirty="0" err="1"/>
              <a:t>Fuß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A85E2-C006-463B-B190-E9692A8C8AD8}"/>
              </a:ext>
            </a:extLst>
          </p:cNvPr>
          <p:cNvSpPr txBox="1"/>
          <p:nvPr/>
        </p:nvSpPr>
        <p:spPr>
          <a:xfrm>
            <a:off x="1867775" y="360582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Linke</a:t>
            </a:r>
            <a:r>
              <a:rPr lang="en-GB" dirty="0"/>
              <a:t> Hand</a:t>
            </a:r>
          </a:p>
        </p:txBody>
      </p:sp>
      <p:pic>
        <p:nvPicPr>
          <p:cNvPr id="22" name="Grafik 21" descr="Erhobene Hand">
            <a:extLst>
              <a:ext uri="{FF2B5EF4-FFF2-40B4-BE49-F238E27FC236}">
                <a16:creationId xmlns:a16="http://schemas.microsoft.com/office/drawing/2014/main" id="{4D8AFEA8-9C4C-4DF3-817C-A84C60F85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772690" y="93417"/>
            <a:ext cx="551535" cy="551535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733742E-C72F-4E56-AD9E-CE760655CC27}"/>
              </a:ext>
            </a:extLst>
          </p:cNvPr>
          <p:cNvSpPr txBox="1"/>
          <p:nvPr/>
        </p:nvSpPr>
        <p:spPr>
          <a:xfrm>
            <a:off x="8451542" y="31622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Rechte</a:t>
            </a:r>
            <a:r>
              <a:rPr lang="en-GB" dirty="0"/>
              <a:t> Hand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4C4F69-81A9-44D3-92F9-CE57CE297838}"/>
              </a:ext>
            </a:extLst>
          </p:cNvPr>
          <p:cNvSpPr/>
          <p:nvPr/>
        </p:nvSpPr>
        <p:spPr>
          <a:xfrm>
            <a:off x="3443201" y="800827"/>
            <a:ext cx="1731145" cy="2508328"/>
          </a:xfrm>
          <a:prstGeom prst="rect">
            <a:avLst/>
          </a:prstGeom>
          <a:noFill/>
          <a:ln w="762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A83F2E6-B081-43D9-8042-381CE94F0AFB}"/>
              </a:ext>
            </a:extLst>
          </p:cNvPr>
          <p:cNvSpPr/>
          <p:nvPr/>
        </p:nvSpPr>
        <p:spPr>
          <a:xfrm>
            <a:off x="7066770" y="777646"/>
            <a:ext cx="1731145" cy="2508328"/>
          </a:xfrm>
          <a:prstGeom prst="rect">
            <a:avLst/>
          </a:prstGeom>
          <a:noFill/>
          <a:ln w="762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winkliges Dreieck 27">
            <a:extLst>
              <a:ext uri="{FF2B5EF4-FFF2-40B4-BE49-F238E27FC236}">
                <a16:creationId xmlns:a16="http://schemas.microsoft.com/office/drawing/2014/main" id="{A0A9DC56-5641-4917-9CE2-340943C92F66}"/>
              </a:ext>
            </a:extLst>
          </p:cNvPr>
          <p:cNvSpPr/>
          <p:nvPr/>
        </p:nvSpPr>
        <p:spPr>
          <a:xfrm>
            <a:off x="3000652" y="4328313"/>
            <a:ext cx="1109710" cy="2354056"/>
          </a:xfrm>
          <a:prstGeom prst="rtTriangle">
            <a:avLst/>
          </a:prstGeom>
          <a:noFill/>
          <a:ln w="762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winkliges Dreieck 28">
            <a:extLst>
              <a:ext uri="{FF2B5EF4-FFF2-40B4-BE49-F238E27FC236}">
                <a16:creationId xmlns:a16="http://schemas.microsoft.com/office/drawing/2014/main" id="{C0A15337-1EA4-47D7-AC61-7FD501FB1646}"/>
              </a:ext>
            </a:extLst>
          </p:cNvPr>
          <p:cNvSpPr/>
          <p:nvPr/>
        </p:nvSpPr>
        <p:spPr>
          <a:xfrm flipH="1">
            <a:off x="8176334" y="4277917"/>
            <a:ext cx="1140780" cy="2354056"/>
          </a:xfrm>
          <a:prstGeom prst="rtTriangle">
            <a:avLst/>
          </a:prstGeom>
          <a:noFill/>
          <a:ln w="762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4A7B88-06BF-4F56-A002-4101C600E472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</p:spTree>
    <p:extLst>
      <p:ext uri="{BB962C8B-B14F-4D97-AF65-F5344CB8AC3E}">
        <p14:creationId xmlns:p14="http://schemas.microsoft.com/office/powerpoint/2010/main" val="25554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8DC0B-1A2C-46C1-A165-253DF7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Average: all SUB, </a:t>
            </a:r>
            <a:r>
              <a:rPr lang="en-GB" dirty="0" err="1"/>
              <a:t>chan</a:t>
            </a:r>
            <a:r>
              <a:rPr lang="en-GB" dirty="0"/>
              <a:t> ROIs, all trials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95CA1A7-FC5D-494F-9CEF-39D82434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7" y="1560425"/>
            <a:ext cx="10344326" cy="529757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9350D7-6B7F-43D0-BCE0-8DBFEDB5FB10}"/>
              </a:ext>
            </a:extLst>
          </p:cNvPr>
          <p:cNvSpPr txBox="1"/>
          <p:nvPr/>
        </p:nvSpPr>
        <p:spPr>
          <a:xfrm>
            <a:off x="125279" y="10757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Change in percentage at 1-40 Hz</a:t>
            </a:r>
          </a:p>
        </p:txBody>
      </p:sp>
    </p:spTree>
    <p:extLst>
      <p:ext uri="{BB962C8B-B14F-4D97-AF65-F5344CB8AC3E}">
        <p14:creationId xmlns:p14="http://schemas.microsoft.com/office/powerpoint/2010/main" val="27472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Breitbild</PresentationFormat>
  <Paragraphs>113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Adobe Photoshop Image</vt:lpstr>
      <vt:lpstr>Mit Niclas EEG Daten in Oxford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Preprocessing</vt:lpstr>
      <vt:lpstr>ROIs</vt:lpstr>
      <vt:lpstr>Average: all SUB, chan ROIs, all trials</vt:lpstr>
      <vt:lpstr>Single trial</vt:lpstr>
      <vt:lpstr>PowerPoint-Präsentation</vt:lpstr>
      <vt:lpstr>PowerPoint-Präsentation</vt:lpstr>
      <vt:lpstr>PowerPoint-Präsentation</vt:lpstr>
      <vt:lpstr>PowerPoint-Präsentation</vt:lpstr>
      <vt:lpstr>Average wavelet 80 ms – 1760 ms</vt:lpstr>
      <vt:lpstr>Average wavelet 80 ms – 1760 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Niclas LLT Daten in Oxford</dc:title>
  <dc:creator>Julius Welzel</dc:creator>
  <cp:lastModifiedBy>Julius Welzel</cp:lastModifiedBy>
  <cp:revision>19</cp:revision>
  <dcterms:created xsi:type="dcterms:W3CDTF">2017-11-16T14:15:43Z</dcterms:created>
  <dcterms:modified xsi:type="dcterms:W3CDTF">2017-11-16T23:34:10Z</dcterms:modified>
</cp:coreProperties>
</file>