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295" r:id="rId4"/>
    <p:sldId id="296" r:id="rId5"/>
    <p:sldId id="298" r:id="rId6"/>
    <p:sldId id="297" r:id="rId7"/>
    <p:sldId id="300" r:id="rId8"/>
    <p:sldId id="29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50"/>
    <a:srgbClr val="455C81"/>
    <a:srgbClr val="AC6C82"/>
    <a:srgbClr val="36CFED"/>
    <a:srgbClr val="455C7B"/>
    <a:srgbClr val="FFFFFF"/>
    <a:srgbClr val="4BAEFF"/>
    <a:srgbClr val="00325A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77261" autoAdjust="0"/>
  </p:normalViewPr>
  <p:slideViewPr>
    <p:cSldViewPr snapToGrid="0">
      <p:cViewPr varScale="1">
        <p:scale>
          <a:sx n="114" d="100"/>
          <a:sy n="114" d="100"/>
        </p:scale>
        <p:origin x="60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E674B-EABE-4B0B-9DD2-C57562C8675A}" type="datetimeFigureOut">
              <a:rPr lang="en-GB" smtClean="0"/>
              <a:t>17/12/2020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9C9D4-7164-4F83-AB02-13E79841D3B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16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30F29-212B-4E47-8A3D-FACF50BE8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325A"/>
                </a:solidFill>
                <a:latin typeface="Lovelo Black" panose="02000000000000000000" pitchFamily="50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EB3482-862E-4F06-B4CA-D2587B9E9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325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C898FC9-0696-4423-BE99-E74DC4B50006}"/>
              </a:ext>
            </a:extLst>
          </p:cNvPr>
          <p:cNvSpPr/>
          <p:nvPr userDrawn="1"/>
        </p:nvSpPr>
        <p:spPr>
          <a:xfrm>
            <a:off x="0" y="0"/>
            <a:ext cx="12192000" cy="1037968"/>
          </a:xfrm>
          <a:prstGeom prst="rect">
            <a:avLst/>
          </a:prstGeom>
          <a:solidFill>
            <a:srgbClr val="00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24C5B0-075E-4F6B-8D9B-8AA9831C49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7" y="5968564"/>
            <a:ext cx="2971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C626EA6-8094-4227-B5E8-9526423DDA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421" y="131300"/>
            <a:ext cx="2318253" cy="77536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070B72B-E0E8-4BB3-84F8-D49F43F041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7" y="146486"/>
            <a:ext cx="1998862" cy="6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5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F64299-9962-4D23-A951-7090B46E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82416F-8754-46CB-9A1D-C4D9D2DD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73938C-4DF7-4374-AC8A-F2AE7923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4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AC890-51AD-49BF-8BF2-CF274FB2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CDA0E-537C-44C0-991D-7DB159D22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EFED58-7BAF-4633-ADE9-23391610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E2545B-0444-43ED-AF44-1683BF84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571607-AD5A-41E8-BAB9-FB6B970A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66D1A-87E4-41B3-AD9B-C7CA19B5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16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9C07F-CD6B-427A-8E2E-D5DBA986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0A58D2-191E-4707-BAB2-759698719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9A87D-06F8-471A-9468-E80351377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486EFE-73DD-4E98-83CD-63ADF71B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0D9500-50E1-4689-AB18-5376A7A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DEDBE-52F9-4DF1-A4A9-6A165FC8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455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85DEC-BF4F-4A83-8FF2-231BE06F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42248-0C09-4FDA-BAC5-83DD8559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884C82-679A-4B28-89AF-152AD3A0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D89B3-4EA3-44FB-8DFF-2F6C8B90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DD97E-C030-40C5-BA58-15D71467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19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523CD4-5899-4B7A-8F7D-746F351B7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6B54C7-374B-41FD-A52E-1C03567D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A04BC-2447-4690-B0C8-AE99120A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9DE5B-3E89-47A0-BB97-8EE16D2F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C1EA71-C1F3-4CC2-BC45-11CBD1B0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458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338" y="164231"/>
            <a:ext cx="8366234" cy="776883"/>
          </a:xfrm>
          <a:ln>
            <a:noFill/>
          </a:ln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179"/>
            <a:ext cx="10515600" cy="4978784"/>
          </a:xfrm>
        </p:spPr>
        <p:txBody>
          <a:bodyPr/>
          <a:lstStyle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9759869" y="6375522"/>
            <a:ext cx="2283069" cy="482478"/>
          </a:xfrm>
        </p:spPr>
        <p:txBody>
          <a:bodyPr>
            <a:normAutofit/>
          </a:bodyPr>
          <a:lstStyle>
            <a:lvl1pPr marL="0" indent="0" algn="r">
              <a:buNone/>
              <a:defRPr sz="1600" i="1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/>
              <a:t>Autor,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905803B-10B5-473D-93F1-D30C55BCA138}"/>
              </a:ext>
            </a:extLst>
          </p:cNvPr>
          <p:cNvSpPr/>
          <p:nvPr userDrawn="1"/>
        </p:nvSpPr>
        <p:spPr>
          <a:xfrm>
            <a:off x="0" y="0"/>
            <a:ext cx="12192000" cy="1037968"/>
          </a:xfrm>
          <a:prstGeom prst="rect">
            <a:avLst/>
          </a:prstGeom>
          <a:solidFill>
            <a:srgbClr val="00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5386CF-A4FC-4696-BEB9-095A2373C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197" y="124603"/>
            <a:ext cx="4532198" cy="901442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Lovelo Black" panose="02000000000000000000" pitchFamily="50" charset="0"/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572BD-0145-4E34-98A3-29EE6CAF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71"/>
            <a:ext cx="10515600" cy="4746992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§"/>
              <a:defRPr sz="36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B2295-7366-4096-8A54-62265DED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8676" y="5811838"/>
            <a:ext cx="838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B83948FF-1141-44E2-B6DA-54CB4D7D54B3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1ADACCC-A7C9-41D7-AFA1-3E0B597F4B01}"/>
              </a:ext>
            </a:extLst>
          </p:cNvPr>
          <p:cNvCxnSpPr/>
          <p:nvPr userDrawn="1"/>
        </p:nvCxnSpPr>
        <p:spPr>
          <a:xfrm>
            <a:off x="0" y="6176963"/>
            <a:ext cx="659524" cy="0"/>
          </a:xfrm>
          <a:prstGeom prst="line">
            <a:avLst/>
          </a:prstGeom>
          <a:ln w="19050">
            <a:solidFill>
              <a:srgbClr val="00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93AFDCE-B46D-4F41-84E6-051F9DC08A8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64276" y="6468703"/>
            <a:ext cx="6063448" cy="38929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Autor, JN, 000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C768198-758A-48A7-B654-462241DCF31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42760" y="131300"/>
            <a:ext cx="3397558" cy="901442"/>
          </a:xfrm>
        </p:spPr>
        <p:txBody>
          <a:bodyPr anchor="ctr"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Lora" panose="02000503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 | idea</a:t>
            </a:r>
          </a:p>
        </p:txBody>
      </p:sp>
    </p:spTree>
    <p:extLst>
      <p:ext uri="{BB962C8B-B14F-4D97-AF65-F5344CB8AC3E}">
        <p14:creationId xmlns:p14="http://schemas.microsoft.com/office/powerpoint/2010/main" val="164699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905803B-10B5-473D-93F1-D30C55BCA138}"/>
              </a:ext>
            </a:extLst>
          </p:cNvPr>
          <p:cNvSpPr/>
          <p:nvPr userDrawn="1"/>
        </p:nvSpPr>
        <p:spPr>
          <a:xfrm>
            <a:off x="0" y="0"/>
            <a:ext cx="12192000" cy="1037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5386CF-A4FC-4696-BEB9-095A2373C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197" y="124603"/>
            <a:ext cx="4532198" cy="901442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Lovelo Black" panose="02000000000000000000" pitchFamily="50" charset="0"/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572BD-0145-4E34-98A3-29EE6CAF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71"/>
            <a:ext cx="10515600" cy="4746992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§"/>
              <a:defRPr sz="36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B2295-7366-4096-8A54-62265DED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8676" y="5811838"/>
            <a:ext cx="838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B83948FF-1141-44E2-B6DA-54CB4D7D54B3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1ADACCC-A7C9-41D7-AFA1-3E0B597F4B01}"/>
              </a:ext>
            </a:extLst>
          </p:cNvPr>
          <p:cNvCxnSpPr/>
          <p:nvPr userDrawn="1"/>
        </p:nvCxnSpPr>
        <p:spPr>
          <a:xfrm>
            <a:off x="0" y="6176963"/>
            <a:ext cx="65952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93AFDCE-B46D-4F41-84E6-051F9DC08A8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64276" y="6468703"/>
            <a:ext cx="6063448" cy="38929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Autor, JN, 000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C768198-758A-48A7-B654-462241DCF31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42760" y="131300"/>
            <a:ext cx="3397558" cy="901442"/>
          </a:xfrm>
        </p:spPr>
        <p:txBody>
          <a:bodyPr anchor="ctr"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Lora" panose="02000503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 | idea</a:t>
            </a:r>
          </a:p>
        </p:txBody>
      </p:sp>
    </p:spTree>
    <p:extLst>
      <p:ext uri="{BB962C8B-B14F-4D97-AF65-F5344CB8AC3E}">
        <p14:creationId xmlns:p14="http://schemas.microsoft.com/office/powerpoint/2010/main" val="405250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905803B-10B5-473D-93F1-D30C55BCA138}"/>
              </a:ext>
            </a:extLst>
          </p:cNvPr>
          <p:cNvSpPr/>
          <p:nvPr userDrawn="1"/>
        </p:nvSpPr>
        <p:spPr>
          <a:xfrm>
            <a:off x="0" y="0"/>
            <a:ext cx="12192000" cy="1037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5386CF-A4FC-4696-BEB9-095A2373C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197" y="124603"/>
            <a:ext cx="4532198" cy="901442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Lovelo Black" panose="02000000000000000000" pitchFamily="50" charset="0"/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572BD-0145-4E34-98A3-29EE6CAF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71"/>
            <a:ext cx="10515600" cy="4746992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§"/>
              <a:defRPr sz="36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B2295-7366-4096-8A54-62265DED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8676" y="5811838"/>
            <a:ext cx="838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B83948FF-1141-44E2-B6DA-54CB4D7D54B3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1ADACCC-A7C9-41D7-AFA1-3E0B597F4B01}"/>
              </a:ext>
            </a:extLst>
          </p:cNvPr>
          <p:cNvCxnSpPr/>
          <p:nvPr userDrawn="1"/>
        </p:nvCxnSpPr>
        <p:spPr>
          <a:xfrm>
            <a:off x="0" y="6176963"/>
            <a:ext cx="65952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93AFDCE-B46D-4F41-84E6-051F9DC08A8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64276" y="6468703"/>
            <a:ext cx="6063448" cy="38929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Autor, JN, 000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C768198-758A-48A7-B654-462241DCF31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42760" y="131300"/>
            <a:ext cx="3397558" cy="901442"/>
          </a:xfrm>
        </p:spPr>
        <p:txBody>
          <a:bodyPr anchor="ctr"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Lora" panose="02000503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 | idea</a:t>
            </a:r>
          </a:p>
        </p:txBody>
      </p:sp>
    </p:spTree>
    <p:extLst>
      <p:ext uri="{BB962C8B-B14F-4D97-AF65-F5344CB8AC3E}">
        <p14:creationId xmlns:p14="http://schemas.microsoft.com/office/powerpoint/2010/main" val="63248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905803B-10B5-473D-93F1-D30C55BCA138}"/>
              </a:ext>
            </a:extLst>
          </p:cNvPr>
          <p:cNvSpPr/>
          <p:nvPr userDrawn="1"/>
        </p:nvSpPr>
        <p:spPr>
          <a:xfrm>
            <a:off x="0" y="0"/>
            <a:ext cx="12192000" cy="103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5386CF-A4FC-4696-BEB9-095A2373C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197" y="124603"/>
            <a:ext cx="4532198" cy="901442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Lovelo Black" panose="02000000000000000000" pitchFamily="50" charset="0"/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572BD-0145-4E34-98A3-29EE6CAF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71"/>
            <a:ext cx="10515600" cy="4746992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§"/>
              <a:defRPr sz="36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buFont typeface="Wingdings" panose="05000000000000000000" pitchFamily="2" charset="2"/>
              <a:buChar char="§"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buFont typeface="Wingdings" panose="05000000000000000000" pitchFamily="2" charset="2"/>
              <a:buChar char="§"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buFont typeface="Wingdings" panose="05000000000000000000" pitchFamily="2" charset="2"/>
              <a:buChar char="§"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buFont typeface="Wingdings" panose="05000000000000000000" pitchFamily="2" charset="2"/>
              <a:buChar char="§"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B2295-7366-4096-8A54-62265DED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8676" y="5811838"/>
            <a:ext cx="838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B83948FF-1141-44E2-B6DA-54CB4D7D54B3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1ADACCC-A7C9-41D7-AFA1-3E0B597F4B01}"/>
              </a:ext>
            </a:extLst>
          </p:cNvPr>
          <p:cNvCxnSpPr/>
          <p:nvPr userDrawn="1"/>
        </p:nvCxnSpPr>
        <p:spPr>
          <a:xfrm>
            <a:off x="0" y="6176963"/>
            <a:ext cx="65952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93AFDCE-B46D-4F41-84E6-051F9DC08A8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64276" y="6468703"/>
            <a:ext cx="6063448" cy="38929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Autor, JN, 000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C768198-758A-48A7-B654-462241DCF31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42760" y="131300"/>
            <a:ext cx="3397558" cy="901442"/>
          </a:xfrm>
        </p:spPr>
        <p:txBody>
          <a:bodyPr anchor="ctr"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Lora" panose="02000503000000020004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32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 | idea</a:t>
            </a:r>
          </a:p>
        </p:txBody>
      </p:sp>
    </p:spTree>
    <p:extLst>
      <p:ext uri="{BB962C8B-B14F-4D97-AF65-F5344CB8AC3E}">
        <p14:creationId xmlns:p14="http://schemas.microsoft.com/office/powerpoint/2010/main" val="355297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B7A29-5808-4A32-AA02-009DDD45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1D11B-E1ED-4C7D-B367-8C271F92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5ACCD-CEB0-4622-91C1-7C471B5D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BF5AA-7CF9-42CB-9152-78804CEB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EDC17-9273-4D35-8C3C-2FE4EDBA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91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DBDF3-20A2-4267-AAB6-302DA9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E896E-2165-425C-9257-57BD240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E08837-75CF-4C2F-91EB-3F8F050B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356377-DD97-412F-9D95-D7C3AE93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9482A7-8F8A-4D3F-B01B-1F09EF4E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5163D8-DA2D-4170-97D5-C62A71C9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77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806C6-A661-43FA-A240-9C3F61C0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33BFDE-2E5B-4D1C-A7D6-11328895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2D95A1-C1D0-4E26-B988-5380EAC41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C72E24-E738-4873-ADBD-6CBC28BF3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BACEFA-4B9E-4B2B-A2A0-B8074146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43E117-F07D-4EDE-9D7E-AB34461F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85760A-AF36-4BE3-986A-D389DB82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B79710-2AEA-4DE6-AB99-16A82D41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5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D4CA1-4CF8-4C91-96F5-78CC859B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3D7CED-FB33-49E7-BC5F-8BE2F3E6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89FF8E-9962-4870-BC96-9A56842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461130-232F-49AC-96D9-73AD0630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2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1ABB3F-8FFF-46F4-BDB1-D321D0F8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EEE29-7400-43DA-9C1C-C1EDE4C3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566E-C450-4947-8B6A-0FAA52FDA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F4A58-0E9D-46ED-BC23-C25DAF0D3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98F66-B138-495F-9A7B-7011E3CCC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FF-1141-44E2-B6DA-54CB4D7D54B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60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  <p:sldLayoutId id="2147483682" r:id="rId4"/>
    <p:sldLayoutId id="214748368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00797-4638-4FA2-83CD-53C6F622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069" y="1504949"/>
            <a:ext cx="10515600" cy="200501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Plans 2021</a:t>
            </a:r>
            <a:br>
              <a:rPr lang="en-US" sz="4800" dirty="0"/>
            </a:br>
            <a:r>
              <a:rPr lang="en-US" sz="3600" dirty="0">
                <a:latin typeface="Lora" panose="02000503000000020004" pitchFamily="2" charset="0"/>
              </a:rPr>
              <a:t>| “getting serious”</a:t>
            </a:r>
            <a:endParaRPr lang="en-GB" sz="4800" dirty="0">
              <a:latin typeface="Lora" panose="02000503000000020004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FFEB67-3889-447D-81FC-5E6D83431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069" y="3886559"/>
            <a:ext cx="9144000" cy="1903412"/>
          </a:xfrm>
        </p:spPr>
        <p:txBody>
          <a:bodyPr anchor="ctr">
            <a:normAutofit/>
          </a:bodyPr>
          <a:lstStyle/>
          <a:p>
            <a:pPr algn="l"/>
            <a:r>
              <a:rPr lang="en-GB" sz="1800" dirty="0"/>
              <a:t>Simon, Marius, Theo &amp; Julius</a:t>
            </a:r>
          </a:p>
          <a:p>
            <a:pPr algn="l"/>
            <a:r>
              <a:rPr lang="en-GB" sz="1800" i="1" dirty="0"/>
              <a:t>Kiel, 17. </a:t>
            </a:r>
            <a:r>
              <a:rPr lang="en-GB" sz="1800" i="1" dirty="0" err="1"/>
              <a:t>Dezember</a:t>
            </a:r>
            <a:r>
              <a:rPr lang="en-GB" sz="1800" i="1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5906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C4490-9253-4A88-8A92-308232FC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4E9AFA-6386-45EC-B9B4-8F0CA24E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de-DE" dirty="0"/>
              <a:t>Ethik</a:t>
            </a:r>
          </a:p>
          <a:p>
            <a:pPr marL="742950" indent="-742950">
              <a:buFont typeface="+mj-lt"/>
              <a:buAutoNum type="arabicPeriod"/>
            </a:pPr>
            <a:r>
              <a:rPr lang="de-DE" dirty="0"/>
              <a:t>Zahnlabore </a:t>
            </a:r>
          </a:p>
          <a:p>
            <a:pPr marL="742950" indent="-742950">
              <a:buFont typeface="+mj-lt"/>
              <a:buAutoNum type="arabicPeriod"/>
            </a:pPr>
            <a:r>
              <a:rPr lang="de-DE" dirty="0"/>
              <a:t>Können wir fertigen und wie</a:t>
            </a:r>
          </a:p>
          <a:p>
            <a:pPr marL="742950" indent="-742950">
              <a:buFont typeface="+mj-lt"/>
              <a:buAutoNum type="arabicPeriod"/>
            </a:pPr>
            <a:r>
              <a:rPr lang="de-DE" dirty="0"/>
              <a:t>Verbindungskabel zum Verstärker</a:t>
            </a:r>
          </a:p>
          <a:p>
            <a:pPr marL="742950" indent="-742950">
              <a:buFont typeface="+mj-lt"/>
              <a:buAutoNum type="arabicPeriod"/>
            </a:pPr>
            <a:r>
              <a:rPr lang="de-DE" dirty="0"/>
              <a:t>Welche Verstärkertechnologie (Digitalisierung usw.)</a:t>
            </a:r>
          </a:p>
          <a:p>
            <a:pPr marL="742950" indent="-742950">
              <a:buFont typeface="+mj-lt"/>
              <a:buAutoNum type="arabicPeriod"/>
            </a:pPr>
            <a:r>
              <a:rPr lang="de-DE" dirty="0"/>
              <a:t>Fahrplan 2021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06905-BD0F-49FE-9060-5ECE3A25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40FEC7-B991-423C-BBA9-6DDF6FAA39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422871-B778-4FAE-AF8A-D1B216E022C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B1DCE-C916-4408-993E-E91CD531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Ethik</a:t>
            </a:r>
            <a:r>
              <a:rPr lang="en-US" dirty="0"/>
              <a:t> Kiel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42DE0-21FA-47DA-BE3E-C3B54DBD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Formlose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EK </a:t>
            </a:r>
            <a:r>
              <a:rPr lang="en-US" dirty="0" err="1"/>
              <a:t>gestellt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Zustimmung</a:t>
            </a:r>
            <a:r>
              <a:rPr lang="en-US" dirty="0"/>
              <a:t> </a:t>
            </a:r>
            <a:r>
              <a:rPr lang="en-US" dirty="0" err="1"/>
              <a:t>hängt</a:t>
            </a:r>
            <a:r>
              <a:rPr lang="en-US" dirty="0"/>
              <a:t> von </a:t>
            </a:r>
            <a:r>
              <a:rPr lang="en-US" dirty="0" err="1"/>
              <a:t>Fragestellung</a:t>
            </a:r>
            <a:r>
              <a:rPr lang="en-US" dirty="0"/>
              <a:t> ab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Testung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“</a:t>
            </a:r>
            <a:r>
              <a:rPr lang="en-US" dirty="0" err="1"/>
              <a:t>privaten</a:t>
            </a:r>
            <a:r>
              <a:rPr lang="en-US" dirty="0"/>
              <a:t>” </a:t>
            </a:r>
            <a:r>
              <a:rPr lang="en-US" dirty="0" err="1"/>
              <a:t>Rahmen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Mögliche</a:t>
            </a:r>
            <a:r>
              <a:rPr lang="en-US" dirty="0"/>
              <a:t> MPG </a:t>
            </a:r>
            <a:r>
              <a:rPr lang="en-US" dirty="0" err="1"/>
              <a:t>Konflikte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Forschungsfrage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klären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Antrag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stellen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C5C65E-9DA2-4C23-83B7-A64A953C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6C3ACA-C4A1-495F-9654-B852A2D4FF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6688B4-531D-49D4-9AEF-53C1D3B7F1C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ACFDB-AA15-48BF-B684-5D608FE4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Verstärker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FC152-302D-4859-B1BA-7E29E45C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actiChamp</a:t>
            </a:r>
            <a:r>
              <a:rPr lang="en-US" dirty="0"/>
              <a:t> </a:t>
            </a:r>
            <a:r>
              <a:rPr lang="en-US" dirty="0" err="1"/>
              <a:t>ginge</a:t>
            </a:r>
            <a:endParaRPr lang="en-US" dirty="0"/>
          </a:p>
          <a:p>
            <a:r>
              <a:rPr lang="en-US" dirty="0" err="1"/>
              <a:t>Kooperationsinteresse</a:t>
            </a:r>
            <a:r>
              <a:rPr lang="en-US" dirty="0"/>
              <a:t> von </a:t>
            </a:r>
            <a:r>
              <a:rPr lang="en-US" dirty="0" err="1"/>
              <a:t>BrainProducts</a:t>
            </a:r>
            <a:endParaRPr lang="en-US" dirty="0"/>
          </a:p>
          <a:p>
            <a:r>
              <a:rPr lang="en-US" dirty="0" err="1"/>
              <a:t>Kappendesign</a:t>
            </a:r>
            <a:r>
              <a:rPr lang="en-US" dirty="0"/>
              <a:t> und </a:t>
            </a:r>
            <a:r>
              <a:rPr lang="en-US" dirty="0" err="1"/>
              <a:t>Verbindungskabel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Umsetzung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BrainProducts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E2C63-7718-4979-BA05-96EFCF14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332D6A-7F67-496F-9A07-5F3C6183589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D5C5F5-4AD4-4C8C-91FC-3432029B10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D05B9-F261-41C5-9138-540882AD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ceeGrid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D0ACCA-E0D5-4722-BDFE-8E913178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478FF1-DFB2-4BFC-81AD-4A9C7641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4302B6-DB43-4DD2-BD97-B5EEEC7858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Bleichner</a:t>
            </a:r>
            <a:r>
              <a:rPr lang="en-US" dirty="0"/>
              <a:t> ea., </a:t>
            </a:r>
            <a:r>
              <a:rPr lang="en-US" i="1" dirty="0"/>
              <a:t>Journal of Neural Engineering</a:t>
            </a:r>
            <a:r>
              <a:rPr lang="en-US" dirty="0"/>
              <a:t>, 2016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BB6730-01F6-4FE5-9089-E8BA40FEE14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D18F83-6E58-4A06-BE9D-BBC68E94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19" y="4044254"/>
            <a:ext cx="3066639" cy="24244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DC6067-B9AB-4FF2-B6C0-9AF698F7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73" y="1643633"/>
            <a:ext cx="4468603" cy="467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51CB539-0B90-4D08-9FE7-C82EFB5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85" y="1495305"/>
            <a:ext cx="5829693" cy="21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3D43C-A7C7-4352-88A0-6D9D810E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96" y="124603"/>
            <a:ext cx="6301053" cy="901442"/>
          </a:xfrm>
        </p:spPr>
        <p:txBody>
          <a:bodyPr>
            <a:normAutofit/>
          </a:bodyPr>
          <a:lstStyle/>
          <a:p>
            <a:r>
              <a:rPr lang="en-US" dirty="0" err="1"/>
              <a:t>Trageeigenschaft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204D7-4EC7-43AF-8B33-61F92E7E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Imepdanzmessung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actiChamp</a:t>
            </a:r>
            <a:r>
              <a:rPr lang="en-US" dirty="0"/>
              <a:t>?</a:t>
            </a:r>
          </a:p>
          <a:p>
            <a:r>
              <a:rPr lang="en-US" dirty="0" err="1"/>
              <a:t>Langzeitmessungen</a:t>
            </a:r>
            <a:r>
              <a:rPr lang="en-US" dirty="0"/>
              <a:t> </a:t>
            </a:r>
            <a:r>
              <a:rPr lang="en-US" dirty="0" err="1"/>
              <a:t>Hautreizung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2F3187-ED9B-4E80-BE9D-CF62897A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A72ACDE-C898-499C-AF08-824DBF54F6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A77CAB-BA3E-4533-A406-D1AC8E4B2CB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86CEAA-9C85-4839-B628-D292FDC3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19" y="3043450"/>
            <a:ext cx="6479982" cy="31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9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9D7B0-B4AA-4E46-9715-34DF6426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eeg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C616C-0681-4717-8819-46BD03D7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Wie vergleichbar sind die neuen Elektroden zu herkömmlichen?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Welche Features eignen sich zur Klassifizierung?</a:t>
            </a:r>
          </a:p>
          <a:p>
            <a:pPr lvl="1"/>
            <a:r>
              <a:rPr lang="de-DE" dirty="0"/>
              <a:t>Optimierung Raum, Zeit, Frequenz</a:t>
            </a:r>
          </a:p>
          <a:p>
            <a:pPr lvl="1"/>
            <a:r>
              <a:rPr lang="de-DE" dirty="0"/>
              <a:t>ICA</a:t>
            </a:r>
          </a:p>
          <a:p>
            <a:pPr lvl="1"/>
            <a:r>
              <a:rPr lang="de-DE" dirty="0"/>
              <a:t>Field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-&gt; EOG?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F4D7C6-AE93-4B2F-984D-EAA90546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48FF-1141-44E2-B6DA-54CB4D7D54B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ED4ABB-7698-4EB1-BD39-C58794A107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Pacharra</a:t>
            </a:r>
            <a:r>
              <a:rPr lang="en-US" dirty="0"/>
              <a:t> ea., </a:t>
            </a:r>
            <a:r>
              <a:rPr lang="en-US" i="1" dirty="0"/>
              <a:t>F</a:t>
            </a:r>
            <a:r>
              <a:rPr lang="en-US" i="1" dirty="0">
                <a:effectLst/>
              </a:rPr>
              <a:t>rontiers in Human Neuroscience</a:t>
            </a:r>
            <a:r>
              <a:rPr lang="en-US" dirty="0">
                <a:effectLst/>
              </a:rPr>
              <a:t>, 2017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1D4BE7-6D7A-44A4-A22C-EF4DA9E7D02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FC8A55-7F77-4207-9F0F-F20D264C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0" y="2147189"/>
            <a:ext cx="5539531" cy="18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6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03E7C-DECD-4E7C-AD09-D5D4B878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8648" y="2235200"/>
            <a:ext cx="5894703" cy="2387600"/>
          </a:xfrm>
        </p:spPr>
        <p:txBody>
          <a:bodyPr>
            <a:normAutofit/>
          </a:bodyPr>
          <a:lstStyle/>
          <a:p>
            <a:r>
              <a:rPr lang="en-GB" sz="4400" dirty="0" err="1"/>
              <a:t>Vielen</a:t>
            </a:r>
            <a:r>
              <a:rPr lang="en-GB" sz="4400" dirty="0"/>
              <a:t> Dank </a:t>
            </a:r>
            <a:r>
              <a:rPr lang="en-GB" sz="4400" dirty="0" err="1"/>
              <a:t>für</a:t>
            </a:r>
            <a:r>
              <a:rPr lang="en-GB" sz="4400" dirty="0"/>
              <a:t> die </a:t>
            </a:r>
            <a:r>
              <a:rPr lang="en-GB" sz="4400" dirty="0" err="1"/>
              <a:t>Aufmerksamkeit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2619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5C7B"/>
      </a:accent1>
      <a:accent2>
        <a:srgbClr val="DA727E"/>
      </a:accent2>
      <a:accent3>
        <a:srgbClr val="FFBC67"/>
      </a:accent3>
      <a:accent4>
        <a:srgbClr val="AC6C82"/>
      </a:accent4>
      <a:accent5>
        <a:srgbClr val="685C79"/>
      </a:accent5>
      <a:accent6>
        <a:srgbClr val="0C71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Lora</vt:lpstr>
      <vt:lpstr>Lovelo Black</vt:lpstr>
      <vt:lpstr>Open Sans</vt:lpstr>
      <vt:lpstr>Open Sans Light</vt:lpstr>
      <vt:lpstr>Open Sans Semibold</vt:lpstr>
      <vt:lpstr>Wingdings</vt:lpstr>
      <vt:lpstr>Office</vt:lpstr>
      <vt:lpstr>Plans 2021 | “getting serious”</vt:lpstr>
      <vt:lpstr>tops</vt:lpstr>
      <vt:lpstr>1. Ethik Kiel </vt:lpstr>
      <vt:lpstr>3. Verstärker</vt:lpstr>
      <vt:lpstr>ceeGrid</vt:lpstr>
      <vt:lpstr>Trageeigenschaft</vt:lpstr>
      <vt:lpstr>2 eeg Fragen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Age on Event-related Desynchronization in Visuomotor-Task Motor Imagery</dc:title>
  <dc:creator>Julius Welzel</dc:creator>
  <cp:lastModifiedBy>Julius Welzel</cp:lastModifiedBy>
  <cp:revision>185</cp:revision>
  <dcterms:created xsi:type="dcterms:W3CDTF">2019-05-13T19:54:41Z</dcterms:created>
  <dcterms:modified xsi:type="dcterms:W3CDTF">2020-12-17T15:26:52Z</dcterms:modified>
</cp:coreProperties>
</file>