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83C6"/>
    <a:srgbClr val="84AC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 showGuides="1">
      <p:cViewPr varScale="1">
        <p:scale>
          <a:sx n="130" d="100"/>
          <a:sy n="130" d="100"/>
        </p:scale>
        <p:origin x="483" y="7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37ED2-38A6-1115-6D4C-1DA89E6B6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637B22-26A7-7AD3-D75C-A710E0C6E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6ED13-3304-815E-93DF-337305A39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14240-9E5D-451E-846D-E98EE4A79B8E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32DD8-7714-AED1-9D89-684B44348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3E210-525B-97A9-E015-B353559A8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B390-6BA7-4210-A72B-A595E4351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35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E944A-6108-5B6A-2733-CEDC3160D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04780E-BF65-500C-DD3C-374014663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56C26-6AEA-B472-D51F-DE3D5A745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14240-9E5D-451E-846D-E98EE4A79B8E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E6E4-1E29-C82A-CCEC-2A213231A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C219B-81F1-184E-3C62-60F873FE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B390-6BA7-4210-A72B-A595E4351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8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C9BD34-8997-F917-A58B-A9D91860C9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96CDA1-5EB8-8B36-50CA-5C1E55180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13CDD-70FC-2FB8-2575-ABA4CAB8D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14240-9E5D-451E-846D-E98EE4A79B8E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9D477-929C-411C-ACC9-824266DD7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73E4E-1D50-B150-FA44-5EA278A4B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B390-6BA7-4210-A72B-A595E4351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5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A5284-8967-3A0C-4D1D-FD0FABEB3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70960-0AC7-F80E-592F-EA3CF9E3C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F8C8A-AFA3-24EF-F4C5-03A43FE2E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14240-9E5D-451E-846D-E98EE4A79B8E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5B3AA-2852-58FD-DAF8-1CAF6BB59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1D241-B3E5-6E59-2D6A-AB96FA93F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B390-6BA7-4210-A72B-A595E4351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98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E647B-32D1-D1B5-8459-11ECCD32B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07343-1DB1-01F6-CB01-B0E4DAD94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03F1C-5576-9698-7A81-4905B124E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14240-9E5D-451E-846D-E98EE4A79B8E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EE176-8E56-E915-C306-5B6D24A48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3DEDA-5913-3074-774D-AA8D1BB6B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B390-6BA7-4210-A72B-A595E4351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85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0FFB7-71B6-81F4-E974-FEF11BBB8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42E4D-6882-5E56-B68C-CD77B8346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3AD1C-7B20-17DB-5D9E-318BD0AF6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53DDD-8E67-C0CE-20C7-61C58FDD7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14240-9E5D-451E-846D-E98EE4A79B8E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6E884-2324-E101-E5BE-E7156CC76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1C5FC-B6A2-F536-EA49-2903059C5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B390-6BA7-4210-A72B-A595E4351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91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B14B-ECDC-DA84-762A-190E08934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EAF05-FCF4-F83D-711A-30DDD7F3E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9353C-2873-604B-A07D-76224EFE0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6267F7-3CA7-8350-3FCA-481643AC2B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14CF36-C0F1-FCEB-05FE-07AEA38342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E814B7-82B0-C5C5-DAF5-5B854E3C0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14240-9E5D-451E-846D-E98EE4A79B8E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61A1B0-FD4E-BF11-8ADD-24DCE6A13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5C29D-E7C4-9447-E87C-76D16C5CC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B390-6BA7-4210-A72B-A595E4351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70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9E74C-863C-C6FC-7FDB-F6AE2CE82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1294A8-EFFF-01AE-89ED-A9FBADB97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14240-9E5D-451E-846D-E98EE4A79B8E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8BE9C-21AB-0BE1-ED27-A1C49716B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D21130-BFA5-5FAC-7431-85FB469FC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B390-6BA7-4210-A72B-A595E4351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99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82BF67-17DC-4D08-542D-3442269E9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14240-9E5D-451E-846D-E98EE4A79B8E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9C8032-2C84-941C-A339-0B8C503F4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A9F66-60E4-34E0-A457-248D2CEDD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B390-6BA7-4210-A72B-A595E4351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71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7275D-5966-D205-2C50-9D4204893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95E0B-2FCD-7C64-7D10-FCBBB5592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2C1003-2977-6AC8-29E0-061AD1853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8E6B9-D380-5956-6E95-0B270EB1F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14240-9E5D-451E-846D-E98EE4A79B8E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CC605-9B65-8A6B-E4B7-2BAAB0406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591F4-E5B1-4BAE-53AA-F3F573C02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B390-6BA7-4210-A72B-A595E4351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7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78210-8481-C9C2-0CB6-7F530A33C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5D24CD-C2C6-C650-0DE9-3457C05CBB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17E2B-B3F1-87F1-5BE2-9B3751B04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A7B58C-B02D-D6A2-497D-9E0887CE2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14240-9E5D-451E-846D-E98EE4A79B8E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92275-6826-4B94-B6D1-8DD46E5A5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81027-EBC2-680F-D28B-1AB22A2AD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CB390-6BA7-4210-A72B-A595E4351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6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504FD0-479E-DAEB-4294-9C9B1A3D3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BA24F-0657-E2BE-F6AE-4D727C54E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9E51C-D91B-5815-AFD8-804745762D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14240-9E5D-451E-846D-E98EE4A79B8E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4A7F-C308-FBBF-FAE7-93FAE7A13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6AF4B-AC76-8AE6-2AE2-1E0194A6A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CB390-6BA7-4210-A72B-A595E4351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23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2.svg"/><Relationship Id="rId10" Type="http://schemas.openxmlformats.org/officeDocument/2006/relationships/image" Target="../media/image11.png"/><Relationship Id="rId4" Type="http://schemas.openxmlformats.org/officeDocument/2006/relationships/image" Target="../media/image1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C4A2017-DE7A-D126-C260-E8254EEE0158}"/>
              </a:ext>
            </a:extLst>
          </p:cNvPr>
          <p:cNvSpPr/>
          <p:nvPr/>
        </p:nvSpPr>
        <p:spPr>
          <a:xfrm>
            <a:off x="2829794" y="268595"/>
            <a:ext cx="6532412" cy="39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Identification</a:t>
            </a:r>
          </a:p>
          <a:p>
            <a:pPr algn="ctr"/>
            <a:r>
              <a:rPr lang="en-GB" sz="1200" dirty="0"/>
              <a:t>Identify potential participants from registries and hospital records.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FB55AB-D7AE-C4A8-3D96-9303AC830694}"/>
              </a:ext>
            </a:extLst>
          </p:cNvPr>
          <p:cNvSpPr/>
          <p:nvPr/>
        </p:nvSpPr>
        <p:spPr>
          <a:xfrm>
            <a:off x="2829794" y="919262"/>
            <a:ext cx="6532412" cy="468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Pre-screening</a:t>
            </a:r>
          </a:p>
          <a:p>
            <a:pPr algn="ctr"/>
            <a:r>
              <a:rPr lang="en-GB" sz="1200" dirty="0"/>
              <a:t>Screen medical notes against eligibility criteria..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A09A8A-EE22-0F4B-2AAB-0E061158F4E1}"/>
              </a:ext>
            </a:extLst>
          </p:cNvPr>
          <p:cNvSpPr/>
          <p:nvPr/>
        </p:nvSpPr>
        <p:spPr>
          <a:xfrm>
            <a:off x="2829794" y="1639382"/>
            <a:ext cx="6532412" cy="626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Provide study information</a:t>
            </a:r>
          </a:p>
          <a:p>
            <a:pPr algn="ctr"/>
            <a:r>
              <a:rPr lang="en-GB" sz="1200" dirty="0"/>
              <a:t>Approach potentially eligible participants. Provide Patient Information Sheet (PIS).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BB01B2-DA2B-6FE4-BA97-35F5B3882E6D}"/>
              </a:ext>
            </a:extLst>
          </p:cNvPr>
          <p:cNvSpPr/>
          <p:nvPr/>
        </p:nvSpPr>
        <p:spPr>
          <a:xfrm>
            <a:off x="2829794" y="2517638"/>
            <a:ext cx="6532412" cy="1026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Contact</a:t>
            </a:r>
          </a:p>
          <a:p>
            <a:pPr algn="ctr"/>
            <a:r>
              <a:rPr lang="en-GB" sz="1200" dirty="0"/>
              <a:t>Contact potential participant to discuss willingness to take part and to book screening appointment. If found to be ineligible or not interested, record on pre-screening log with reason for non-participation (if provided).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3C7E87-AE55-A864-E1FC-95F31F18C219}"/>
              </a:ext>
            </a:extLst>
          </p:cNvPr>
          <p:cNvSpPr/>
          <p:nvPr/>
        </p:nvSpPr>
        <p:spPr>
          <a:xfrm>
            <a:off x="2829794" y="3795165"/>
            <a:ext cx="6532412" cy="1695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﻿Screening Appointment </a:t>
            </a:r>
          </a:p>
          <a:p>
            <a:pPr algn="ctr"/>
            <a:r>
              <a:rPr lang="en-GB" sz="1200" b="1" dirty="0"/>
              <a:t>1. Consent</a:t>
            </a:r>
          </a:p>
          <a:p>
            <a:pPr algn="ctr"/>
            <a:r>
              <a:rPr lang="en-GB" sz="1200" dirty="0"/>
              <a:t>Assess participant's ability to consent. Discuss PIS and opportunity for questions. Obtain informed consent before undertaking any study specific procedures. </a:t>
            </a:r>
          </a:p>
          <a:p>
            <a:pPr algn="ctr"/>
            <a:r>
              <a:rPr lang="en-GB" sz="1200" b="1" dirty="0"/>
              <a:t>2. Screening</a:t>
            </a:r>
          </a:p>
          <a:p>
            <a:pPr algn="ctr"/>
            <a:r>
              <a:rPr lang="en-GB" sz="1200" dirty="0"/>
              <a:t>Review global and disease specific inclusion and exclusion criteria. If participant is eligible, baseline assessment may be completed immediately after screening.</a:t>
            </a:r>
            <a:endParaRPr lang="en-US" sz="12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2801B4-FA49-ADE7-3126-5959C195BDDC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6096000" y="667867"/>
            <a:ext cx="0" cy="251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0DC124-EEEA-D224-5C94-69008728282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6096000" y="1387987"/>
            <a:ext cx="0" cy="251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2D7C9C1-9F0E-9F2D-F104-E6E8C5E3E008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6096000" y="2266243"/>
            <a:ext cx="0" cy="251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F8E8687-9611-3E6E-A99B-AD2A1ED477CF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6096000" y="3543771"/>
            <a:ext cx="0" cy="2513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175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9">
            <a:extLst>
              <a:ext uri="{FF2B5EF4-FFF2-40B4-BE49-F238E27FC236}">
                <a16:creationId xmlns:a16="http://schemas.microsoft.com/office/drawing/2014/main" id="{F3085749-38A6-0360-44C2-02BF2FC3B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3285" y="1425351"/>
            <a:ext cx="922841" cy="987623"/>
          </a:xfrm>
          <a:prstGeom prst="rect">
            <a:avLst/>
          </a:prstGeom>
        </p:spPr>
      </p:pic>
      <p:pic>
        <p:nvPicPr>
          <p:cNvPr id="7" name="Graphic 10" descr="House outline">
            <a:extLst>
              <a:ext uri="{FF2B5EF4-FFF2-40B4-BE49-F238E27FC236}">
                <a16:creationId xmlns:a16="http://schemas.microsoft.com/office/drawing/2014/main" id="{76B5BD5C-5C4D-A31B-1822-2B2784CF23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29531" y="1454234"/>
            <a:ext cx="922840" cy="987622"/>
          </a:xfrm>
          <a:prstGeom prst="rect">
            <a:avLst/>
          </a:prstGeom>
        </p:spPr>
      </p:pic>
      <p:sp>
        <p:nvSpPr>
          <p:cNvPr id="9" name="Rectangle 12">
            <a:extLst>
              <a:ext uri="{FF2B5EF4-FFF2-40B4-BE49-F238E27FC236}">
                <a16:creationId xmlns:a16="http://schemas.microsoft.com/office/drawing/2014/main" id="{CDD9EE02-1293-D929-EFD6-9C0EAFDAE0A8}"/>
              </a:ext>
            </a:extLst>
          </p:cNvPr>
          <p:cNvSpPr/>
          <p:nvPr/>
        </p:nvSpPr>
        <p:spPr>
          <a:xfrm>
            <a:off x="8559521" y="2412974"/>
            <a:ext cx="2062860" cy="435223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ea typeface="CMU Sans Serif Demi Condensed" panose="02000706000000000000" pitchFamily="2" charset="0"/>
                <a:cs typeface="Arial" panose="020B0604020202020204" pitchFamily="34" charset="0"/>
              </a:rPr>
              <a:t>7 days</a:t>
            </a:r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96AEB2AE-352C-3D2B-EDE0-56103B78931C}"/>
              </a:ext>
            </a:extLst>
          </p:cNvPr>
          <p:cNvSpPr/>
          <p:nvPr/>
        </p:nvSpPr>
        <p:spPr>
          <a:xfrm>
            <a:off x="3113295" y="2412975"/>
            <a:ext cx="5342822" cy="435223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ea typeface="CMU Sans Serif Demi Condensed" panose="02000706000000000000" pitchFamily="2" charset="0"/>
                <a:cs typeface="Arial" panose="020B0604020202020204" pitchFamily="34" charset="0"/>
              </a:rPr>
              <a:t>2-6 weeks</a:t>
            </a:r>
          </a:p>
        </p:txBody>
      </p:sp>
      <p:sp>
        <p:nvSpPr>
          <p:cNvPr id="13" name="Rectangle 18">
            <a:extLst>
              <a:ext uri="{FF2B5EF4-FFF2-40B4-BE49-F238E27FC236}">
                <a16:creationId xmlns:a16="http://schemas.microsoft.com/office/drawing/2014/main" id="{023CC0D0-1997-9C87-1407-0CC37803821C}"/>
              </a:ext>
            </a:extLst>
          </p:cNvPr>
          <p:cNvSpPr/>
          <p:nvPr/>
        </p:nvSpPr>
        <p:spPr>
          <a:xfrm>
            <a:off x="4412496" y="3647800"/>
            <a:ext cx="2765915" cy="81098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6"/>
                </a:solidFill>
                <a:latin typeface="Arial" panose="020B0604020202020204" pitchFamily="34" charset="0"/>
                <a:ea typeface="CMU Sans Serif Demi Condensed" panose="02000706000000000000" pitchFamily="2" charset="0"/>
                <a:cs typeface="Arial" panose="020B0604020202020204" pitchFamily="34" charset="0"/>
              </a:rPr>
              <a:t>12 session </a:t>
            </a:r>
            <a:r>
              <a:rPr lang="en-US" sz="1050" dirty="0">
                <a:solidFill>
                  <a:schemeClr val="accent6"/>
                </a:solidFill>
                <a:latin typeface="Arial" panose="020B0604020202020204" pitchFamily="34" charset="0"/>
                <a:ea typeface="CMU Sans Serif Demi Condensed" panose="02000706000000000000" pitchFamily="2" charset="0"/>
                <a:cs typeface="Arial" panose="020B0604020202020204" pitchFamily="34" charset="0"/>
              </a:rPr>
              <a:t>of </a:t>
            </a:r>
            <a:r>
              <a:rPr lang="en-US" sz="1050" i="0" dirty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gait training on a treadmill (including perturbations)</a:t>
            </a:r>
            <a:endParaRPr lang="en-US" sz="1050" dirty="0">
              <a:solidFill>
                <a:schemeClr val="accent6"/>
              </a:solidFill>
              <a:latin typeface="Arial" panose="020B0604020202020204" pitchFamily="34" charset="0"/>
              <a:ea typeface="CMU Sans Serif Demi Condensed" panose="02000706000000000000" pitchFamily="2" charset="0"/>
              <a:cs typeface="Arial" panose="020B0604020202020204" pitchFamily="34" charset="0"/>
            </a:endParaRPr>
          </a:p>
        </p:txBody>
      </p:sp>
      <p:sp>
        <p:nvSpPr>
          <p:cNvPr id="14" name="Rectangle 23">
            <a:extLst>
              <a:ext uri="{FF2B5EF4-FFF2-40B4-BE49-F238E27FC236}">
                <a16:creationId xmlns:a16="http://schemas.microsoft.com/office/drawing/2014/main" id="{7D748F65-6D1E-8EA3-94E3-5C6F482CECD6}"/>
              </a:ext>
            </a:extLst>
          </p:cNvPr>
          <p:cNvSpPr/>
          <p:nvPr/>
        </p:nvSpPr>
        <p:spPr>
          <a:xfrm>
            <a:off x="4409973" y="4573242"/>
            <a:ext cx="2767509" cy="81098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accent6"/>
                </a:solidFill>
                <a:latin typeface="Arial" panose="020B0604020202020204" pitchFamily="34" charset="0"/>
                <a:ea typeface="CMU Sans Serif Demi Condensed" panose="02000706000000000000" pitchFamily="2" charset="0"/>
                <a:cs typeface="Arial" panose="020B0604020202020204" pitchFamily="34" charset="0"/>
              </a:rPr>
              <a:t>Control intervention depending on the clinical 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571248-9682-D3D2-ACCA-82B5D9867F13}"/>
              </a:ext>
            </a:extLst>
          </p:cNvPr>
          <p:cNvSpPr/>
          <p:nvPr/>
        </p:nvSpPr>
        <p:spPr>
          <a:xfrm>
            <a:off x="8557026" y="3647800"/>
            <a:ext cx="2062860" cy="892289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 dirty="0">
                <a:solidFill>
                  <a:schemeClr val="accent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Psychological and environmental (social and physical)</a:t>
            </a:r>
            <a:r>
              <a:rPr lang="en-US" sz="1050" dirty="0">
                <a:solidFill>
                  <a:schemeClr val="accent5"/>
                </a:solidFill>
                <a:latin typeface="Arial" panose="020B0604020202020204" pitchFamily="34" charset="0"/>
                <a:ea typeface="CMU Sans Serif Demi Condensed" panose="02000706000000000000" pitchFamily="2" charset="0"/>
                <a:cs typeface="Arial" panose="020B0604020202020204" pitchFamily="34" charset="0"/>
              </a:rPr>
              <a:t> factors</a:t>
            </a:r>
            <a:endParaRPr lang="en-US" sz="1050" b="1" dirty="0">
              <a:solidFill>
                <a:schemeClr val="accent5"/>
              </a:solidFill>
              <a:latin typeface="Arial" panose="020B0604020202020204" pitchFamily="34" charset="0"/>
              <a:ea typeface="CMU Sans Serif Demi Condensed" panose="02000706000000000000" pitchFamily="2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90FE4C-AF7F-4054-DD95-5B6279F273BD}"/>
              </a:ext>
            </a:extLst>
          </p:cNvPr>
          <p:cNvSpPr/>
          <p:nvPr/>
        </p:nvSpPr>
        <p:spPr>
          <a:xfrm>
            <a:off x="8557026" y="4620676"/>
            <a:ext cx="2062860" cy="76355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050" b="0" i="0" dirty="0">
                <a:solidFill>
                  <a:schemeClr val="accent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aily-life gait quantity and quality (Continuous IMU recordings)</a:t>
            </a:r>
            <a:endParaRPr lang="en-US" sz="1050" b="1" dirty="0">
              <a:solidFill>
                <a:schemeClr val="accent5"/>
              </a:solidFill>
              <a:latin typeface="Arial" panose="020B0604020202020204" pitchFamily="34" charset="0"/>
              <a:ea typeface="CMU Sans Serif Demi Condensed" panose="02000706000000000000" pitchFamily="2" charset="0"/>
              <a:cs typeface="Arial" panose="020B0604020202020204" pitchFamily="34" charset="0"/>
            </a:endParaRPr>
          </a:p>
        </p:txBody>
      </p:sp>
      <p:sp>
        <p:nvSpPr>
          <p:cNvPr id="17" name="Rectangle 23">
            <a:extLst>
              <a:ext uri="{FF2B5EF4-FFF2-40B4-BE49-F238E27FC236}">
                <a16:creationId xmlns:a16="http://schemas.microsoft.com/office/drawing/2014/main" id="{AC944FF3-D668-E2AA-A75C-B1D896051462}"/>
              </a:ext>
            </a:extLst>
          </p:cNvPr>
          <p:cNvSpPr/>
          <p:nvPr/>
        </p:nvSpPr>
        <p:spPr>
          <a:xfrm>
            <a:off x="3113295" y="3657747"/>
            <a:ext cx="1198844" cy="1726484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accent6"/>
                </a:solidFill>
                <a:latin typeface="Arial" panose="020B0604020202020204" pitchFamily="34" charset="0"/>
                <a:ea typeface="CMU Sans Serif Demi Condensed" panose="02000706000000000000" pitchFamily="2" charset="0"/>
                <a:cs typeface="Arial" panose="020B0604020202020204" pitchFamily="34" charset="0"/>
              </a:rPr>
              <a:t>EEG, EMG and Kinematic recordings </a:t>
            </a:r>
            <a:r>
              <a:rPr lang="en-GB" sz="1050" dirty="0">
                <a:solidFill>
                  <a:schemeClr val="accent6"/>
                </a:solidFill>
                <a:latin typeface="Arial" panose="020B0604020202020204" pitchFamily="34" charset="0"/>
                <a:ea typeface="CMU Sans Serif Demi Condensed" panose="02000706000000000000" pitchFamily="2" charset="0"/>
                <a:cs typeface="Arial" panose="020B0604020202020204" pitchFamily="34" charset="0"/>
              </a:rPr>
              <a:t>during treadmill walking</a:t>
            </a:r>
          </a:p>
        </p:txBody>
      </p:sp>
      <p:sp>
        <p:nvSpPr>
          <p:cNvPr id="18" name="Rectangle 23">
            <a:extLst>
              <a:ext uri="{FF2B5EF4-FFF2-40B4-BE49-F238E27FC236}">
                <a16:creationId xmlns:a16="http://schemas.microsoft.com/office/drawing/2014/main" id="{F9248889-7199-85B0-C4CD-05B730417E97}"/>
              </a:ext>
            </a:extLst>
          </p:cNvPr>
          <p:cNvSpPr/>
          <p:nvPr/>
        </p:nvSpPr>
        <p:spPr>
          <a:xfrm>
            <a:off x="7257273" y="3657747"/>
            <a:ext cx="1198844" cy="1726484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accent6"/>
                </a:solidFill>
                <a:latin typeface="Arial" panose="020B0604020202020204" pitchFamily="34" charset="0"/>
                <a:ea typeface="CMU Sans Serif Demi Condensed" panose="02000706000000000000" pitchFamily="2" charset="0"/>
                <a:cs typeface="Arial" panose="020B0604020202020204" pitchFamily="34" charset="0"/>
              </a:rPr>
              <a:t>EEG, EMG and Kinematic recordings </a:t>
            </a:r>
            <a:r>
              <a:rPr lang="en-GB" sz="1050" dirty="0">
                <a:solidFill>
                  <a:schemeClr val="accent6"/>
                </a:solidFill>
                <a:latin typeface="Arial" panose="020B0604020202020204" pitchFamily="34" charset="0"/>
                <a:ea typeface="CMU Sans Serif Demi Condensed" panose="02000706000000000000" pitchFamily="2" charset="0"/>
                <a:cs typeface="Arial" panose="020B0604020202020204" pitchFamily="34" charset="0"/>
              </a:rPr>
              <a:t>during treadmill walking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F5A0C9-FD5A-46B9-57B1-FA7DF81D6D12}"/>
              </a:ext>
            </a:extLst>
          </p:cNvPr>
          <p:cNvSpPr/>
          <p:nvPr/>
        </p:nvSpPr>
        <p:spPr>
          <a:xfrm>
            <a:off x="3298038" y="2948991"/>
            <a:ext cx="829357" cy="609862"/>
          </a:xfrm>
          <a:prstGeom prst="rect">
            <a:avLst/>
          </a:prstGeom>
          <a:solidFill>
            <a:srgbClr val="268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T0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Baseline visit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448A04-9026-37F4-79CE-AA85F1052830}"/>
              </a:ext>
            </a:extLst>
          </p:cNvPr>
          <p:cNvSpPr/>
          <p:nvPr/>
        </p:nvSpPr>
        <p:spPr>
          <a:xfrm rot="16200000">
            <a:off x="-922708" y="3651675"/>
            <a:ext cx="2972306" cy="472911"/>
          </a:xfrm>
          <a:prstGeom prst="rect">
            <a:avLst/>
          </a:prstGeom>
          <a:solidFill>
            <a:srgbClr val="268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Screening Appointment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17D920-E679-F189-F3C6-41FFB30DB9DF}"/>
              </a:ext>
            </a:extLst>
          </p:cNvPr>
          <p:cNvCxnSpPr>
            <a:cxnSpLocks/>
          </p:cNvCxnSpPr>
          <p:nvPr/>
        </p:nvCxnSpPr>
        <p:spPr>
          <a:xfrm>
            <a:off x="326989" y="5611487"/>
            <a:ext cx="11648459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BDD9921-5126-883E-3331-7C7CC5B59E5B}"/>
              </a:ext>
            </a:extLst>
          </p:cNvPr>
          <p:cNvSpPr txBox="1"/>
          <p:nvPr/>
        </p:nvSpPr>
        <p:spPr>
          <a:xfrm>
            <a:off x="5383754" y="5725579"/>
            <a:ext cx="8199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0A5A084-EFA4-1585-AA7B-1D9EEDEA7128}"/>
              </a:ext>
            </a:extLst>
          </p:cNvPr>
          <p:cNvSpPr/>
          <p:nvPr/>
        </p:nvSpPr>
        <p:spPr>
          <a:xfrm>
            <a:off x="4540669" y="2948990"/>
            <a:ext cx="2488072" cy="609862"/>
          </a:xfrm>
          <a:prstGeom prst="rect">
            <a:avLst/>
          </a:prstGeom>
          <a:solidFill>
            <a:srgbClr val="268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Intervention visits (T1.n)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04B2E43-A236-1E2F-584D-DCBC6C48911C}"/>
              </a:ext>
            </a:extLst>
          </p:cNvPr>
          <p:cNvSpPr/>
          <p:nvPr/>
        </p:nvSpPr>
        <p:spPr>
          <a:xfrm>
            <a:off x="7442015" y="2948990"/>
            <a:ext cx="829357" cy="609862"/>
          </a:xfrm>
          <a:prstGeom prst="rect">
            <a:avLst/>
          </a:prstGeom>
          <a:solidFill>
            <a:srgbClr val="268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Follow Up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C04991-4FB2-DD95-57C3-2D3D7380226F}"/>
              </a:ext>
            </a:extLst>
          </p:cNvPr>
          <p:cNvSpPr/>
          <p:nvPr/>
        </p:nvSpPr>
        <p:spPr>
          <a:xfrm>
            <a:off x="9173777" y="2957349"/>
            <a:ext cx="829357" cy="609862"/>
          </a:xfrm>
          <a:prstGeom prst="rect">
            <a:avLst/>
          </a:prstGeom>
          <a:solidFill>
            <a:srgbClr val="84AC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T3.2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Home assessment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3">
            <a:extLst>
              <a:ext uri="{FF2B5EF4-FFF2-40B4-BE49-F238E27FC236}">
                <a16:creationId xmlns:a16="http://schemas.microsoft.com/office/drawing/2014/main" id="{74360981-01D6-7666-E263-31B9ADB92344}"/>
              </a:ext>
            </a:extLst>
          </p:cNvPr>
          <p:cNvSpPr/>
          <p:nvPr/>
        </p:nvSpPr>
        <p:spPr>
          <a:xfrm>
            <a:off x="10720795" y="3647800"/>
            <a:ext cx="1198844" cy="1726484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accent6"/>
                </a:solidFill>
                <a:latin typeface="Arial" panose="020B0604020202020204" pitchFamily="34" charset="0"/>
                <a:ea typeface="CMU Sans Serif Demi Condensed" panose="02000706000000000000" pitchFamily="2" charset="0"/>
                <a:cs typeface="Arial" panose="020B0604020202020204" pitchFamily="34" charset="0"/>
              </a:rPr>
              <a:t>High density </a:t>
            </a:r>
            <a:r>
              <a:rPr lang="en-GB" sz="1050" b="1" dirty="0">
                <a:solidFill>
                  <a:schemeClr val="accent6"/>
                </a:solidFill>
                <a:latin typeface="Arial" panose="020B0604020202020204" pitchFamily="34" charset="0"/>
                <a:ea typeface="CMU Sans Serif Demi Condensed" panose="02000706000000000000" pitchFamily="2" charset="0"/>
                <a:cs typeface="Arial" panose="020B0604020202020204" pitchFamily="34" charset="0"/>
              </a:rPr>
              <a:t>EEG recordings </a:t>
            </a:r>
            <a:r>
              <a:rPr lang="en-GB" sz="1050" dirty="0">
                <a:solidFill>
                  <a:schemeClr val="accent6"/>
                </a:solidFill>
                <a:latin typeface="Arial" panose="020B0604020202020204" pitchFamily="34" charset="0"/>
                <a:ea typeface="CMU Sans Serif Demi Condensed" panose="02000706000000000000" pitchFamily="2" charset="0"/>
                <a:cs typeface="Arial" panose="020B0604020202020204" pitchFamily="34" charset="0"/>
              </a:rPr>
              <a:t>during treadmill walking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68ABD5-016D-F646-3380-22266D410055}"/>
              </a:ext>
            </a:extLst>
          </p:cNvPr>
          <p:cNvSpPr/>
          <p:nvPr/>
        </p:nvSpPr>
        <p:spPr>
          <a:xfrm>
            <a:off x="10905537" y="2939043"/>
            <a:ext cx="829357" cy="609862"/>
          </a:xfrm>
          <a:prstGeom prst="rect">
            <a:avLst/>
          </a:prstGeom>
          <a:solidFill>
            <a:srgbClr val="268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T4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Follow Up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phic 9">
            <a:extLst>
              <a:ext uri="{FF2B5EF4-FFF2-40B4-BE49-F238E27FC236}">
                <a16:creationId xmlns:a16="http://schemas.microsoft.com/office/drawing/2014/main" id="{4795B03A-06F4-5C28-1C47-78D59717F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58794" y="1429892"/>
            <a:ext cx="922841" cy="987623"/>
          </a:xfrm>
          <a:prstGeom prst="rect">
            <a:avLst/>
          </a:prstGeom>
        </p:spPr>
      </p:pic>
      <p:sp>
        <p:nvSpPr>
          <p:cNvPr id="8" name="Rectangle 13">
            <a:extLst>
              <a:ext uri="{FF2B5EF4-FFF2-40B4-BE49-F238E27FC236}">
                <a16:creationId xmlns:a16="http://schemas.microsoft.com/office/drawing/2014/main" id="{38669038-A5E0-AFBD-8D06-56CBBF0F8A57}"/>
              </a:ext>
            </a:extLst>
          </p:cNvPr>
          <p:cNvSpPr/>
          <p:nvPr/>
        </p:nvSpPr>
        <p:spPr>
          <a:xfrm>
            <a:off x="10720795" y="2404926"/>
            <a:ext cx="1198844" cy="435223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ea typeface="CMU Sans Serif Demi Condensed" panose="02000706000000000000" pitchFamily="2" charset="0"/>
                <a:cs typeface="Arial" panose="020B0604020202020204" pitchFamily="34" charset="0"/>
              </a:rPr>
              <a:t>12 weeks</a:t>
            </a:r>
          </a:p>
        </p:txBody>
      </p:sp>
      <p:pic>
        <p:nvPicPr>
          <p:cNvPr id="11" name="Graphic 10" descr="House outline">
            <a:extLst>
              <a:ext uri="{FF2B5EF4-FFF2-40B4-BE49-F238E27FC236}">
                <a16:creationId xmlns:a16="http://schemas.microsoft.com/office/drawing/2014/main" id="{F363F2FA-508D-91A3-3767-D37A4A8C3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96425" y="1454234"/>
            <a:ext cx="922840" cy="987623"/>
          </a:xfrm>
          <a:prstGeom prst="rect">
            <a:avLst/>
          </a:prstGeom>
        </p:spPr>
      </p:pic>
      <p:sp>
        <p:nvSpPr>
          <p:cNvPr id="21" name="Rectangle 12">
            <a:extLst>
              <a:ext uri="{FF2B5EF4-FFF2-40B4-BE49-F238E27FC236}">
                <a16:creationId xmlns:a16="http://schemas.microsoft.com/office/drawing/2014/main" id="{748B88AF-95EF-979E-55BB-40813BD0A67C}"/>
              </a:ext>
            </a:extLst>
          </p:cNvPr>
          <p:cNvSpPr/>
          <p:nvPr/>
        </p:nvSpPr>
        <p:spPr>
          <a:xfrm>
            <a:off x="926415" y="2412974"/>
            <a:ext cx="2062860" cy="435223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ea typeface="CMU Sans Serif Demi Condensed" panose="02000706000000000000" pitchFamily="2" charset="0"/>
                <a:cs typeface="Arial" panose="020B0604020202020204" pitchFamily="34" charset="0"/>
              </a:rPr>
              <a:t>7 days</a:t>
            </a:r>
          </a:p>
        </p:txBody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F5F74C14-06B1-D8F9-A123-5B3F70C2B25F}"/>
              </a:ext>
            </a:extLst>
          </p:cNvPr>
          <p:cNvSpPr/>
          <p:nvPr/>
        </p:nvSpPr>
        <p:spPr>
          <a:xfrm>
            <a:off x="923920" y="3647800"/>
            <a:ext cx="2062860" cy="892289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 dirty="0">
                <a:solidFill>
                  <a:schemeClr val="accent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Psychological and environmental (social and physical)</a:t>
            </a:r>
            <a:r>
              <a:rPr lang="en-US" sz="1050" dirty="0">
                <a:solidFill>
                  <a:schemeClr val="accent5"/>
                </a:solidFill>
                <a:latin typeface="Arial" panose="020B0604020202020204" pitchFamily="34" charset="0"/>
                <a:ea typeface="CMU Sans Serif Demi Condensed" panose="02000706000000000000" pitchFamily="2" charset="0"/>
                <a:cs typeface="Arial" panose="020B0604020202020204" pitchFamily="34" charset="0"/>
              </a:rPr>
              <a:t> factors</a:t>
            </a:r>
            <a:endParaRPr lang="en-US" sz="1050" b="1" dirty="0">
              <a:solidFill>
                <a:schemeClr val="accent5"/>
              </a:solidFill>
              <a:latin typeface="Arial" panose="020B0604020202020204" pitchFamily="34" charset="0"/>
              <a:ea typeface="CMU Sans Serif Demi Condensed" panose="02000706000000000000" pitchFamily="2" charset="0"/>
              <a:cs typeface="Arial" panose="020B0604020202020204" pitchFamily="34" charset="0"/>
            </a:endParaRPr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B38AE654-708C-1B6E-A5F3-03B7CD89C7A9}"/>
              </a:ext>
            </a:extLst>
          </p:cNvPr>
          <p:cNvSpPr/>
          <p:nvPr/>
        </p:nvSpPr>
        <p:spPr>
          <a:xfrm>
            <a:off x="923920" y="4620676"/>
            <a:ext cx="2062860" cy="76355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050" b="0" i="0" dirty="0">
                <a:solidFill>
                  <a:schemeClr val="accent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aily-life gait quantity and quality (Continuous IMU recordings)</a:t>
            </a:r>
            <a:endParaRPr lang="en-US" sz="1050" b="1" dirty="0">
              <a:solidFill>
                <a:schemeClr val="accent5"/>
              </a:solidFill>
              <a:latin typeface="Arial" panose="020B0604020202020204" pitchFamily="34" charset="0"/>
              <a:ea typeface="CMU Sans Serif Demi Condensed" panose="02000706000000000000" pitchFamily="2" charset="0"/>
              <a:cs typeface="Arial" panose="020B0604020202020204" pitchFamily="34" charset="0"/>
            </a:endParaRPr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8E5FC114-13EF-505D-6893-2075DB3C6BDB}"/>
              </a:ext>
            </a:extLst>
          </p:cNvPr>
          <p:cNvSpPr/>
          <p:nvPr/>
        </p:nvSpPr>
        <p:spPr>
          <a:xfrm>
            <a:off x="1540671" y="2957349"/>
            <a:ext cx="829357" cy="609862"/>
          </a:xfrm>
          <a:prstGeom prst="rect">
            <a:avLst/>
          </a:prstGeom>
          <a:solidFill>
            <a:srgbClr val="84AC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T3.1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Home assessment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973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3">
            <a:extLst>
              <a:ext uri="{FF2B5EF4-FFF2-40B4-BE49-F238E27FC236}">
                <a16:creationId xmlns:a16="http://schemas.microsoft.com/office/drawing/2014/main" id="{AC944FF3-D668-E2AA-A75C-B1D896051462}"/>
              </a:ext>
            </a:extLst>
          </p:cNvPr>
          <p:cNvSpPr/>
          <p:nvPr/>
        </p:nvSpPr>
        <p:spPr>
          <a:xfrm>
            <a:off x="2028304" y="3886723"/>
            <a:ext cx="1501257" cy="71901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accent1"/>
                </a:solidFill>
                <a:latin typeface="Arial" panose="020B0604020202020204" pitchFamily="34" charset="0"/>
                <a:ea typeface="CMU Sans Serif Demi Condensed" panose="02000706000000000000" pitchFamily="2" charset="0"/>
                <a:cs typeface="Arial" panose="020B0604020202020204" pitchFamily="34" charset="0"/>
              </a:rPr>
              <a:t>Neurophysiological and Kinematic recordings</a:t>
            </a:r>
          </a:p>
          <a:p>
            <a:pPr algn="ctr"/>
            <a:r>
              <a:rPr lang="en-GB" sz="1000" dirty="0">
                <a:solidFill>
                  <a:schemeClr val="accent1"/>
                </a:solidFill>
                <a:latin typeface="Arial" panose="020B0604020202020204" pitchFamily="34" charset="0"/>
                <a:ea typeface="CMU Sans Serif Demi Condensed" panose="02000706000000000000" pitchFamily="2" charset="0"/>
                <a:cs typeface="Arial" panose="020B0604020202020204" pitchFamily="34" charset="0"/>
              </a:rPr>
              <a:t>(EEG, EMG and optical </a:t>
            </a:r>
            <a:r>
              <a:rPr lang="en-GB" sz="1000" dirty="0" err="1">
                <a:solidFill>
                  <a:schemeClr val="accent1"/>
                </a:solidFill>
                <a:latin typeface="Arial" panose="020B0604020202020204" pitchFamily="34" charset="0"/>
                <a:ea typeface="CMU Sans Serif Demi Condensed" panose="02000706000000000000" pitchFamily="2" charset="0"/>
                <a:cs typeface="Arial" panose="020B0604020202020204" pitchFamily="34" charset="0"/>
              </a:rPr>
              <a:t>MoCap</a:t>
            </a:r>
            <a:r>
              <a:rPr lang="en-GB" sz="1000" dirty="0">
                <a:solidFill>
                  <a:schemeClr val="accent1"/>
                </a:solidFill>
                <a:latin typeface="Arial" panose="020B0604020202020204" pitchFamily="34" charset="0"/>
                <a:ea typeface="CMU Sans Serif Demi Condensed" panose="02000706000000000000" pitchFamily="2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F5A0C9-FD5A-46B9-57B1-FA7DF81D6D12}"/>
              </a:ext>
            </a:extLst>
          </p:cNvPr>
          <p:cNvSpPr/>
          <p:nvPr/>
        </p:nvSpPr>
        <p:spPr>
          <a:xfrm>
            <a:off x="2032141" y="3460744"/>
            <a:ext cx="1497420" cy="346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Functional assessment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448A04-9026-37F4-79CE-AA85F1052830}"/>
              </a:ext>
            </a:extLst>
          </p:cNvPr>
          <p:cNvSpPr/>
          <p:nvPr/>
        </p:nvSpPr>
        <p:spPr>
          <a:xfrm>
            <a:off x="1255363" y="2190887"/>
            <a:ext cx="1325479" cy="2747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Screening</a:t>
            </a:r>
          </a:p>
        </p:txBody>
      </p:sp>
      <p:pic>
        <p:nvPicPr>
          <p:cNvPr id="11" name="Graphic 10" descr="House outline">
            <a:extLst>
              <a:ext uri="{FF2B5EF4-FFF2-40B4-BE49-F238E27FC236}">
                <a16:creationId xmlns:a16="http://schemas.microsoft.com/office/drawing/2014/main" id="{F363F2FA-508D-91A3-3767-D37A4A8C3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0741" y="2873387"/>
            <a:ext cx="545889" cy="584210"/>
          </a:xfrm>
          <a:prstGeom prst="rect">
            <a:avLst/>
          </a:prstGeom>
        </p:spPr>
      </p:pic>
      <p:sp>
        <p:nvSpPr>
          <p:cNvPr id="27" name="Rectangle 14">
            <a:extLst>
              <a:ext uri="{FF2B5EF4-FFF2-40B4-BE49-F238E27FC236}">
                <a16:creationId xmlns:a16="http://schemas.microsoft.com/office/drawing/2014/main" id="{F5F74C14-06B1-D8F9-A123-5B3F70C2B25F}"/>
              </a:ext>
            </a:extLst>
          </p:cNvPr>
          <p:cNvSpPr/>
          <p:nvPr/>
        </p:nvSpPr>
        <p:spPr>
          <a:xfrm>
            <a:off x="393058" y="3872773"/>
            <a:ext cx="1508161" cy="73296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Psychological and environmental (social and physical)</a:t>
            </a:r>
            <a:r>
              <a:rPr lang="en-US" sz="1000" dirty="0">
                <a:solidFill>
                  <a:schemeClr val="accent1"/>
                </a:solidFill>
                <a:latin typeface="Arial" panose="020B0604020202020204" pitchFamily="34" charset="0"/>
                <a:ea typeface="CMU Sans Serif Demi Condensed" panose="02000706000000000000" pitchFamily="2" charset="0"/>
                <a:cs typeface="Arial" panose="020B0604020202020204" pitchFamily="34" charset="0"/>
              </a:rPr>
              <a:t> factors</a:t>
            </a:r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B38AE654-708C-1B6E-A5F3-03B7CD89C7A9}"/>
              </a:ext>
            </a:extLst>
          </p:cNvPr>
          <p:cNvSpPr/>
          <p:nvPr/>
        </p:nvSpPr>
        <p:spPr>
          <a:xfrm>
            <a:off x="399962" y="4728426"/>
            <a:ext cx="1501257" cy="62583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00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aily-life gait quantity and quality (IMU recordings)</a:t>
            </a:r>
            <a:endParaRPr lang="en-US" sz="1000" dirty="0">
              <a:solidFill>
                <a:schemeClr val="accent1"/>
              </a:solidFill>
              <a:latin typeface="Arial" panose="020B0604020202020204" pitchFamily="34" charset="0"/>
              <a:ea typeface="CMU Sans Serif Demi Condensed" panose="02000706000000000000" pitchFamily="2" charset="0"/>
              <a:cs typeface="Arial" panose="020B0604020202020204" pitchFamily="34" charset="0"/>
            </a:endParaRPr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8E5FC114-13EF-505D-6893-2075DB3C6BDB}"/>
              </a:ext>
            </a:extLst>
          </p:cNvPr>
          <p:cNvSpPr/>
          <p:nvPr/>
        </p:nvSpPr>
        <p:spPr>
          <a:xfrm>
            <a:off x="393057" y="3456270"/>
            <a:ext cx="1508161" cy="3464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Home assessment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93654BBD-5DD4-76C9-E6A9-35BAC4EE3149}"/>
              </a:ext>
            </a:extLst>
          </p:cNvPr>
          <p:cNvSpPr/>
          <p:nvPr/>
        </p:nvSpPr>
        <p:spPr>
          <a:xfrm>
            <a:off x="393057" y="1659612"/>
            <a:ext cx="3136504" cy="435223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CMU Sans Serif Demi Condensed" panose="02000706000000000000" pitchFamily="2" charset="0"/>
                <a:cs typeface="Arial" panose="020B0604020202020204" pitchFamily="34" charset="0"/>
              </a:rPr>
              <a:t>T0 [Pre-Training]</a:t>
            </a:r>
          </a:p>
        </p:txBody>
      </p:sp>
      <p:sp>
        <p:nvSpPr>
          <p:cNvPr id="30" name="Rectangle 12">
            <a:extLst>
              <a:ext uri="{FF2B5EF4-FFF2-40B4-BE49-F238E27FC236}">
                <a16:creationId xmlns:a16="http://schemas.microsoft.com/office/drawing/2014/main" id="{2122A5BE-49F4-6447-C4F7-70DED402C0B2}"/>
              </a:ext>
            </a:extLst>
          </p:cNvPr>
          <p:cNvSpPr/>
          <p:nvPr/>
        </p:nvSpPr>
        <p:spPr>
          <a:xfrm>
            <a:off x="6358229" y="1679798"/>
            <a:ext cx="3101397" cy="435223"/>
          </a:xfrm>
          <a:prstGeom prst="rect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CMU Sans Serif Demi Condensed" panose="02000706000000000000" pitchFamily="2" charset="0"/>
                <a:cs typeface="Arial" panose="020B0604020202020204" pitchFamily="34" charset="0"/>
              </a:rPr>
              <a:t>T1 [Post-Training]</a:t>
            </a:r>
          </a:p>
        </p:txBody>
      </p:sp>
      <p:sp>
        <p:nvSpPr>
          <p:cNvPr id="31" name="Rectangle 12">
            <a:extLst>
              <a:ext uri="{FF2B5EF4-FFF2-40B4-BE49-F238E27FC236}">
                <a16:creationId xmlns:a16="http://schemas.microsoft.com/office/drawing/2014/main" id="{6C28F221-382C-CAB2-02FC-A650C0958588}"/>
              </a:ext>
            </a:extLst>
          </p:cNvPr>
          <p:cNvSpPr/>
          <p:nvPr/>
        </p:nvSpPr>
        <p:spPr>
          <a:xfrm>
            <a:off x="9894286" y="1676949"/>
            <a:ext cx="2024559" cy="435223"/>
          </a:xfrm>
          <a:prstGeom prst="rect">
            <a:avLst/>
          </a:prstGeom>
          <a:solidFill>
            <a:schemeClr val="accent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CMU Sans Serif Demi Condensed" panose="02000706000000000000" pitchFamily="2" charset="0"/>
                <a:cs typeface="Arial" panose="020B0604020202020204" pitchFamily="34" charset="0"/>
              </a:rPr>
              <a:t>T2 [Follow-up]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9B63895-C2D3-BD35-ED8B-071633CFC897}"/>
              </a:ext>
            </a:extLst>
          </p:cNvPr>
          <p:cNvSpPr/>
          <p:nvPr/>
        </p:nvSpPr>
        <p:spPr>
          <a:xfrm>
            <a:off x="1255363" y="2516327"/>
            <a:ext cx="1325479" cy="2747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Enrollment</a:t>
            </a:r>
          </a:p>
        </p:txBody>
      </p:sp>
      <p:pic>
        <p:nvPicPr>
          <p:cNvPr id="33" name="Graphic 9">
            <a:extLst>
              <a:ext uri="{FF2B5EF4-FFF2-40B4-BE49-F238E27FC236}">
                <a16:creationId xmlns:a16="http://schemas.microsoft.com/office/drawing/2014/main" id="{AB3C4D2A-4AC6-32AA-80B3-FBB3B9AB3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89246" y="2894435"/>
            <a:ext cx="545889" cy="584210"/>
          </a:xfrm>
          <a:prstGeom prst="rect">
            <a:avLst/>
          </a:prstGeom>
        </p:spPr>
      </p:pic>
      <p:sp>
        <p:nvSpPr>
          <p:cNvPr id="34" name="Rectangle 23">
            <a:extLst>
              <a:ext uri="{FF2B5EF4-FFF2-40B4-BE49-F238E27FC236}">
                <a16:creationId xmlns:a16="http://schemas.microsoft.com/office/drawing/2014/main" id="{BA54AF52-D4CC-C079-3F35-510C9088D5A1}"/>
              </a:ext>
            </a:extLst>
          </p:cNvPr>
          <p:cNvSpPr/>
          <p:nvPr/>
        </p:nvSpPr>
        <p:spPr>
          <a:xfrm>
            <a:off x="2015233" y="4728033"/>
            <a:ext cx="1517275" cy="62583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accent1"/>
                </a:solidFill>
                <a:latin typeface="Arial" panose="020B0604020202020204" pitchFamily="34" charset="0"/>
                <a:ea typeface="CMU Sans Serif Demi Condensed" panose="02000706000000000000" pitchFamily="2" charset="0"/>
                <a:cs typeface="Arial" panose="020B0604020202020204" pitchFamily="34" charset="0"/>
              </a:rPr>
              <a:t>Clinical and  neuropsychological outcomes</a:t>
            </a:r>
          </a:p>
        </p:txBody>
      </p:sp>
      <p:sp>
        <p:nvSpPr>
          <p:cNvPr id="35" name="Rectangle 23">
            <a:extLst>
              <a:ext uri="{FF2B5EF4-FFF2-40B4-BE49-F238E27FC236}">
                <a16:creationId xmlns:a16="http://schemas.microsoft.com/office/drawing/2014/main" id="{2C65AC05-ECE0-A1CD-0660-0246D5827C32}"/>
              </a:ext>
            </a:extLst>
          </p:cNvPr>
          <p:cNvSpPr/>
          <p:nvPr/>
        </p:nvSpPr>
        <p:spPr>
          <a:xfrm>
            <a:off x="7986571" y="3887116"/>
            <a:ext cx="1501257" cy="71901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accent2"/>
                </a:solidFill>
                <a:latin typeface="Arial" panose="020B0604020202020204" pitchFamily="34" charset="0"/>
                <a:ea typeface="CMU Sans Serif Demi Condensed" panose="02000706000000000000" pitchFamily="2" charset="0"/>
                <a:cs typeface="Arial" panose="020B0604020202020204" pitchFamily="34" charset="0"/>
              </a:rPr>
              <a:t>Neurophysiological and Kinematic recordings</a:t>
            </a:r>
          </a:p>
          <a:p>
            <a:pPr algn="ctr"/>
            <a:r>
              <a:rPr lang="en-GB" sz="1000" dirty="0">
                <a:solidFill>
                  <a:schemeClr val="accent2"/>
                </a:solidFill>
                <a:latin typeface="Arial" panose="020B0604020202020204" pitchFamily="34" charset="0"/>
                <a:ea typeface="CMU Sans Serif Demi Condensed" panose="02000706000000000000" pitchFamily="2" charset="0"/>
                <a:cs typeface="Arial" panose="020B0604020202020204" pitchFamily="34" charset="0"/>
              </a:rPr>
              <a:t>(EEG, EMG and optical </a:t>
            </a:r>
            <a:r>
              <a:rPr lang="en-GB" sz="1000" dirty="0" err="1">
                <a:solidFill>
                  <a:schemeClr val="accent2"/>
                </a:solidFill>
                <a:latin typeface="Arial" panose="020B0604020202020204" pitchFamily="34" charset="0"/>
                <a:ea typeface="CMU Sans Serif Demi Condensed" panose="02000706000000000000" pitchFamily="2" charset="0"/>
                <a:cs typeface="Arial" panose="020B0604020202020204" pitchFamily="34" charset="0"/>
              </a:rPr>
              <a:t>MoCap</a:t>
            </a:r>
            <a:r>
              <a:rPr lang="en-GB" sz="1000" dirty="0">
                <a:solidFill>
                  <a:schemeClr val="accent2"/>
                </a:solidFill>
                <a:latin typeface="Arial" panose="020B0604020202020204" pitchFamily="34" charset="0"/>
                <a:ea typeface="CMU Sans Serif Demi Condensed" panose="02000706000000000000" pitchFamily="2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3BDCA8C-2050-A80A-5547-3E0848A12721}"/>
              </a:ext>
            </a:extLst>
          </p:cNvPr>
          <p:cNvSpPr/>
          <p:nvPr/>
        </p:nvSpPr>
        <p:spPr>
          <a:xfrm>
            <a:off x="7990408" y="3461137"/>
            <a:ext cx="1469218" cy="3464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Functional assessment</a:t>
            </a:r>
          </a:p>
        </p:txBody>
      </p:sp>
      <p:pic>
        <p:nvPicPr>
          <p:cNvPr id="37" name="Graphic 36" descr="House outline">
            <a:extLst>
              <a:ext uri="{FF2B5EF4-FFF2-40B4-BE49-F238E27FC236}">
                <a16:creationId xmlns:a16="http://schemas.microsoft.com/office/drawing/2014/main" id="{329F2C2E-C013-5E21-BB47-26F9EDC57E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29008" y="2873780"/>
            <a:ext cx="545889" cy="584210"/>
          </a:xfrm>
          <a:prstGeom prst="rect">
            <a:avLst/>
          </a:prstGeom>
        </p:spPr>
      </p:pic>
      <p:sp>
        <p:nvSpPr>
          <p:cNvPr id="38" name="Rectangle 14">
            <a:extLst>
              <a:ext uri="{FF2B5EF4-FFF2-40B4-BE49-F238E27FC236}">
                <a16:creationId xmlns:a16="http://schemas.microsoft.com/office/drawing/2014/main" id="{38DFBD9B-10EB-57C2-7461-B6890A9A9804}"/>
              </a:ext>
            </a:extLst>
          </p:cNvPr>
          <p:cNvSpPr/>
          <p:nvPr/>
        </p:nvSpPr>
        <p:spPr>
          <a:xfrm>
            <a:off x="6351325" y="3873166"/>
            <a:ext cx="1501257" cy="73296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0" dirty="0">
                <a:solidFill>
                  <a:schemeClr val="accent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Psychological and environmental (social and physical)</a:t>
            </a:r>
            <a:r>
              <a:rPr lang="en-US" sz="1000" dirty="0">
                <a:solidFill>
                  <a:schemeClr val="accent2"/>
                </a:solidFill>
                <a:latin typeface="Arial" panose="020B0604020202020204" pitchFamily="34" charset="0"/>
                <a:ea typeface="CMU Sans Serif Demi Condensed" panose="02000706000000000000" pitchFamily="2" charset="0"/>
                <a:cs typeface="Arial" panose="020B0604020202020204" pitchFamily="34" charset="0"/>
              </a:rPr>
              <a:t> factors</a:t>
            </a:r>
          </a:p>
        </p:txBody>
      </p:sp>
      <p:sp>
        <p:nvSpPr>
          <p:cNvPr id="39" name="Rectangle 15">
            <a:extLst>
              <a:ext uri="{FF2B5EF4-FFF2-40B4-BE49-F238E27FC236}">
                <a16:creationId xmlns:a16="http://schemas.microsoft.com/office/drawing/2014/main" id="{1869613A-CF39-E18C-25E0-6887CDCC5744}"/>
              </a:ext>
            </a:extLst>
          </p:cNvPr>
          <p:cNvSpPr/>
          <p:nvPr/>
        </p:nvSpPr>
        <p:spPr>
          <a:xfrm>
            <a:off x="6358229" y="4728819"/>
            <a:ext cx="1501257" cy="62583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000" i="0" dirty="0">
                <a:solidFill>
                  <a:schemeClr val="accent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aily-life gait quantity and quality (IMU recordings)</a:t>
            </a:r>
            <a:endParaRPr lang="en-US" sz="1000" dirty="0">
              <a:solidFill>
                <a:schemeClr val="accent2"/>
              </a:solidFill>
              <a:latin typeface="Arial" panose="020B0604020202020204" pitchFamily="34" charset="0"/>
              <a:ea typeface="CMU Sans Serif Demi Condensed" panose="02000706000000000000" pitchFamily="2" charset="0"/>
              <a:cs typeface="Arial" panose="020B0604020202020204" pitchFamily="34" charset="0"/>
            </a:endParaRPr>
          </a:p>
        </p:txBody>
      </p:sp>
      <p:sp>
        <p:nvSpPr>
          <p:cNvPr id="40" name="Rectangle 25">
            <a:extLst>
              <a:ext uri="{FF2B5EF4-FFF2-40B4-BE49-F238E27FC236}">
                <a16:creationId xmlns:a16="http://schemas.microsoft.com/office/drawing/2014/main" id="{461F5635-A1DA-E934-34AD-4649F3E09BE2}"/>
              </a:ext>
            </a:extLst>
          </p:cNvPr>
          <p:cNvSpPr/>
          <p:nvPr/>
        </p:nvSpPr>
        <p:spPr>
          <a:xfrm>
            <a:off x="6351325" y="3456663"/>
            <a:ext cx="1508162" cy="3464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Home assessment</a:t>
            </a:r>
          </a:p>
        </p:txBody>
      </p:sp>
      <p:pic>
        <p:nvPicPr>
          <p:cNvPr id="42" name="Graphic 9">
            <a:extLst>
              <a:ext uri="{FF2B5EF4-FFF2-40B4-BE49-F238E27FC236}">
                <a16:creationId xmlns:a16="http://schemas.microsoft.com/office/drawing/2014/main" id="{A6AF3383-045E-5821-F67A-1ED5F2E135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47513" y="2894828"/>
            <a:ext cx="545889" cy="584210"/>
          </a:xfrm>
          <a:prstGeom prst="rect">
            <a:avLst/>
          </a:prstGeom>
        </p:spPr>
      </p:pic>
      <p:sp>
        <p:nvSpPr>
          <p:cNvPr id="43" name="Rectangle 23">
            <a:extLst>
              <a:ext uri="{FF2B5EF4-FFF2-40B4-BE49-F238E27FC236}">
                <a16:creationId xmlns:a16="http://schemas.microsoft.com/office/drawing/2014/main" id="{009ED870-20C6-E3AE-7236-F5151A458E6E}"/>
              </a:ext>
            </a:extLst>
          </p:cNvPr>
          <p:cNvSpPr/>
          <p:nvPr/>
        </p:nvSpPr>
        <p:spPr>
          <a:xfrm>
            <a:off x="7973500" y="4728426"/>
            <a:ext cx="1517275" cy="62583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accent2"/>
                </a:solidFill>
                <a:latin typeface="Arial" panose="020B0604020202020204" pitchFamily="34" charset="0"/>
                <a:ea typeface="CMU Sans Serif Demi Condensed" panose="02000706000000000000" pitchFamily="2" charset="0"/>
                <a:cs typeface="Arial" panose="020B0604020202020204" pitchFamily="34" charset="0"/>
              </a:rPr>
              <a:t>Clinical and  neuropsychological outcomes</a:t>
            </a:r>
          </a:p>
        </p:txBody>
      </p:sp>
      <p:sp>
        <p:nvSpPr>
          <p:cNvPr id="44" name="Rectangle 23">
            <a:extLst>
              <a:ext uri="{FF2B5EF4-FFF2-40B4-BE49-F238E27FC236}">
                <a16:creationId xmlns:a16="http://schemas.microsoft.com/office/drawing/2014/main" id="{5F25B094-C275-C55B-9399-B475848CA109}"/>
              </a:ext>
            </a:extLst>
          </p:cNvPr>
          <p:cNvSpPr/>
          <p:nvPr/>
        </p:nvSpPr>
        <p:spPr>
          <a:xfrm>
            <a:off x="10172680" y="3886723"/>
            <a:ext cx="1501257" cy="719010"/>
          </a:xfrm>
          <a:prstGeom prst="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accent3"/>
                </a:solidFill>
                <a:latin typeface="Arial" panose="020B0604020202020204" pitchFamily="34" charset="0"/>
                <a:ea typeface="CMU Sans Serif Demi Condensed" panose="02000706000000000000" pitchFamily="2" charset="0"/>
                <a:cs typeface="Arial" panose="020B0604020202020204" pitchFamily="34" charset="0"/>
              </a:rPr>
              <a:t>Neurophysiological and Kinematic recordings</a:t>
            </a:r>
          </a:p>
          <a:p>
            <a:pPr algn="ctr"/>
            <a:r>
              <a:rPr lang="en-GB" sz="1000" dirty="0">
                <a:solidFill>
                  <a:schemeClr val="accent3"/>
                </a:solidFill>
                <a:latin typeface="Arial" panose="020B0604020202020204" pitchFamily="34" charset="0"/>
                <a:ea typeface="CMU Sans Serif Demi Condensed" panose="02000706000000000000" pitchFamily="2" charset="0"/>
                <a:cs typeface="Arial" panose="020B0604020202020204" pitchFamily="34" charset="0"/>
              </a:rPr>
              <a:t>(EEG, EMG and optical </a:t>
            </a:r>
            <a:r>
              <a:rPr lang="en-GB" sz="1000" dirty="0" err="1">
                <a:solidFill>
                  <a:schemeClr val="accent3"/>
                </a:solidFill>
                <a:latin typeface="Arial" panose="020B0604020202020204" pitchFamily="34" charset="0"/>
                <a:ea typeface="CMU Sans Serif Demi Condensed" panose="02000706000000000000" pitchFamily="2" charset="0"/>
                <a:cs typeface="Arial" panose="020B0604020202020204" pitchFamily="34" charset="0"/>
              </a:rPr>
              <a:t>MoCap</a:t>
            </a:r>
            <a:r>
              <a:rPr lang="en-GB" sz="1000" dirty="0">
                <a:solidFill>
                  <a:schemeClr val="accent3"/>
                </a:solidFill>
                <a:latin typeface="Arial" panose="020B0604020202020204" pitchFamily="34" charset="0"/>
                <a:ea typeface="CMU Sans Serif Demi Condensed" panose="02000706000000000000" pitchFamily="2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D6BBECF-03DA-8BCA-60E9-577E15F5CAA4}"/>
              </a:ext>
            </a:extLst>
          </p:cNvPr>
          <p:cNvSpPr/>
          <p:nvPr/>
        </p:nvSpPr>
        <p:spPr>
          <a:xfrm>
            <a:off x="10176517" y="3460744"/>
            <a:ext cx="1469218" cy="34640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Functional assessment</a:t>
            </a:r>
          </a:p>
        </p:txBody>
      </p:sp>
      <p:pic>
        <p:nvPicPr>
          <p:cNvPr id="51" name="Graphic 9">
            <a:extLst>
              <a:ext uri="{FF2B5EF4-FFF2-40B4-BE49-F238E27FC236}">
                <a16:creationId xmlns:a16="http://schemas.microsoft.com/office/drawing/2014/main" id="{90EF79C1-5AE6-5AD0-E285-1FB47ACC4E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33622" y="2894435"/>
            <a:ext cx="545889" cy="584210"/>
          </a:xfrm>
          <a:prstGeom prst="rect">
            <a:avLst/>
          </a:prstGeom>
        </p:spPr>
      </p:pic>
      <p:sp>
        <p:nvSpPr>
          <p:cNvPr id="52" name="Rectangle 23">
            <a:extLst>
              <a:ext uri="{FF2B5EF4-FFF2-40B4-BE49-F238E27FC236}">
                <a16:creationId xmlns:a16="http://schemas.microsoft.com/office/drawing/2014/main" id="{D647C599-F85F-802B-BD9E-F2795FFE8F9E}"/>
              </a:ext>
            </a:extLst>
          </p:cNvPr>
          <p:cNvSpPr/>
          <p:nvPr/>
        </p:nvSpPr>
        <p:spPr>
          <a:xfrm>
            <a:off x="10159609" y="4728033"/>
            <a:ext cx="1517275" cy="625830"/>
          </a:xfrm>
          <a:prstGeom prst="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accent3"/>
                </a:solidFill>
                <a:latin typeface="Arial" panose="020B0604020202020204" pitchFamily="34" charset="0"/>
                <a:ea typeface="CMU Sans Serif Demi Condensed" panose="02000706000000000000" pitchFamily="2" charset="0"/>
                <a:cs typeface="Arial" panose="020B0604020202020204" pitchFamily="34" charset="0"/>
              </a:rPr>
              <a:t>Clinical and  neuropsychological outcomes</a:t>
            </a:r>
          </a:p>
        </p:txBody>
      </p:sp>
      <p:pic>
        <p:nvPicPr>
          <p:cNvPr id="53" name="Graphic 9">
            <a:extLst>
              <a:ext uri="{FF2B5EF4-FFF2-40B4-BE49-F238E27FC236}">
                <a16:creationId xmlns:a16="http://schemas.microsoft.com/office/drawing/2014/main" id="{12EC8D65-828B-1E06-D144-9BD42C0119F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64614" y="2894435"/>
            <a:ext cx="545889" cy="584210"/>
          </a:xfrm>
          <a:prstGeom prst="rect">
            <a:avLst/>
          </a:prstGeom>
        </p:spPr>
      </p:pic>
      <p:sp>
        <p:nvSpPr>
          <p:cNvPr id="54" name="Rectangle 18">
            <a:extLst>
              <a:ext uri="{FF2B5EF4-FFF2-40B4-BE49-F238E27FC236}">
                <a16:creationId xmlns:a16="http://schemas.microsoft.com/office/drawing/2014/main" id="{398B49B0-9183-CC4A-4AE2-8AADBD37570F}"/>
              </a:ext>
            </a:extLst>
          </p:cNvPr>
          <p:cNvSpPr/>
          <p:nvPr/>
        </p:nvSpPr>
        <p:spPr>
          <a:xfrm>
            <a:off x="4192160" y="3898437"/>
            <a:ext cx="1481218" cy="707296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4"/>
                </a:solidFill>
                <a:latin typeface="Arial" panose="020B0604020202020204" pitchFamily="34" charset="0"/>
                <a:ea typeface="CMU Sans Serif Demi Condensed" panose="02000706000000000000" pitchFamily="2" charset="0"/>
                <a:cs typeface="Arial" panose="020B0604020202020204" pitchFamily="34" charset="0"/>
              </a:rPr>
              <a:t>12 session </a:t>
            </a:r>
            <a:r>
              <a:rPr lang="en-US" sz="1050" dirty="0">
                <a:solidFill>
                  <a:schemeClr val="accent4"/>
                </a:solidFill>
                <a:latin typeface="Arial" panose="020B0604020202020204" pitchFamily="34" charset="0"/>
                <a:ea typeface="CMU Sans Serif Demi Condensed" panose="02000706000000000000" pitchFamily="2" charset="0"/>
                <a:cs typeface="Arial" panose="020B0604020202020204" pitchFamily="34" charset="0"/>
              </a:rPr>
              <a:t>of </a:t>
            </a:r>
            <a:r>
              <a:rPr lang="en-US" sz="1050" i="0" dirty="0">
                <a:solidFill>
                  <a:schemeClr val="accent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gait training on a treadmill (including perturbations)</a:t>
            </a:r>
            <a:endParaRPr lang="en-US" sz="1050" dirty="0">
              <a:solidFill>
                <a:schemeClr val="accent4"/>
              </a:solidFill>
              <a:latin typeface="Arial" panose="020B0604020202020204" pitchFamily="34" charset="0"/>
              <a:ea typeface="CMU Sans Serif Demi Condensed" panose="02000706000000000000" pitchFamily="2" charset="0"/>
              <a:cs typeface="Arial" panose="020B0604020202020204" pitchFamily="34" charset="0"/>
            </a:endParaRPr>
          </a:p>
        </p:txBody>
      </p:sp>
      <p:sp>
        <p:nvSpPr>
          <p:cNvPr id="55" name="Rectangle 23">
            <a:extLst>
              <a:ext uri="{FF2B5EF4-FFF2-40B4-BE49-F238E27FC236}">
                <a16:creationId xmlns:a16="http://schemas.microsoft.com/office/drawing/2014/main" id="{4852419E-CF77-D4FA-79CD-E331E149D0F9}"/>
              </a:ext>
            </a:extLst>
          </p:cNvPr>
          <p:cNvSpPr/>
          <p:nvPr/>
        </p:nvSpPr>
        <p:spPr>
          <a:xfrm>
            <a:off x="4175956" y="4728034"/>
            <a:ext cx="1497421" cy="62583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accent4"/>
                </a:solidFill>
                <a:latin typeface="Arial" panose="020B0604020202020204" pitchFamily="34" charset="0"/>
                <a:ea typeface="CMU Sans Serif Demi Condensed" panose="02000706000000000000" pitchFamily="2" charset="0"/>
                <a:cs typeface="Arial" panose="020B0604020202020204" pitchFamily="34" charset="0"/>
              </a:rPr>
              <a:t>Control intervention depending on the clinical site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7682D69-0FA5-71C5-2B5F-DC598D6C7B62}"/>
              </a:ext>
            </a:extLst>
          </p:cNvPr>
          <p:cNvSpPr/>
          <p:nvPr/>
        </p:nvSpPr>
        <p:spPr>
          <a:xfrm>
            <a:off x="4175956" y="3456270"/>
            <a:ext cx="1497421" cy="3464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Training visits</a:t>
            </a:r>
          </a:p>
        </p:txBody>
      </p:sp>
      <p:sp>
        <p:nvSpPr>
          <p:cNvPr id="58" name="Rectangle 12">
            <a:extLst>
              <a:ext uri="{FF2B5EF4-FFF2-40B4-BE49-F238E27FC236}">
                <a16:creationId xmlns:a16="http://schemas.microsoft.com/office/drawing/2014/main" id="{3FE712B5-2BBB-D7B5-DB83-0503FA80F31B}"/>
              </a:ext>
            </a:extLst>
          </p:cNvPr>
          <p:cNvSpPr/>
          <p:nvPr/>
        </p:nvSpPr>
        <p:spPr>
          <a:xfrm>
            <a:off x="3931615" y="1680719"/>
            <a:ext cx="2024559" cy="435223"/>
          </a:xfrm>
          <a:prstGeom prst="rect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CMU Sans Serif Demi Condensed" panose="02000706000000000000" pitchFamily="2" charset="0"/>
                <a:cs typeface="Arial" panose="020B0604020202020204" pitchFamily="34" charset="0"/>
              </a:rPr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2438815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B83E4C-5C74-CFF2-ABB7-ABCEF118E56B}"/>
              </a:ext>
            </a:extLst>
          </p:cNvPr>
          <p:cNvCxnSpPr>
            <a:cxnSpLocks/>
          </p:cNvCxnSpPr>
          <p:nvPr/>
        </p:nvCxnSpPr>
        <p:spPr>
          <a:xfrm>
            <a:off x="3776119" y="2572503"/>
            <a:ext cx="723022" cy="97417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FE20155-1D2A-E3A0-D375-31ECBDDF4151}"/>
              </a:ext>
            </a:extLst>
          </p:cNvPr>
          <p:cNvCxnSpPr>
            <a:cxnSpLocks/>
            <a:stCxn id="51" idx="7"/>
          </p:cNvCxnSpPr>
          <p:nvPr/>
        </p:nvCxnSpPr>
        <p:spPr>
          <a:xfrm>
            <a:off x="8022929" y="2624999"/>
            <a:ext cx="862372" cy="103812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0A97B0A-4301-5386-93EC-5EFFFA963CA4}"/>
              </a:ext>
            </a:extLst>
          </p:cNvPr>
          <p:cNvCxnSpPr>
            <a:cxnSpLocks/>
          </p:cNvCxnSpPr>
          <p:nvPr/>
        </p:nvCxnSpPr>
        <p:spPr>
          <a:xfrm>
            <a:off x="5874848" y="2560767"/>
            <a:ext cx="642567" cy="93864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AD03AF-AE6B-2039-B59F-B03ED17E1781}"/>
              </a:ext>
            </a:extLst>
          </p:cNvPr>
          <p:cNvCxnSpPr>
            <a:cxnSpLocks/>
          </p:cNvCxnSpPr>
          <p:nvPr/>
        </p:nvCxnSpPr>
        <p:spPr>
          <a:xfrm flipV="1">
            <a:off x="2803007" y="2187600"/>
            <a:ext cx="471684" cy="102528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515EF20-AF64-7C77-98DA-2CB1E6D42DBE}"/>
              </a:ext>
            </a:extLst>
          </p:cNvPr>
          <p:cNvCxnSpPr>
            <a:cxnSpLocks/>
          </p:cNvCxnSpPr>
          <p:nvPr/>
        </p:nvCxnSpPr>
        <p:spPr>
          <a:xfrm flipV="1">
            <a:off x="4834833" y="2247301"/>
            <a:ext cx="738542" cy="100723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C5E5DF4-A4DF-DC8A-6856-6C627147026F}"/>
              </a:ext>
            </a:extLst>
          </p:cNvPr>
          <p:cNvCxnSpPr>
            <a:cxnSpLocks/>
            <a:stCxn id="51" idx="6"/>
          </p:cNvCxnSpPr>
          <p:nvPr/>
        </p:nvCxnSpPr>
        <p:spPr>
          <a:xfrm flipV="1">
            <a:off x="6985205" y="2296945"/>
            <a:ext cx="502193" cy="86864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22F2820-F32E-A1C5-4918-F9BA5E3168B2}"/>
              </a:ext>
            </a:extLst>
          </p:cNvPr>
          <p:cNvCxnSpPr>
            <a:cxnSpLocks/>
          </p:cNvCxnSpPr>
          <p:nvPr/>
        </p:nvCxnSpPr>
        <p:spPr>
          <a:xfrm flipV="1">
            <a:off x="9222690" y="2286622"/>
            <a:ext cx="476831" cy="83638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D10107-BB58-7A73-8AF2-6E66672E416F}"/>
              </a:ext>
            </a:extLst>
          </p:cNvPr>
          <p:cNvCxnSpPr>
            <a:cxnSpLocks/>
          </p:cNvCxnSpPr>
          <p:nvPr/>
        </p:nvCxnSpPr>
        <p:spPr>
          <a:xfrm>
            <a:off x="1791485" y="2495537"/>
            <a:ext cx="561825" cy="105113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A85ACDD-C3D1-C6FA-F18B-1B043313717D}"/>
              </a:ext>
            </a:extLst>
          </p:cNvPr>
          <p:cNvSpPr txBox="1"/>
          <p:nvPr/>
        </p:nvSpPr>
        <p:spPr>
          <a:xfrm rot="16200000">
            <a:off x="-176749" y="2847662"/>
            <a:ext cx="220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Mediolaterale</a:t>
            </a:r>
            <a:r>
              <a:rPr lang="en-US" sz="1400" dirty="0"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 Position [m]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6644C7F-50A1-F533-8EDA-C2EEA2334050}"/>
              </a:ext>
            </a:extLst>
          </p:cNvPr>
          <p:cNvCxnSpPr>
            <a:cxnSpLocks/>
          </p:cNvCxnSpPr>
          <p:nvPr/>
        </p:nvCxnSpPr>
        <p:spPr>
          <a:xfrm flipH="1">
            <a:off x="1154834" y="3827540"/>
            <a:ext cx="9617036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5BC24FA-E161-2E7C-B725-C4BFFFE44381}"/>
              </a:ext>
            </a:extLst>
          </p:cNvPr>
          <p:cNvSpPr txBox="1"/>
          <p:nvPr/>
        </p:nvSpPr>
        <p:spPr>
          <a:xfrm>
            <a:off x="3803564" y="3865252"/>
            <a:ext cx="3539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Zeit [s]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43A1227-37A3-614B-2BA9-132C32AD3FB3}"/>
              </a:ext>
            </a:extLst>
          </p:cNvPr>
          <p:cNvCxnSpPr/>
          <p:nvPr/>
        </p:nvCxnSpPr>
        <p:spPr>
          <a:xfrm>
            <a:off x="1409942" y="2111455"/>
            <a:ext cx="763086" cy="0"/>
          </a:xfrm>
          <a:prstGeom prst="line">
            <a:avLst/>
          </a:prstGeom>
          <a:ln w="76200">
            <a:solidFill>
              <a:srgbClr val="2683C6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6C46B0-16BF-F655-AE39-B5F4B39187C3}"/>
              </a:ext>
            </a:extLst>
          </p:cNvPr>
          <p:cNvCxnSpPr/>
          <p:nvPr/>
        </p:nvCxnSpPr>
        <p:spPr>
          <a:xfrm>
            <a:off x="2411802" y="3580893"/>
            <a:ext cx="763086" cy="0"/>
          </a:xfrm>
          <a:prstGeom prst="line">
            <a:avLst/>
          </a:prstGeom>
          <a:ln w="76200">
            <a:solidFill>
              <a:srgbClr val="D6BD24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7B72FD9-6BF9-40B6-74D5-33266F50322F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2793345" y="3212889"/>
            <a:ext cx="0" cy="376139"/>
          </a:xfrm>
          <a:prstGeom prst="line">
            <a:avLst/>
          </a:prstGeom>
          <a:ln w="19050">
            <a:solidFill>
              <a:srgbClr val="D6BD24"/>
            </a:solidFill>
            <a:prstDash val="sysDash"/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4F5D8CB-9069-1C13-27AB-B10FA36FEFDD}"/>
              </a:ext>
            </a:extLst>
          </p:cNvPr>
          <p:cNvCxnSpPr/>
          <p:nvPr/>
        </p:nvCxnSpPr>
        <p:spPr>
          <a:xfrm>
            <a:off x="4455445" y="3616689"/>
            <a:ext cx="763086" cy="0"/>
          </a:xfrm>
          <a:prstGeom prst="line">
            <a:avLst/>
          </a:prstGeom>
          <a:ln w="76200">
            <a:solidFill>
              <a:srgbClr val="D6BD24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17AF582-7F51-7569-2DE8-183C876BCBCF}"/>
              </a:ext>
            </a:extLst>
          </p:cNvPr>
          <p:cNvCxnSpPr>
            <a:cxnSpLocks/>
          </p:cNvCxnSpPr>
          <p:nvPr/>
        </p:nvCxnSpPr>
        <p:spPr>
          <a:xfrm>
            <a:off x="4836988" y="3248684"/>
            <a:ext cx="0" cy="376139"/>
          </a:xfrm>
          <a:prstGeom prst="line">
            <a:avLst/>
          </a:prstGeom>
          <a:ln w="19050">
            <a:solidFill>
              <a:srgbClr val="D6BD24"/>
            </a:solidFill>
            <a:prstDash val="sysDash"/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B5CDDCC-C48E-EA08-5E6A-C4635400BA22}"/>
              </a:ext>
            </a:extLst>
          </p:cNvPr>
          <p:cNvCxnSpPr/>
          <p:nvPr/>
        </p:nvCxnSpPr>
        <p:spPr>
          <a:xfrm>
            <a:off x="6601277" y="3528989"/>
            <a:ext cx="763086" cy="0"/>
          </a:xfrm>
          <a:prstGeom prst="line">
            <a:avLst/>
          </a:prstGeom>
          <a:ln w="76200">
            <a:solidFill>
              <a:srgbClr val="D6BD24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D9B3F57-1FB2-62BE-9FF1-F0EE5920D969}"/>
              </a:ext>
            </a:extLst>
          </p:cNvPr>
          <p:cNvCxnSpPr>
            <a:cxnSpLocks/>
          </p:cNvCxnSpPr>
          <p:nvPr/>
        </p:nvCxnSpPr>
        <p:spPr>
          <a:xfrm>
            <a:off x="6982820" y="3160984"/>
            <a:ext cx="0" cy="376139"/>
          </a:xfrm>
          <a:prstGeom prst="line">
            <a:avLst/>
          </a:prstGeom>
          <a:ln w="19050">
            <a:solidFill>
              <a:srgbClr val="D6BD24"/>
            </a:solidFill>
            <a:prstDash val="sysDash"/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403D409-9DD0-656E-8453-DF5D1E2595D1}"/>
              </a:ext>
            </a:extLst>
          </p:cNvPr>
          <p:cNvCxnSpPr/>
          <p:nvPr/>
        </p:nvCxnSpPr>
        <p:spPr>
          <a:xfrm>
            <a:off x="8839450" y="3482455"/>
            <a:ext cx="763086" cy="0"/>
          </a:xfrm>
          <a:prstGeom prst="line">
            <a:avLst/>
          </a:prstGeom>
          <a:ln w="76200">
            <a:solidFill>
              <a:srgbClr val="D6BD24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BE157BA-C998-3416-EC78-22BCCC0CEB5B}"/>
              </a:ext>
            </a:extLst>
          </p:cNvPr>
          <p:cNvCxnSpPr>
            <a:cxnSpLocks/>
          </p:cNvCxnSpPr>
          <p:nvPr/>
        </p:nvCxnSpPr>
        <p:spPr>
          <a:xfrm>
            <a:off x="9220993" y="3114450"/>
            <a:ext cx="0" cy="376139"/>
          </a:xfrm>
          <a:prstGeom prst="line">
            <a:avLst/>
          </a:prstGeom>
          <a:ln w="19050">
            <a:solidFill>
              <a:srgbClr val="D6BD24"/>
            </a:solidFill>
            <a:prstDash val="sysDash"/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5B8C9EF-9E06-017C-7D3D-F3116B37E826}"/>
              </a:ext>
            </a:extLst>
          </p:cNvPr>
          <p:cNvCxnSpPr>
            <a:cxnSpLocks/>
          </p:cNvCxnSpPr>
          <p:nvPr/>
        </p:nvCxnSpPr>
        <p:spPr>
          <a:xfrm>
            <a:off x="1791485" y="2111455"/>
            <a:ext cx="0" cy="376139"/>
          </a:xfrm>
          <a:prstGeom prst="line">
            <a:avLst/>
          </a:prstGeom>
          <a:ln w="19050">
            <a:solidFill>
              <a:srgbClr val="2683C6"/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AC192DF-8BE1-7B1E-A1B1-7D78D4EE4E04}"/>
              </a:ext>
            </a:extLst>
          </p:cNvPr>
          <p:cNvCxnSpPr/>
          <p:nvPr/>
        </p:nvCxnSpPr>
        <p:spPr>
          <a:xfrm>
            <a:off x="3379056" y="2172308"/>
            <a:ext cx="763086" cy="0"/>
          </a:xfrm>
          <a:prstGeom prst="line">
            <a:avLst/>
          </a:prstGeom>
          <a:ln w="76200">
            <a:solidFill>
              <a:srgbClr val="2683C6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22AFE96-5DAA-3342-4188-67B9746C6552}"/>
              </a:ext>
            </a:extLst>
          </p:cNvPr>
          <p:cNvCxnSpPr>
            <a:cxnSpLocks/>
          </p:cNvCxnSpPr>
          <p:nvPr/>
        </p:nvCxnSpPr>
        <p:spPr>
          <a:xfrm>
            <a:off x="3760599" y="2172308"/>
            <a:ext cx="0" cy="376139"/>
          </a:xfrm>
          <a:prstGeom prst="line">
            <a:avLst/>
          </a:prstGeom>
          <a:ln w="19050">
            <a:solidFill>
              <a:srgbClr val="2683C6"/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7A03B29-F5EB-5A03-37AF-EE535681EB8A}"/>
              </a:ext>
            </a:extLst>
          </p:cNvPr>
          <p:cNvCxnSpPr/>
          <p:nvPr/>
        </p:nvCxnSpPr>
        <p:spPr>
          <a:xfrm>
            <a:off x="5483697" y="2168729"/>
            <a:ext cx="763086" cy="0"/>
          </a:xfrm>
          <a:prstGeom prst="line">
            <a:avLst/>
          </a:prstGeom>
          <a:ln w="76200">
            <a:solidFill>
              <a:srgbClr val="2683C6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11FFF13-030F-AE67-E967-FE0D5454FDC6}"/>
              </a:ext>
            </a:extLst>
          </p:cNvPr>
          <p:cNvCxnSpPr>
            <a:cxnSpLocks/>
          </p:cNvCxnSpPr>
          <p:nvPr/>
        </p:nvCxnSpPr>
        <p:spPr>
          <a:xfrm>
            <a:off x="5865239" y="2168729"/>
            <a:ext cx="0" cy="376139"/>
          </a:xfrm>
          <a:prstGeom prst="line">
            <a:avLst/>
          </a:prstGeom>
          <a:ln w="19050">
            <a:solidFill>
              <a:srgbClr val="2683C6"/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6F01150-CC46-5413-3060-2580AD9EE277}"/>
              </a:ext>
            </a:extLst>
          </p:cNvPr>
          <p:cNvCxnSpPr/>
          <p:nvPr/>
        </p:nvCxnSpPr>
        <p:spPr>
          <a:xfrm>
            <a:off x="7624211" y="2247301"/>
            <a:ext cx="763086" cy="0"/>
          </a:xfrm>
          <a:prstGeom prst="line">
            <a:avLst/>
          </a:prstGeom>
          <a:ln w="76200">
            <a:solidFill>
              <a:srgbClr val="2683C6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C16247-9750-C3F1-B825-A26B28E1480C}"/>
              </a:ext>
            </a:extLst>
          </p:cNvPr>
          <p:cNvCxnSpPr>
            <a:cxnSpLocks/>
          </p:cNvCxnSpPr>
          <p:nvPr/>
        </p:nvCxnSpPr>
        <p:spPr>
          <a:xfrm>
            <a:off x="8005754" y="2247301"/>
            <a:ext cx="0" cy="376139"/>
          </a:xfrm>
          <a:prstGeom prst="line">
            <a:avLst/>
          </a:prstGeom>
          <a:ln w="19050">
            <a:solidFill>
              <a:srgbClr val="2683C6"/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9219723-A749-BE1F-8ED9-55FBCA225BC7}"/>
              </a:ext>
            </a:extLst>
          </p:cNvPr>
          <p:cNvCxnSpPr/>
          <p:nvPr/>
        </p:nvCxnSpPr>
        <p:spPr>
          <a:xfrm>
            <a:off x="9742593" y="2143493"/>
            <a:ext cx="763086" cy="0"/>
          </a:xfrm>
          <a:prstGeom prst="line">
            <a:avLst/>
          </a:prstGeom>
          <a:ln w="76200">
            <a:solidFill>
              <a:srgbClr val="2683C6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DA0DDE5-B801-6B69-01FB-88616CB4205F}"/>
              </a:ext>
            </a:extLst>
          </p:cNvPr>
          <p:cNvCxnSpPr>
            <a:cxnSpLocks/>
          </p:cNvCxnSpPr>
          <p:nvPr/>
        </p:nvCxnSpPr>
        <p:spPr>
          <a:xfrm>
            <a:off x="10124136" y="2143493"/>
            <a:ext cx="0" cy="376139"/>
          </a:xfrm>
          <a:prstGeom prst="line">
            <a:avLst/>
          </a:prstGeom>
          <a:ln w="19050">
            <a:solidFill>
              <a:srgbClr val="2683C6"/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BEED74C6-13A5-5BA6-F6F7-6084D7DAF280}"/>
              </a:ext>
            </a:extLst>
          </p:cNvPr>
          <p:cNvSpPr/>
          <p:nvPr/>
        </p:nvSpPr>
        <p:spPr>
          <a:xfrm>
            <a:off x="1154834" y="2487595"/>
            <a:ext cx="9359271" cy="759087"/>
          </a:xfrm>
          <a:custGeom>
            <a:avLst/>
            <a:gdLst>
              <a:gd name="connsiteX0" fmla="*/ 0 w 12385963"/>
              <a:gd name="connsiteY0" fmla="*/ 953202 h 1950729"/>
              <a:gd name="connsiteX1" fmla="*/ 881149 w 12385963"/>
              <a:gd name="connsiteY1" fmla="*/ 22176 h 1950729"/>
              <a:gd name="connsiteX2" fmla="*/ 1995054 w 12385963"/>
              <a:gd name="connsiteY2" fmla="*/ 1784474 h 1950729"/>
              <a:gd name="connsiteX3" fmla="*/ 3175462 w 12385963"/>
              <a:gd name="connsiteY3" fmla="*/ 171805 h 1950729"/>
              <a:gd name="connsiteX4" fmla="*/ 4488872 w 12385963"/>
              <a:gd name="connsiteY4" fmla="*/ 1867602 h 1950729"/>
              <a:gd name="connsiteX5" fmla="*/ 5735782 w 12385963"/>
              <a:gd name="connsiteY5" fmla="*/ 138554 h 1950729"/>
              <a:gd name="connsiteX6" fmla="*/ 7099069 w 12385963"/>
              <a:gd name="connsiteY6" fmla="*/ 1668096 h 1950729"/>
              <a:gd name="connsiteX7" fmla="*/ 8362603 w 12385963"/>
              <a:gd name="connsiteY7" fmla="*/ 338060 h 1950729"/>
              <a:gd name="connsiteX8" fmla="*/ 9842269 w 12385963"/>
              <a:gd name="connsiteY8" fmla="*/ 1551718 h 1950729"/>
              <a:gd name="connsiteX9" fmla="*/ 10956174 w 12385963"/>
              <a:gd name="connsiteY9" fmla="*/ 55427 h 1950729"/>
              <a:gd name="connsiteX10" fmla="*/ 12385963 w 12385963"/>
              <a:gd name="connsiteY10" fmla="*/ 1950729 h 1950729"/>
              <a:gd name="connsiteX0" fmla="*/ 0 w 11709718"/>
              <a:gd name="connsiteY0" fmla="*/ 953202 h 1867614"/>
              <a:gd name="connsiteX1" fmla="*/ 881149 w 11709718"/>
              <a:gd name="connsiteY1" fmla="*/ 22176 h 1867614"/>
              <a:gd name="connsiteX2" fmla="*/ 1995054 w 11709718"/>
              <a:gd name="connsiteY2" fmla="*/ 1784474 h 1867614"/>
              <a:gd name="connsiteX3" fmla="*/ 3175462 w 11709718"/>
              <a:gd name="connsiteY3" fmla="*/ 171805 h 1867614"/>
              <a:gd name="connsiteX4" fmla="*/ 4488872 w 11709718"/>
              <a:gd name="connsiteY4" fmla="*/ 1867602 h 1867614"/>
              <a:gd name="connsiteX5" fmla="*/ 5735782 w 11709718"/>
              <a:gd name="connsiteY5" fmla="*/ 138554 h 1867614"/>
              <a:gd name="connsiteX6" fmla="*/ 7099069 w 11709718"/>
              <a:gd name="connsiteY6" fmla="*/ 1668096 h 1867614"/>
              <a:gd name="connsiteX7" fmla="*/ 8362603 w 11709718"/>
              <a:gd name="connsiteY7" fmla="*/ 338060 h 1867614"/>
              <a:gd name="connsiteX8" fmla="*/ 9842269 w 11709718"/>
              <a:gd name="connsiteY8" fmla="*/ 1551718 h 1867614"/>
              <a:gd name="connsiteX9" fmla="*/ 10956174 w 11709718"/>
              <a:gd name="connsiteY9" fmla="*/ 55427 h 1867614"/>
              <a:gd name="connsiteX10" fmla="*/ 11709718 w 11709718"/>
              <a:gd name="connsiteY10" fmla="*/ 876272 h 1867614"/>
              <a:gd name="connsiteX0" fmla="*/ 0 w 11395863"/>
              <a:gd name="connsiteY0" fmla="*/ 953202 h 1867616"/>
              <a:gd name="connsiteX1" fmla="*/ 881149 w 11395863"/>
              <a:gd name="connsiteY1" fmla="*/ 22176 h 1867616"/>
              <a:gd name="connsiteX2" fmla="*/ 1995054 w 11395863"/>
              <a:gd name="connsiteY2" fmla="*/ 1784474 h 1867616"/>
              <a:gd name="connsiteX3" fmla="*/ 3175462 w 11395863"/>
              <a:gd name="connsiteY3" fmla="*/ 171805 h 1867616"/>
              <a:gd name="connsiteX4" fmla="*/ 4488872 w 11395863"/>
              <a:gd name="connsiteY4" fmla="*/ 1867602 h 1867616"/>
              <a:gd name="connsiteX5" fmla="*/ 5735782 w 11395863"/>
              <a:gd name="connsiteY5" fmla="*/ 138554 h 1867616"/>
              <a:gd name="connsiteX6" fmla="*/ 7099069 w 11395863"/>
              <a:gd name="connsiteY6" fmla="*/ 1668096 h 1867616"/>
              <a:gd name="connsiteX7" fmla="*/ 8362603 w 11395863"/>
              <a:gd name="connsiteY7" fmla="*/ 338060 h 1867616"/>
              <a:gd name="connsiteX8" fmla="*/ 9842269 w 11395863"/>
              <a:gd name="connsiteY8" fmla="*/ 1551718 h 1867616"/>
              <a:gd name="connsiteX9" fmla="*/ 10956174 w 11395863"/>
              <a:gd name="connsiteY9" fmla="*/ 55427 h 1867616"/>
              <a:gd name="connsiteX10" fmla="*/ 11395863 w 11395863"/>
              <a:gd name="connsiteY10" fmla="*/ 394821 h 1867616"/>
              <a:gd name="connsiteX0" fmla="*/ 0 w 11395863"/>
              <a:gd name="connsiteY0" fmla="*/ 953202 h 1867614"/>
              <a:gd name="connsiteX1" fmla="*/ 881149 w 11395863"/>
              <a:gd name="connsiteY1" fmla="*/ 22176 h 1867614"/>
              <a:gd name="connsiteX2" fmla="*/ 1995054 w 11395863"/>
              <a:gd name="connsiteY2" fmla="*/ 1784474 h 1867614"/>
              <a:gd name="connsiteX3" fmla="*/ 3175462 w 11395863"/>
              <a:gd name="connsiteY3" fmla="*/ 171805 h 1867614"/>
              <a:gd name="connsiteX4" fmla="*/ 4488872 w 11395863"/>
              <a:gd name="connsiteY4" fmla="*/ 1867602 h 1867614"/>
              <a:gd name="connsiteX5" fmla="*/ 5735782 w 11395863"/>
              <a:gd name="connsiteY5" fmla="*/ 138554 h 1867614"/>
              <a:gd name="connsiteX6" fmla="*/ 7099069 w 11395863"/>
              <a:gd name="connsiteY6" fmla="*/ 1668096 h 1867614"/>
              <a:gd name="connsiteX7" fmla="*/ 8362603 w 11395863"/>
              <a:gd name="connsiteY7" fmla="*/ 338060 h 1867614"/>
              <a:gd name="connsiteX8" fmla="*/ 9842269 w 11395863"/>
              <a:gd name="connsiteY8" fmla="*/ 1551718 h 1867614"/>
              <a:gd name="connsiteX9" fmla="*/ 10956174 w 11395863"/>
              <a:gd name="connsiteY9" fmla="*/ 55427 h 1867614"/>
              <a:gd name="connsiteX10" fmla="*/ 11395863 w 11395863"/>
              <a:gd name="connsiteY10" fmla="*/ 394821 h 1867614"/>
              <a:gd name="connsiteX0" fmla="*/ 0 w 11395863"/>
              <a:gd name="connsiteY0" fmla="*/ 953202 h 1867616"/>
              <a:gd name="connsiteX1" fmla="*/ 881149 w 11395863"/>
              <a:gd name="connsiteY1" fmla="*/ 22176 h 1867616"/>
              <a:gd name="connsiteX2" fmla="*/ 1995054 w 11395863"/>
              <a:gd name="connsiteY2" fmla="*/ 1784474 h 1867616"/>
              <a:gd name="connsiteX3" fmla="*/ 3175462 w 11395863"/>
              <a:gd name="connsiteY3" fmla="*/ 171805 h 1867616"/>
              <a:gd name="connsiteX4" fmla="*/ 4488872 w 11395863"/>
              <a:gd name="connsiteY4" fmla="*/ 1867602 h 1867616"/>
              <a:gd name="connsiteX5" fmla="*/ 5735782 w 11395863"/>
              <a:gd name="connsiteY5" fmla="*/ 138554 h 1867616"/>
              <a:gd name="connsiteX6" fmla="*/ 7099069 w 11395863"/>
              <a:gd name="connsiteY6" fmla="*/ 1668096 h 1867616"/>
              <a:gd name="connsiteX7" fmla="*/ 8362603 w 11395863"/>
              <a:gd name="connsiteY7" fmla="*/ 338060 h 1867616"/>
              <a:gd name="connsiteX8" fmla="*/ 9842269 w 11395863"/>
              <a:gd name="connsiteY8" fmla="*/ 1551718 h 1867616"/>
              <a:gd name="connsiteX9" fmla="*/ 10956174 w 11395863"/>
              <a:gd name="connsiteY9" fmla="*/ 55427 h 1867616"/>
              <a:gd name="connsiteX10" fmla="*/ 11395863 w 11395863"/>
              <a:gd name="connsiteY10" fmla="*/ 394821 h 1867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395863" h="1867616">
                <a:moveTo>
                  <a:pt x="0" y="953202"/>
                </a:moveTo>
                <a:cubicBezTo>
                  <a:pt x="274320" y="418416"/>
                  <a:pt x="548640" y="-116369"/>
                  <a:pt x="881149" y="22176"/>
                </a:cubicBezTo>
                <a:cubicBezTo>
                  <a:pt x="1213658" y="160721"/>
                  <a:pt x="1612669" y="1759536"/>
                  <a:pt x="1995054" y="1784474"/>
                </a:cubicBezTo>
                <a:cubicBezTo>
                  <a:pt x="2377439" y="1809412"/>
                  <a:pt x="2759826" y="157950"/>
                  <a:pt x="3175462" y="171805"/>
                </a:cubicBezTo>
                <a:cubicBezTo>
                  <a:pt x="3591098" y="185660"/>
                  <a:pt x="4062152" y="1873144"/>
                  <a:pt x="4488872" y="1867602"/>
                </a:cubicBezTo>
                <a:cubicBezTo>
                  <a:pt x="4915592" y="1862060"/>
                  <a:pt x="5300749" y="171805"/>
                  <a:pt x="5735782" y="138554"/>
                </a:cubicBezTo>
                <a:cubicBezTo>
                  <a:pt x="6170815" y="105303"/>
                  <a:pt x="6661266" y="1634845"/>
                  <a:pt x="7099069" y="1668096"/>
                </a:cubicBezTo>
                <a:cubicBezTo>
                  <a:pt x="7536872" y="1701347"/>
                  <a:pt x="7905403" y="357456"/>
                  <a:pt x="8362603" y="338060"/>
                </a:cubicBezTo>
                <a:cubicBezTo>
                  <a:pt x="8819803" y="318664"/>
                  <a:pt x="9410007" y="1598823"/>
                  <a:pt x="9842269" y="1551718"/>
                </a:cubicBezTo>
                <a:cubicBezTo>
                  <a:pt x="10274531" y="1504613"/>
                  <a:pt x="10532225" y="-11075"/>
                  <a:pt x="10956174" y="55427"/>
                </a:cubicBezTo>
                <a:cubicBezTo>
                  <a:pt x="11179513" y="69087"/>
                  <a:pt x="11156153" y="173867"/>
                  <a:pt x="11395863" y="394821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5D11E2B-4B52-BBE2-1C6D-0718D388FDC5}"/>
              </a:ext>
            </a:extLst>
          </p:cNvPr>
          <p:cNvCxnSpPr>
            <a:cxnSpLocks/>
          </p:cNvCxnSpPr>
          <p:nvPr/>
        </p:nvCxnSpPr>
        <p:spPr>
          <a:xfrm>
            <a:off x="1154834" y="1992484"/>
            <a:ext cx="0" cy="1847544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8969149E-6B6B-BBC2-CC0C-AB38FDAFE10A}"/>
              </a:ext>
            </a:extLst>
          </p:cNvPr>
          <p:cNvGrpSpPr/>
          <p:nvPr/>
        </p:nvGrpSpPr>
        <p:grpSpPr>
          <a:xfrm>
            <a:off x="10143364" y="2743206"/>
            <a:ext cx="1927877" cy="1156606"/>
            <a:chOff x="15229888" y="22597515"/>
            <a:chExt cx="2632463" cy="175865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D07A2EF-2110-458A-C5A2-44FFC1B7009E}"/>
                </a:ext>
              </a:extLst>
            </p:cNvPr>
            <p:cNvSpPr/>
            <p:nvPr/>
          </p:nvSpPr>
          <p:spPr>
            <a:xfrm>
              <a:off x="15229888" y="22597515"/>
              <a:ext cx="2535797" cy="17586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FA0D0A4-13A3-F711-6219-137D101A32A9}"/>
                </a:ext>
              </a:extLst>
            </p:cNvPr>
            <p:cNvCxnSpPr>
              <a:cxnSpLocks/>
            </p:cNvCxnSpPr>
            <p:nvPr/>
          </p:nvCxnSpPr>
          <p:spPr>
            <a:xfrm>
              <a:off x="15342776" y="22885397"/>
              <a:ext cx="461334" cy="0"/>
            </a:xfrm>
            <a:prstGeom prst="line">
              <a:avLst/>
            </a:prstGeom>
            <a:ln w="41275">
              <a:solidFill>
                <a:srgbClr val="2683C6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2279191-7DCD-9C42-A976-B159B75BE4F1}"/>
                </a:ext>
              </a:extLst>
            </p:cNvPr>
            <p:cNvCxnSpPr>
              <a:cxnSpLocks/>
            </p:cNvCxnSpPr>
            <p:nvPr/>
          </p:nvCxnSpPr>
          <p:spPr>
            <a:xfrm>
              <a:off x="15342776" y="23175013"/>
              <a:ext cx="474944" cy="0"/>
            </a:xfrm>
            <a:prstGeom prst="line">
              <a:avLst/>
            </a:prstGeom>
            <a:ln w="41275">
              <a:solidFill>
                <a:srgbClr val="D6BD24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F0DF329-CB72-0B9C-8212-3816AE1B566E}"/>
                </a:ext>
              </a:extLst>
            </p:cNvPr>
            <p:cNvSpPr txBox="1"/>
            <p:nvPr/>
          </p:nvSpPr>
          <p:spPr>
            <a:xfrm>
              <a:off x="15769035" y="22688419"/>
              <a:ext cx="1738919" cy="421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2683C6"/>
                  </a:solidFill>
                  <a:latin typeface="Open Sans Condensed" pitchFamily="2" charset="0"/>
                  <a:ea typeface="Open Sans Condensed" pitchFamily="2" charset="0"/>
                  <a:cs typeface="Open Sans Condensed" pitchFamily="2" charset="0"/>
                </a:rPr>
                <a:t>Linker </a:t>
              </a:r>
              <a:r>
                <a:rPr lang="en-US" sz="1200" dirty="0" err="1">
                  <a:solidFill>
                    <a:srgbClr val="2683C6"/>
                  </a:solidFill>
                  <a:latin typeface="Open Sans Condensed" pitchFamily="2" charset="0"/>
                  <a:ea typeface="Open Sans Condensed" pitchFamily="2" charset="0"/>
                  <a:cs typeface="Open Sans Condensed" pitchFamily="2" charset="0"/>
                </a:rPr>
                <a:t>Fuß</a:t>
              </a:r>
              <a:r>
                <a:rPr lang="en-US" sz="1200" dirty="0">
                  <a:solidFill>
                    <a:srgbClr val="2683C6"/>
                  </a:solidFill>
                  <a:latin typeface="Open Sans Condensed" pitchFamily="2" charset="0"/>
                  <a:ea typeface="Open Sans Condensed" pitchFamily="2" charset="0"/>
                  <a:cs typeface="Open Sans Condensed" pitchFamily="2" charset="0"/>
                </a:rPr>
                <a:t> (</a:t>
              </a:r>
              <a:r>
                <a:rPr lang="en-US" sz="1200" dirty="0" err="1">
                  <a:solidFill>
                    <a:srgbClr val="2683C6"/>
                  </a:solidFill>
                  <a:latin typeface="Open Sans Condensed" pitchFamily="2" charset="0"/>
                  <a:ea typeface="Open Sans Condensed" pitchFamily="2" charset="0"/>
                  <a:cs typeface="Open Sans Condensed" pitchFamily="2" charset="0"/>
                </a:rPr>
                <a:t>stehend</a:t>
              </a:r>
              <a:r>
                <a:rPr lang="en-US" sz="1200" dirty="0">
                  <a:solidFill>
                    <a:srgbClr val="2683C6"/>
                  </a:solidFill>
                  <a:latin typeface="Open Sans Condensed" pitchFamily="2" charset="0"/>
                  <a:ea typeface="Open Sans Condensed" pitchFamily="2" charset="0"/>
                  <a:cs typeface="Open Sans Condensed" pitchFamily="2" charset="0"/>
                </a:rPr>
                <a:t>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1880CAF-720B-FC13-9D2F-DA853A63D32E}"/>
                </a:ext>
              </a:extLst>
            </p:cNvPr>
            <p:cNvSpPr txBox="1"/>
            <p:nvPr/>
          </p:nvSpPr>
          <p:spPr>
            <a:xfrm>
              <a:off x="15769035" y="22972846"/>
              <a:ext cx="1996650" cy="421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rgbClr val="D6BD24"/>
                  </a:solidFill>
                  <a:latin typeface="Open Sans Condensed" pitchFamily="2" charset="0"/>
                  <a:ea typeface="Open Sans Condensed" pitchFamily="2" charset="0"/>
                  <a:cs typeface="Open Sans Condensed" pitchFamily="2" charset="0"/>
                </a:rPr>
                <a:t>Rechter</a:t>
              </a:r>
              <a:r>
                <a:rPr lang="en-US" sz="1200" dirty="0">
                  <a:solidFill>
                    <a:srgbClr val="D6BD24"/>
                  </a:solidFill>
                  <a:latin typeface="Open Sans Condensed" pitchFamily="2" charset="0"/>
                  <a:ea typeface="Open Sans Condensed" pitchFamily="2" charset="0"/>
                  <a:cs typeface="Open Sans Condensed" pitchFamily="2" charset="0"/>
                </a:rPr>
                <a:t> </a:t>
              </a:r>
              <a:r>
                <a:rPr lang="en-US" sz="1200" dirty="0" err="1">
                  <a:solidFill>
                    <a:srgbClr val="D6BD24"/>
                  </a:solidFill>
                  <a:latin typeface="Open Sans Condensed" pitchFamily="2" charset="0"/>
                  <a:ea typeface="Open Sans Condensed" pitchFamily="2" charset="0"/>
                  <a:cs typeface="Open Sans Condensed" pitchFamily="2" charset="0"/>
                </a:rPr>
                <a:t>Fuß</a:t>
              </a:r>
              <a:r>
                <a:rPr lang="en-US" sz="1200" dirty="0">
                  <a:solidFill>
                    <a:srgbClr val="D6BD24"/>
                  </a:solidFill>
                  <a:latin typeface="Open Sans Condensed" pitchFamily="2" charset="0"/>
                  <a:ea typeface="Open Sans Condensed" pitchFamily="2" charset="0"/>
                  <a:cs typeface="Open Sans Condensed" pitchFamily="2" charset="0"/>
                </a:rPr>
                <a:t> (</a:t>
              </a:r>
              <a:r>
                <a:rPr lang="en-US" sz="1200" dirty="0" err="1">
                  <a:solidFill>
                    <a:srgbClr val="D6BD24"/>
                  </a:solidFill>
                  <a:latin typeface="Open Sans Condensed" pitchFamily="2" charset="0"/>
                  <a:ea typeface="Open Sans Condensed" pitchFamily="2" charset="0"/>
                  <a:cs typeface="Open Sans Condensed" pitchFamily="2" charset="0"/>
                </a:rPr>
                <a:t>stehend</a:t>
              </a:r>
              <a:r>
                <a:rPr lang="en-US" sz="1200" dirty="0">
                  <a:solidFill>
                    <a:srgbClr val="D6BD24"/>
                  </a:solidFill>
                  <a:latin typeface="Open Sans Condensed" pitchFamily="2" charset="0"/>
                  <a:ea typeface="Open Sans Condensed" pitchFamily="2" charset="0"/>
                  <a:cs typeface="Open Sans Condensed" pitchFamily="2" charset="0"/>
                </a:rPr>
                <a:t>) 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BA94A7E-13C3-55E3-0A58-EAB8B7358F6B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16" y="23462507"/>
              <a:ext cx="469501" cy="0"/>
            </a:xfrm>
            <a:prstGeom prst="line">
              <a:avLst/>
            </a:prstGeom>
            <a:ln w="41275">
              <a:solidFill>
                <a:schemeClr val="tx1"/>
              </a:solidFill>
              <a:head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3AFC447-592C-89CD-8E6B-C700BE829066}"/>
                </a:ext>
              </a:extLst>
            </p:cNvPr>
            <p:cNvSpPr txBox="1"/>
            <p:nvPr/>
          </p:nvSpPr>
          <p:spPr>
            <a:xfrm>
              <a:off x="15769035" y="23257273"/>
              <a:ext cx="2093316" cy="421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Open Sans Condensed" pitchFamily="2" charset="0"/>
                  <a:ea typeface="Open Sans Condensed" pitchFamily="2" charset="0"/>
                  <a:cs typeface="Open Sans Condensed" pitchFamily="2" charset="0"/>
                </a:rPr>
                <a:t>Massemittelpunkt</a:t>
              </a:r>
              <a:endParaRPr lang="en-US" sz="1200" dirty="0">
                <a:latin typeface="Open Sans Condensed" pitchFamily="2" charset="0"/>
                <a:ea typeface="Open Sans Condensed" pitchFamily="2" charset="0"/>
                <a:cs typeface="Open Sans Condensed" pitchFamily="2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B947545-A764-D989-6438-88E0C60B1732}"/>
                </a:ext>
              </a:extLst>
            </p:cNvPr>
            <p:cNvCxnSpPr>
              <a:cxnSpLocks/>
            </p:cNvCxnSpPr>
            <p:nvPr/>
          </p:nvCxnSpPr>
          <p:spPr>
            <a:xfrm>
              <a:off x="15360303" y="23730387"/>
              <a:ext cx="453514" cy="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5E42C2-4A3E-148F-6D84-62132A806FCB}"/>
                </a:ext>
              </a:extLst>
            </p:cNvPr>
            <p:cNvSpPr txBox="1"/>
            <p:nvPr/>
          </p:nvSpPr>
          <p:spPr>
            <a:xfrm>
              <a:off x="15769035" y="23541700"/>
              <a:ext cx="2093314" cy="421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Open Sans Condensed" pitchFamily="2" charset="0"/>
                  <a:ea typeface="Open Sans Condensed" pitchFamily="2" charset="0"/>
                  <a:cs typeface="Open Sans Condensed" pitchFamily="2" charset="0"/>
                </a:rPr>
                <a:t>Model </a:t>
              </a:r>
              <a:r>
                <a:rPr lang="en-US" sz="1200" dirty="0" err="1">
                  <a:latin typeface="Open Sans Condensed" pitchFamily="2" charset="0"/>
                  <a:ea typeface="Open Sans Condensed" pitchFamily="2" charset="0"/>
                  <a:cs typeface="Open Sans Condensed" pitchFamily="2" charset="0"/>
                </a:rPr>
                <a:t>Fußposition</a:t>
              </a:r>
              <a:endParaRPr lang="en-US" sz="1200" dirty="0">
                <a:latin typeface="Open Sans Condensed" pitchFamily="2" charset="0"/>
                <a:ea typeface="Open Sans Condensed" pitchFamily="2" charset="0"/>
                <a:cs typeface="Open Sans Condensed" pitchFamily="2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2050553-FD35-8C20-EC78-B0BEFD082DE3}"/>
                </a:ext>
              </a:extLst>
            </p:cNvPr>
            <p:cNvSpPr/>
            <p:nvPr/>
          </p:nvSpPr>
          <p:spPr>
            <a:xfrm>
              <a:off x="15534130" y="23947744"/>
              <a:ext cx="113658" cy="1189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556B85-9026-4A4E-502C-3453CFF92655}"/>
                </a:ext>
              </a:extLst>
            </p:cNvPr>
            <p:cNvSpPr txBox="1"/>
            <p:nvPr/>
          </p:nvSpPr>
          <p:spPr>
            <a:xfrm>
              <a:off x="15769035" y="23826128"/>
              <a:ext cx="1779011" cy="421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Open Sans Condensed" pitchFamily="2" charset="0"/>
                  <a:ea typeface="Open Sans Condensed" pitchFamily="2" charset="0"/>
                  <a:cs typeface="Open Sans Condensed" pitchFamily="2" charset="0"/>
                </a:rPr>
                <a:t>Echte</a:t>
              </a:r>
              <a:r>
                <a:rPr lang="en-US" sz="1200" dirty="0">
                  <a:latin typeface="Open Sans Condensed" pitchFamily="2" charset="0"/>
                  <a:ea typeface="Open Sans Condensed" pitchFamily="2" charset="0"/>
                  <a:cs typeface="Open Sans Condensed" pitchFamily="2" charset="0"/>
                </a:rPr>
                <a:t> </a:t>
              </a:r>
              <a:r>
                <a:rPr lang="en-US" sz="1200" dirty="0" err="1">
                  <a:latin typeface="Open Sans Condensed" pitchFamily="2" charset="0"/>
                  <a:ea typeface="Open Sans Condensed" pitchFamily="2" charset="0"/>
                  <a:cs typeface="Open Sans Condensed" pitchFamily="2" charset="0"/>
                </a:rPr>
                <a:t>Fußposition</a:t>
              </a:r>
              <a:endParaRPr lang="en-US" sz="1200" dirty="0">
                <a:latin typeface="Open Sans Condensed" pitchFamily="2" charset="0"/>
                <a:ea typeface="Open Sans Condensed" pitchFamily="2" charset="0"/>
                <a:cs typeface="Open Sans Condensed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2669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</Words>
  <Application>Microsoft Office PowerPoint</Application>
  <PresentationFormat>Widescreen</PresentationFormat>
  <Paragraphs>73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Open Sans Condensed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Julius Welzel</dc:creator>
  <cp:lastModifiedBy>Julius Welzel</cp:lastModifiedBy>
  <cp:revision>8</cp:revision>
  <dcterms:created xsi:type="dcterms:W3CDTF">2023-03-31T11:25:47Z</dcterms:created>
  <dcterms:modified xsi:type="dcterms:W3CDTF">2023-11-22T09:45:55Z</dcterms:modified>
</cp:coreProperties>
</file>