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2.jpeg" ContentType="image/jpe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3.jpeg" ContentType="image/jpe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4.jpeg" ContentType="image/jpeg"/>
  <Override PartName="/ppt/notesSlides/notesSlide15.xml" ContentType="application/vnd.openxmlformats-officedocument.presentationml.notesSlide+xml"/>
  <Override PartName="/ppt/media/image5.jpeg" ContentType="image/jpeg"/>
  <Override PartName="/ppt/notesSlides/notesSlide16.xml" ContentType="application/vnd.openxmlformats-officedocument.presentationml.notesSlide+xml"/>
  <Override PartName="/ppt/media/image6.jpeg" ContentType="image/jpeg"/>
  <Override PartName="/ppt/notesSlides/notesSlide1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8636000" cy="647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E6"/>
          </a:solidFill>
        </a:fill>
      </a:tcStyle>
    </a:wholeTbl>
    <a:band2H>
      <a:tcTxStyle b="def" i="def"/>
      <a:tcStyle>
        <a:tcBdr/>
        <a:fill>
          <a:solidFill>
            <a:srgbClr val="E7E7F3"/>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34" name="Shape 234"/>
          <p:cNvSpPr/>
          <p:nvPr>
            <p:ph type="sldImg"/>
          </p:nvPr>
        </p:nvSpPr>
        <p:spPr>
          <a:xfrm>
            <a:off x="1143000" y="685800"/>
            <a:ext cx="4572000" cy="3429000"/>
          </a:xfrm>
          <a:prstGeom prst="rect">
            <a:avLst/>
          </a:prstGeom>
        </p:spPr>
        <p:txBody>
          <a:bodyPr/>
          <a:lstStyle/>
          <a:p>
            <a:pPr/>
          </a:p>
        </p:txBody>
      </p:sp>
      <p:sp>
        <p:nvSpPr>
          <p:cNvPr id="235" name="Shape 2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49262" latinLnBrk="0">
      <a:spcBef>
        <a:spcPts val="400"/>
      </a:spcBef>
      <a:defRPr sz="1200">
        <a:latin typeface="+mj-lt"/>
        <a:ea typeface="+mj-ea"/>
        <a:cs typeface="+mj-cs"/>
        <a:sym typeface="Times New Roman"/>
      </a:defRPr>
    </a:lvl1pPr>
    <a:lvl2pPr indent="228600" defTabSz="449262" latinLnBrk="0">
      <a:spcBef>
        <a:spcPts val="400"/>
      </a:spcBef>
      <a:defRPr sz="1200">
        <a:latin typeface="+mj-lt"/>
        <a:ea typeface="+mj-ea"/>
        <a:cs typeface="+mj-cs"/>
        <a:sym typeface="Times New Roman"/>
      </a:defRPr>
    </a:lvl2pPr>
    <a:lvl3pPr indent="457200" defTabSz="449262" latinLnBrk="0">
      <a:spcBef>
        <a:spcPts val="400"/>
      </a:spcBef>
      <a:defRPr sz="1200">
        <a:latin typeface="+mj-lt"/>
        <a:ea typeface="+mj-ea"/>
        <a:cs typeface="+mj-cs"/>
        <a:sym typeface="Times New Roman"/>
      </a:defRPr>
    </a:lvl3pPr>
    <a:lvl4pPr indent="685800" defTabSz="449262" latinLnBrk="0">
      <a:spcBef>
        <a:spcPts val="400"/>
      </a:spcBef>
      <a:defRPr sz="1200">
        <a:latin typeface="+mj-lt"/>
        <a:ea typeface="+mj-ea"/>
        <a:cs typeface="+mj-cs"/>
        <a:sym typeface="Times New Roman"/>
      </a:defRPr>
    </a:lvl4pPr>
    <a:lvl5pPr indent="914400" defTabSz="449262" latinLnBrk="0">
      <a:spcBef>
        <a:spcPts val="400"/>
      </a:spcBef>
      <a:defRPr sz="1200">
        <a:latin typeface="+mj-lt"/>
        <a:ea typeface="+mj-ea"/>
        <a:cs typeface="+mj-cs"/>
        <a:sym typeface="Times New Roman"/>
      </a:defRPr>
    </a:lvl5pPr>
    <a:lvl6pPr indent="1143000" defTabSz="449262" latinLnBrk="0">
      <a:spcBef>
        <a:spcPts val="400"/>
      </a:spcBef>
      <a:defRPr sz="1200">
        <a:latin typeface="+mj-lt"/>
        <a:ea typeface="+mj-ea"/>
        <a:cs typeface="+mj-cs"/>
        <a:sym typeface="Times New Roman"/>
      </a:defRPr>
    </a:lvl6pPr>
    <a:lvl7pPr indent="1371600" defTabSz="449262" latinLnBrk="0">
      <a:spcBef>
        <a:spcPts val="400"/>
      </a:spcBef>
      <a:defRPr sz="1200">
        <a:latin typeface="+mj-lt"/>
        <a:ea typeface="+mj-ea"/>
        <a:cs typeface="+mj-cs"/>
        <a:sym typeface="Times New Roman"/>
      </a:defRPr>
    </a:lvl7pPr>
    <a:lvl8pPr indent="1600200" defTabSz="449262" latinLnBrk="0">
      <a:spcBef>
        <a:spcPts val="400"/>
      </a:spcBef>
      <a:defRPr sz="1200">
        <a:latin typeface="+mj-lt"/>
        <a:ea typeface="+mj-ea"/>
        <a:cs typeface="+mj-cs"/>
        <a:sym typeface="Times New Roman"/>
      </a:defRPr>
    </a:lvl8pPr>
    <a:lvl9pPr indent="1828800" defTabSz="449262" latinLnBrk="0">
      <a:spcBef>
        <a:spcPts val="400"/>
      </a:spcBef>
      <a:defRPr sz="1200">
        <a:latin typeface="+mj-lt"/>
        <a:ea typeface="+mj-ea"/>
        <a:cs typeface="+mj-cs"/>
        <a:sym typeface="Times New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 Id="rId3" Type="http://schemas.openxmlformats.org/officeDocument/2006/relationships/hyperlink" Target="https://www.youtube.com/watch?v=S2LP_5PC9LU" TargetMode="Externa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Shape 249"/>
          <p:cNvSpPr/>
          <p:nvPr>
            <p:ph type="sldImg"/>
          </p:nvPr>
        </p:nvSpPr>
        <p:spPr>
          <a:prstGeom prst="rect">
            <a:avLst/>
          </a:prstGeom>
        </p:spPr>
        <p:txBody>
          <a:bodyPr/>
          <a:lstStyle/>
          <a:p>
            <a:pPr/>
          </a:p>
        </p:txBody>
      </p:sp>
      <p:sp>
        <p:nvSpPr>
          <p:cNvPr id="250" name="Shape 250"/>
          <p:cNvSpPr/>
          <p:nvPr>
            <p:ph type="body" sz="quarter" idx="1"/>
          </p:nvPr>
        </p:nvSpPr>
        <p:spPr>
          <a:prstGeom prst="rect">
            <a:avLst/>
          </a:prstGeom>
        </p:spPr>
        <p:txBody>
          <a:bodyPr/>
          <a:lstStyle/>
          <a:p>
            <a:pPr/>
            <a:r>
              <a:t>„echte“ Parkinson-Erkrankung: idiopathisches Parkinson-Syndrom (IPS) bzw. Morbus Parkinson, es gibt aber auch Erkrankungen mit ähnlichen Symptomen, die nicht dazu gehören, das nennt man Parkinsonismus</a:t>
            </a:r>
          </a:p>
          <a:p>
            <a:pPr/>
          </a:p>
          <a:p>
            <a:pPr/>
            <a:r>
              <a:t>Bei der Geburt hat man in der Substantiv nigra ca 400 000 Nervenzellen. Je älter man wird, desto mehr sterben nach und nach ab, das ist ein normaler Prozess und nicht schlimm. Normalerweise sterben pro Jahr etwa 2 400 Zellen, bei Parkinson-Patienten ist das jedoch beschleunigt (man weiß nicht genau wieso) und irgendwann sind nur noch so wenige Zellen da, dass es zu Funktionsausfällen kommt. Weil das Absterben von Zellen in der Substantiv nigra erst bei einem Verlust von 60% der Zellen bemerkbar wird, dauert der Prozess natürlich ein paar Jahre, bis die Krankheit dann im höheren Alter mit ca 60 Jahren erstmals auftreten kann. In sehr seltenen Fällen gibt es Parkinson auch bei jungen Menschen. Typische Parkinson-Symptome treten erst auf, wenn der Dopaminhaushalt im Netzwerk ab der Substantia nigra um 60-70% reduziert ist. </a:t>
            </a:r>
          </a:p>
          <a:p>
            <a:pPr/>
          </a:p>
          <a:p>
            <a:pPr/>
            <a:r>
              <a:t>Da man nicht weiß, warum Parkinson auftritt, nennt man es auch idiopatisches Parkinson-Syndrom. Idiopatisch heißt, dass man die Ursache nicht kennt.</a:t>
            </a:r>
          </a:p>
          <a:p>
            <a:pPr/>
          </a:p>
          <a:p>
            <a:pPr/>
            <a:r>
              <a:t>Man stirbt nicht an Parkinson und in den meisten Fällen ist es nicht geerbt, sondern tritt einfach sporadisch auf.</a:t>
            </a:r>
          </a:p>
          <a:p>
            <a:pPr/>
          </a:p>
          <a:p>
            <a:pPr/>
          </a:p>
          <a:p>
            <a:pPr/>
          </a:p>
          <a:p>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Shape 341"/>
          <p:cNvSpPr/>
          <p:nvPr>
            <p:ph type="sldImg"/>
          </p:nvPr>
        </p:nvSpPr>
        <p:spPr>
          <a:prstGeom prst="rect">
            <a:avLst/>
          </a:prstGeom>
        </p:spPr>
        <p:txBody>
          <a:bodyPr/>
          <a:lstStyle/>
          <a:p>
            <a:pPr/>
          </a:p>
        </p:txBody>
      </p:sp>
      <p:sp>
        <p:nvSpPr>
          <p:cNvPr id="342" name="Shape 342"/>
          <p:cNvSpPr/>
          <p:nvPr>
            <p:ph type="body" sz="quarter" idx="1"/>
          </p:nvPr>
        </p:nvSpPr>
        <p:spPr>
          <a:prstGeom prst="rect">
            <a:avLst/>
          </a:prstGeom>
        </p:spPr>
        <p:txBody>
          <a:bodyPr/>
          <a:lstStyle/>
          <a:p>
            <a:pPr/>
            <a:r>
              <a:t>Ruhetremor: Zb Pillendreher-Tremor bei Parkinson oder eher langsames Zittern der Hände, wenn sie ruhig im Schoß liegen</a:t>
            </a:r>
          </a:p>
          <a:p>
            <a:pPr/>
            <a:r>
              <a:t>—&gt; Problem: Stigmatisiert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Shape 367"/>
          <p:cNvSpPr/>
          <p:nvPr>
            <p:ph type="sldImg"/>
          </p:nvPr>
        </p:nvSpPr>
        <p:spPr>
          <a:prstGeom prst="rect">
            <a:avLst/>
          </a:prstGeom>
        </p:spPr>
        <p:txBody>
          <a:bodyPr/>
          <a:lstStyle/>
          <a:p>
            <a:pPr/>
          </a:p>
        </p:txBody>
      </p:sp>
      <p:sp>
        <p:nvSpPr>
          <p:cNvPr id="368" name="Shape 368"/>
          <p:cNvSpPr/>
          <p:nvPr>
            <p:ph type="body" sz="quarter" idx="1"/>
          </p:nvPr>
        </p:nvSpPr>
        <p:spPr>
          <a:prstGeom prst="rect">
            <a:avLst/>
          </a:prstGeom>
        </p:spPr>
        <p:txBody>
          <a:bodyPr/>
          <a:lstStyle/>
          <a:p>
            <a:pPr/>
            <a:r>
              <a:t>Levodopa / L-Dopa: </a:t>
            </a:r>
          </a:p>
          <a:p>
            <a:pPr/>
            <a:r>
              <a:t>Vorstufe von Dopamin</a:t>
            </a:r>
          </a:p>
          <a:p>
            <a:pPr/>
            <a:r>
              <a:t>Tablettenform</a:t>
            </a:r>
          </a:p>
          <a:p>
            <a:pPr/>
          </a:p>
          <a:p>
            <a:pPr/>
            <a:r>
              <a:t>Apomorphin:</a:t>
            </a:r>
          </a:p>
          <a:p>
            <a:pPr/>
            <a:r>
              <a:t>subkutane Injektion oder Dauerinfusion</a:t>
            </a:r>
          </a:p>
          <a:p>
            <a:pPr/>
            <a:r>
              <a:t>v.a. in Spätphase, wenn Wirkung von Levodopa abnimmt</a:t>
            </a:r>
          </a:p>
          <a:p>
            <a:pPr/>
            <a:r>
              <a:t>starke Wirkung </a:t>
            </a:r>
          </a:p>
          <a:p>
            <a:pPr/>
            <a:r>
              <a:t>Nebenwirkungen: Schwindel, Verwirrtheit, Schläfrigkeit / Einschlafattacken, Halluzinationen, Benommenheit, Übelkeit, Erbrechen</a:t>
            </a:r>
          </a:p>
          <a:p>
            <a:pPr/>
            <a:r>
              <a:t>Wirkung: bindet an Dopaminrezeptoren und ahmt so Wirkung von Dopamin nach</a:t>
            </a:r>
          </a:p>
          <a:p>
            <a:pPr/>
            <a:r>
              <a:t>Kein Morphin (keine schmerzstillende Funktion)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 name="Shape 394"/>
          <p:cNvSpPr/>
          <p:nvPr>
            <p:ph type="sldImg"/>
          </p:nvPr>
        </p:nvSpPr>
        <p:spPr>
          <a:prstGeom prst="rect">
            <a:avLst/>
          </a:prstGeom>
        </p:spPr>
        <p:txBody>
          <a:bodyPr/>
          <a:lstStyle/>
          <a:p>
            <a:pPr/>
          </a:p>
        </p:txBody>
      </p:sp>
      <p:sp>
        <p:nvSpPr>
          <p:cNvPr id="395" name="Shape 395"/>
          <p:cNvSpPr/>
          <p:nvPr>
            <p:ph type="body" sz="quarter" idx="1"/>
          </p:nvPr>
        </p:nvSpPr>
        <p:spPr>
          <a:prstGeom prst="rect">
            <a:avLst/>
          </a:prstGeom>
        </p:spPr>
        <p:txBody>
          <a:bodyPr/>
          <a:lstStyle/>
          <a:p>
            <a:pPr/>
          </a:p>
          <a:p>
            <a:pPr/>
            <a:r>
              <a:t>L-Dopa = Levodopa, eine Aminosäure &amp;  Vorstufe von Dopamin, die die Blut-Hirn-Schranke passieren und im Gehirn zu Dopamin umgewandelt werden kann</a:t>
            </a:r>
          </a:p>
          <a:p>
            <a:pPr/>
          </a:p>
          <a:p>
            <a:pPr/>
            <a:r>
              <a:t>L-Dopa wird immer zusammen mit DOPA-Decarboxylase-Hemmern eingenommen, da das L-Dopa sonst zu schnell schon im Körper in Dopamin umgewandelt werden würde und nur etwa 1% überhaupt durch die Blut-Hirn-Schranke gelangen würde</a:t>
            </a:r>
          </a:p>
          <a:p>
            <a:pPr/>
            <a:r>
              <a:t>Zur Umwandlung zu Dopamin im Gehirn ist das Vitamin B6 notwendig, das man auch in Tablettenform nehmen kann. Vitamin B6 ist sonst auch in Fleisch, Fisch, Getreide und Gemüse wie Kartoffeln, Hülsenfrüchten, Brokkoli, Rosenkohl, Salat, Tomaten und Spinat vorhanden.</a:t>
            </a:r>
          </a:p>
          <a:p>
            <a:pPr/>
          </a:p>
          <a:p>
            <a:pPr/>
            <a:r>
              <a:t>L-Dopa kann abhängig machen, weil es Reward-Areale des Gehirns aktiviert, und es führt als Nebenwirkung zu einer schlechteren Impulskontrolle, wodurch viele Patient*innen z.B. Glücksspiel-abhängig werden oder eine Kaufsucht entwickeln, weil sie ihre Impulse nicht kontrollieren können. Darüber sprechen Ärzte aber oft nicht, weil das eher unbekannte Nebenwirkungen sind. Die Betroffenen wiederum sprechen nicht darüber, weil es ihnen unangenehm ist oder weil sie es nicht mit dem Medikament in Verbindung bringen.</a:t>
            </a:r>
          </a:p>
          <a:p>
            <a:pPr/>
          </a:p>
          <a:p>
            <a:pPr/>
            <a:r>
              <a:t>Viele Dopamin-Agonisten führen auch zu Schlafproblemen.</a:t>
            </a:r>
          </a:p>
          <a:p>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4" name="Shape 404"/>
          <p:cNvSpPr/>
          <p:nvPr>
            <p:ph type="sldImg"/>
          </p:nvPr>
        </p:nvSpPr>
        <p:spPr>
          <a:prstGeom prst="rect">
            <a:avLst/>
          </a:prstGeom>
        </p:spPr>
        <p:txBody>
          <a:bodyPr/>
          <a:lstStyle/>
          <a:p>
            <a:pPr/>
          </a:p>
        </p:txBody>
      </p:sp>
      <p:sp>
        <p:nvSpPr>
          <p:cNvPr id="405" name="Shape 405"/>
          <p:cNvSpPr/>
          <p:nvPr>
            <p:ph type="body" sz="quarter" idx="1"/>
          </p:nvPr>
        </p:nvSpPr>
        <p:spPr>
          <a:prstGeom prst="rect">
            <a:avLst/>
          </a:prstGeom>
        </p:spPr>
        <p:txBody>
          <a:bodyPr/>
          <a:lstStyle/>
          <a:p>
            <a:pPr/>
            <a:r>
              <a:t>Tiefe Hirnstimulation:</a:t>
            </a:r>
          </a:p>
          <a:p>
            <a:pPr/>
            <a:r>
              <a:t>operativer Eingriff</a:t>
            </a:r>
          </a:p>
          <a:p>
            <a:pPr/>
            <a:r>
              <a:t>Erfolgsaussichten 80-90%</a:t>
            </a:r>
          </a:p>
          <a:p>
            <a:pPr/>
            <a:r>
              <a:t>Reversibel</a:t>
            </a:r>
          </a:p>
          <a:p>
            <a:pPr/>
            <a:r>
              <a:t>Wird eingesetzt, wenn Medikamente zu starke Nebenwirkungen haben oder nicht mehr wirken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Shape 421"/>
          <p:cNvSpPr/>
          <p:nvPr>
            <p:ph type="sldImg"/>
          </p:nvPr>
        </p:nvSpPr>
        <p:spPr>
          <a:prstGeom prst="rect">
            <a:avLst/>
          </a:prstGeom>
        </p:spPr>
        <p:txBody>
          <a:bodyPr/>
          <a:lstStyle/>
          <a:p>
            <a:pPr/>
          </a:p>
        </p:txBody>
      </p:sp>
      <p:sp>
        <p:nvSpPr>
          <p:cNvPr id="422" name="Shape 422"/>
          <p:cNvSpPr/>
          <p:nvPr>
            <p:ph type="body" sz="quarter" idx="1"/>
          </p:nvPr>
        </p:nvSpPr>
        <p:spPr>
          <a:prstGeom prst="rect">
            <a:avLst/>
          </a:prstGeom>
        </p:spPr>
        <p:txBody>
          <a:bodyPr/>
          <a:lstStyle/>
          <a:p>
            <a:pPr/>
            <a:r>
              <a:t>&gt; 200 000 Patienten mit Bewegungsstörungen wurden schon mit DBS behandelt</a:t>
            </a:r>
          </a:p>
          <a:p>
            <a:pPr/>
            <a:r>
              <a:t>Teams von Neurochirurg*innen, Neurolog*innen, Psycholog*innen, Psychotherapeut*innen,… bewerten jeden einzelnen Fall und schauen, ob DBS infrage kommt und wo stimuliert werden sollte</a:t>
            </a:r>
          </a:p>
          <a:p>
            <a:pPr/>
          </a:p>
          <a:p>
            <a:pPr/>
            <a:r>
              <a:t>Fälle in denen DBS infrage kommt: (grob: immer, wenn die Medikamente Probleme machen oder nicht wirken)</a:t>
            </a:r>
          </a:p>
          <a:p>
            <a:pPr/>
            <a:r>
              <a:t>- a movement disorder with worsening symptoms (tremor, stiffness) and your medications have begun to lose effectiveness.</a:t>
            </a:r>
          </a:p>
          <a:p>
            <a:pPr/>
            <a:r>
              <a:t>- Troubling "off" periods when your medication wears off before the next dose can be taken.</a:t>
            </a:r>
          </a:p>
          <a:p>
            <a:pPr marL="91276" indent="-91276">
              <a:buSzPct val="100000"/>
              <a:buChar char="-"/>
            </a:pPr>
            <a:r>
              <a:t>troubling "on" periods when you develop medication-induced dyskinesias (excessive wiggling of the torso, head, and/or limbs).</a:t>
            </a:r>
          </a:p>
          <a:p>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5" name="Shape 435"/>
          <p:cNvSpPr/>
          <p:nvPr>
            <p:ph type="sldImg"/>
          </p:nvPr>
        </p:nvSpPr>
        <p:spPr>
          <a:prstGeom prst="rect">
            <a:avLst/>
          </a:prstGeom>
        </p:spPr>
        <p:txBody>
          <a:bodyPr/>
          <a:lstStyle/>
          <a:p>
            <a:pPr/>
          </a:p>
        </p:txBody>
      </p:sp>
      <p:sp>
        <p:nvSpPr>
          <p:cNvPr id="436" name="Shape 436"/>
          <p:cNvSpPr/>
          <p:nvPr>
            <p:ph type="body" sz="quarter" idx="1"/>
          </p:nvPr>
        </p:nvSpPr>
        <p:spPr>
          <a:prstGeom prst="rect">
            <a:avLst/>
          </a:prstGeom>
        </p:spPr>
        <p:txBody>
          <a:bodyPr/>
          <a:lstStyle/>
          <a:p>
            <a:pPr/>
            <a:r>
              <a:t>&gt; 200 000 Patienten mit Bewegungsstörungen wurden schon mit DBS behandelt</a:t>
            </a:r>
          </a:p>
          <a:p>
            <a:pPr/>
            <a:r>
              <a:t>Teams von Neurochirurgen, Neurologen, Psychologen, Psychotherapeuten, </a:t>
            </a:r>
          </a:p>
          <a:p>
            <a:pPr/>
          </a:p>
          <a:p>
            <a:pPr/>
            <a:r>
              <a:t>Patient*in muss während der OP wach sein, damit man bestimmte Funktionen (wie Geigespielen) „live“ testen kann</a:t>
            </a:r>
          </a:p>
          <a:p>
            <a:pPr/>
          </a:p>
          <a:p>
            <a:pPr/>
            <a:r>
              <a:t>Patient*in muss nach der OP normale Medikation wieder nehmen und kann nach Hause. Bei einer 2. OP wird dann der Neurostimulator unter Vollnarkose eingesetzt und ca 10 Tage später in einer Praxis von außen programmiert. Die Batterien halten etwa 2-5 Jahre, manche 9 Jahre.</a:t>
            </a:r>
          </a:p>
          <a:p>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2" name="Shape 452"/>
          <p:cNvSpPr/>
          <p:nvPr>
            <p:ph type="sldImg"/>
          </p:nvPr>
        </p:nvSpPr>
        <p:spPr>
          <a:prstGeom prst="rect">
            <a:avLst/>
          </a:prstGeom>
        </p:spPr>
        <p:txBody>
          <a:bodyPr/>
          <a:lstStyle/>
          <a:p>
            <a:pPr/>
          </a:p>
        </p:txBody>
      </p:sp>
      <p:sp>
        <p:nvSpPr>
          <p:cNvPr id="453" name="Shape 453"/>
          <p:cNvSpPr/>
          <p:nvPr>
            <p:ph type="body" sz="quarter" idx="1"/>
          </p:nvPr>
        </p:nvSpPr>
        <p:spPr>
          <a:prstGeom prst="rect">
            <a:avLst/>
          </a:prstGeom>
        </p:spPr>
        <p:txBody>
          <a:bodyPr/>
          <a:lstStyle/>
          <a:p>
            <a:pPr/>
            <a:r>
              <a:t>Ich glaube das Thalamusareal leitet Informationen aus dem Kleinhirn und den Basalganglien an den Motorkortex weiter</a:t>
            </a:r>
          </a:p>
          <a:p>
            <a:pPr/>
            <a:r>
              <a:t>Globus Pallidus Interna = Teil der Basalganglien, der innere Teil des Globus Pallidus wirkt bewegungshemmend</a:t>
            </a:r>
          </a:p>
          <a:p>
            <a:pPr/>
            <a:r>
              <a:t>Subthalamische Nuclei: Auch Teil der Basalganglien, wirkt erregend auf den hemmenden Teil des Globus Pallidus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0" name="Shape 460"/>
          <p:cNvSpPr/>
          <p:nvPr>
            <p:ph type="sldImg"/>
          </p:nvPr>
        </p:nvSpPr>
        <p:spPr>
          <a:prstGeom prst="rect">
            <a:avLst/>
          </a:prstGeom>
        </p:spPr>
        <p:txBody>
          <a:bodyPr/>
          <a:lstStyle/>
          <a:p>
            <a:pPr/>
          </a:p>
        </p:txBody>
      </p:sp>
      <p:sp>
        <p:nvSpPr>
          <p:cNvPr id="461" name="Shape 461"/>
          <p:cNvSpPr/>
          <p:nvPr>
            <p:ph type="body" sz="quarter" idx="1"/>
          </p:nvPr>
        </p:nvSpPr>
        <p:spPr>
          <a:prstGeom prst="rect">
            <a:avLst/>
          </a:prstGeom>
        </p:spPr>
        <p:txBody>
          <a:bodyPr/>
          <a:lstStyle/>
          <a:p>
            <a:pPr/>
            <a:r>
              <a:t>Prof. Deuschl! Whoop whoop! :-D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Shape 260"/>
          <p:cNvSpPr/>
          <p:nvPr>
            <p:ph type="sldImg"/>
          </p:nvPr>
        </p:nvSpPr>
        <p:spPr>
          <a:prstGeom prst="rect">
            <a:avLst/>
          </a:prstGeom>
        </p:spPr>
        <p:txBody>
          <a:bodyPr/>
          <a:lstStyle/>
          <a:p>
            <a:pPr/>
          </a:p>
        </p:txBody>
      </p:sp>
      <p:sp>
        <p:nvSpPr>
          <p:cNvPr id="261" name="Shape 261"/>
          <p:cNvSpPr/>
          <p:nvPr>
            <p:ph type="body" sz="quarter" idx="1"/>
          </p:nvPr>
        </p:nvSpPr>
        <p:spPr>
          <a:prstGeom prst="rect">
            <a:avLst/>
          </a:prstGeom>
        </p:spPr>
        <p:txBody>
          <a:bodyPr/>
          <a:lstStyle/>
          <a:p>
            <a:pPr/>
            <a:r>
              <a:t>Symptome: </a:t>
            </a:r>
          </a:p>
          <a:p>
            <a:pPr/>
            <a:r>
              <a:t>Bradykinese: Bewegungen werden langsamer</a:t>
            </a:r>
          </a:p>
          <a:p>
            <a:pPr/>
            <a:r>
              <a:t>Hypokinese: Bewegungen werden kleiner (z.B. beim Schreiben wird dadurch die Schrift sehr klein)</a:t>
            </a:r>
          </a:p>
          <a:p>
            <a:pPr/>
          </a:p>
          <a:p>
            <a:pPr/>
          </a:p>
          <a:p>
            <a:pPr/>
            <a:r>
              <a:t>Bradyphrenie: Verlangsamung geistiger Prozesse</a:t>
            </a:r>
          </a:p>
          <a:p>
            <a:pPr/>
            <a:r>
              <a:t>„Wachsgesicht“: Zunehmende Talg-Produktion im Gesicht</a:t>
            </a:r>
          </a:p>
          <a:p>
            <a:pPr/>
          </a:p>
          <a:p>
            <a:pPr/>
            <a:r>
              <a:t>Im späteren Verlauf: Einschränkungen von Körperfunktionen: Seh-, Geruchs-, Schluckstörungen, Beeinträchtigungen der Darmtätigkeit oder Blasenschwäche</a:t>
            </a:r>
          </a:p>
          <a:p>
            <a:pPr/>
          </a:p>
          <a:p>
            <a:pPr/>
          </a:p>
          <a:p>
            <a:pPr/>
            <a:r>
              <a:t>Zur Diagnostik des IPS muss zunächst Parkinsonismus diagnostiziert werden: </a:t>
            </a:r>
          </a:p>
          <a:p>
            <a:pPr/>
            <a:r>
              <a:t>Hierzu muss eine Bradykinese der Extremitäten vorliegen, entweder in Kombination mit einem Ruhetremor, Rigor, oder beidem. Eine Patientin, die alle drei Kardinalsymptome für Parkinsonismus erfüllt, würde durch verlangsamte und in ihrer Amplitude reduzierte Bewegungen auffallen (Bradykinese), durch einen erhöhten Muskeltonus (Rigor) sowie durch ein Zittern der Extremitäten im Ruhezustand in einem Frequenzbereich von vier bis sechs Hertz (Ruhetremor), der während der Handlungsinitiation unterdrückt wird (Postuma et al., 2015). Ein viertes Kardinalsymptom, die posturale Instabilität, tritt zwar bei ca. xx% der Patient*innen mit Parkinsonismus auf (Quelle), wird aber heute nicht mehr zu den Kardinalsymptomen gezählt, da sie sich erst bei fortgeschrittener Erkrankung einstellt (Postuma et al., 2015).</a:t>
            </a:r>
          </a:p>
          <a:p>
            <a:pPr/>
          </a:p>
          <a:p>
            <a:pP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Shape 271"/>
          <p:cNvSpPr/>
          <p:nvPr>
            <p:ph type="sldImg"/>
          </p:nvPr>
        </p:nvSpPr>
        <p:spPr>
          <a:prstGeom prst="rect">
            <a:avLst/>
          </a:prstGeom>
        </p:spPr>
        <p:txBody>
          <a:bodyPr/>
          <a:lstStyle/>
          <a:p>
            <a:pPr/>
          </a:p>
        </p:txBody>
      </p:sp>
      <p:sp>
        <p:nvSpPr>
          <p:cNvPr id="272" name="Shape 272"/>
          <p:cNvSpPr/>
          <p:nvPr>
            <p:ph type="body" sz="quarter" idx="1"/>
          </p:nvPr>
        </p:nvSpPr>
        <p:spPr>
          <a:prstGeom prst="rect">
            <a:avLst/>
          </a:prstGeom>
        </p:spPr>
        <p:txBody>
          <a:bodyPr/>
          <a:lstStyle/>
          <a:p>
            <a:pP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Shape 288"/>
          <p:cNvSpPr/>
          <p:nvPr>
            <p:ph type="sldImg"/>
          </p:nvPr>
        </p:nvSpPr>
        <p:spPr>
          <a:prstGeom prst="rect">
            <a:avLst/>
          </a:prstGeom>
        </p:spPr>
        <p:txBody>
          <a:bodyPr/>
          <a:lstStyle/>
          <a:p>
            <a:pPr/>
          </a:p>
        </p:txBody>
      </p:sp>
      <p:sp>
        <p:nvSpPr>
          <p:cNvPr id="289" name="Shape 289"/>
          <p:cNvSpPr/>
          <p:nvPr>
            <p:ph type="body" sz="quarter" idx="1"/>
          </p:nvPr>
        </p:nvSpPr>
        <p:spPr>
          <a:prstGeom prst="rect">
            <a:avLst/>
          </a:prstGeom>
        </p:spPr>
        <p:txBody>
          <a:bodyPr/>
          <a:lstStyle/>
          <a:p>
            <a:pPr/>
            <a:r>
              <a:t>Wurde das Vorliegen von Parkinsonismus diagnostiziert, müssen weitere Untersuchungen vorgenommen werden, um die genaue Ursache der motorischen Symptome feststellen zu können. Zur klinisch etablierten Diagnose eines IPS dürfen keine Ausschlusskriterien erfüllt sein, die auf eine Differentialdiagnose hinweisen. Ergänzend hierzu müssen mindestens zwei unterstützende Kriterien erfüllt sein, darunter beispielsweise eine sofortige Symptomreduktion bei Medikation mit Levodopa (Postuma et al., 2015). Die Auswahl dieses Kriteriums liegt in der neurologischen Ursache des IPS begründet: Reagiert die Patientin auf Levodopa mit einer Symptomreduktion, weist dies deutlich auf ein defizitäres dopaminerges System hin, da Levodopa als Vorstufe des Neurotransmitters Dopamin in Kombination mit Decarboxylase-Inhibitoren die Blut-Hirn-Schranke überwinden und zu einer erhöhten Konzentration von Dopamin im nigrostriatalen System führen kann (Olanow, Stern &amp; Sethi, 2009).</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Shape 295"/>
          <p:cNvSpPr/>
          <p:nvPr>
            <p:ph type="sldImg"/>
          </p:nvPr>
        </p:nvSpPr>
        <p:spPr>
          <a:prstGeom prst="rect">
            <a:avLst/>
          </a:prstGeom>
        </p:spPr>
        <p:txBody>
          <a:bodyPr/>
          <a:lstStyle/>
          <a:p>
            <a:pPr/>
          </a:p>
        </p:txBody>
      </p:sp>
      <p:sp>
        <p:nvSpPr>
          <p:cNvPr id="296" name="Shape 296"/>
          <p:cNvSpPr/>
          <p:nvPr>
            <p:ph type="body" sz="quarter" idx="1"/>
          </p:nvPr>
        </p:nvSpPr>
        <p:spPr>
          <a:prstGeom prst="rect">
            <a:avLst/>
          </a:prstGeom>
        </p:spPr>
        <p:txBody>
          <a:bodyPr/>
          <a:lstStyle/>
          <a:p>
            <a:pPr/>
            <a:r>
              <a:t>Nebensymptome, die oft bei der Psychoedukation nicht angesprochen werden und die Patient*innen oft aus Scham nicht ansprechen:</a:t>
            </a:r>
          </a:p>
          <a:p>
            <a:pPr/>
            <a:r>
              <a:rPr u="sng">
                <a:solidFill>
                  <a:srgbClr val="CCCCFF"/>
                </a:solidFill>
                <a:uFill>
                  <a:solidFill>
                    <a:srgbClr val="CCCCFF"/>
                  </a:solidFill>
                </a:uFill>
                <a:hlinkClick r:id="rId3" invalidUrl="" action="" tgtFrame="" tooltip="" history="1" highlightClick="0" endSnd="0"/>
              </a:rPr>
              <a:t>https://www.youtube.com/watch?v=S2LP_5PC9LU</a:t>
            </a:r>
          </a:p>
          <a:p>
            <a:pPr/>
          </a:p>
          <a:p>
            <a:pPr/>
          </a:p>
          <a:p>
            <a:pPr/>
            <a:r>
              <a:t>Nebensymptome:</a:t>
            </a:r>
          </a:p>
          <a:p>
            <a:pPr/>
            <a:r>
              <a:t>Psychische Veränderungen:  —&gt; durch Psychotherapie behandelbar!!!</a:t>
            </a:r>
          </a:p>
          <a:p>
            <a:pPr/>
            <a:r>
              <a:t>- Stimmungsveränderung (depressive Verstimmungen bei 40-50%, Apathie und Motivationslosigkeit)</a:t>
            </a:r>
          </a:p>
          <a:p>
            <a:pPr/>
            <a:r>
              <a:t>- Veränderungen der Persönlichkeit (v.a. Ängstlichkeit)</a:t>
            </a:r>
          </a:p>
          <a:p>
            <a:pPr/>
            <a:r>
              <a:t>kognitive Defizite (bei 95% der Betroffenen, bei 20% demenzielle Symptomatik)</a:t>
            </a:r>
          </a:p>
          <a:p>
            <a:pPr/>
            <a:r>
              <a:t>Aufmerksamkeits- und Arbeitsgedächtnisprobleme</a:t>
            </a:r>
          </a:p>
          <a:p>
            <a:pPr/>
            <a:r>
              <a:t>Kognitive Verlangsamung (Bradyphrenie): Gefühl von „Nebel im Kopf“</a:t>
            </a:r>
          </a:p>
          <a:p>
            <a:pPr/>
            <a:r>
              <a:t>Abbrechen von Gedanken / Sätzen</a:t>
            </a:r>
          </a:p>
          <a:p>
            <a:pPr/>
            <a:r>
              <a:t>Gedächtnisprobleme (Probleme beim Abrufen und Enkodieren von Gedächtnisinhalten, die gehen aber nicht verloren)</a:t>
            </a:r>
          </a:p>
          <a:p>
            <a:pPr/>
            <a:r>
              <a:t>exekutive Probleme:</a:t>
            </a:r>
          </a:p>
          <a:p>
            <a:pPr/>
            <a:r>
              <a:t>- Planen und Durchführen von Aufgaben</a:t>
            </a:r>
          </a:p>
          <a:p>
            <a:pPr/>
            <a:r>
              <a:t>- Worte finden</a:t>
            </a:r>
          </a:p>
          <a:p>
            <a:pPr/>
            <a:r>
              <a:t>- Orientierung / Tiefenwahrnehmung</a:t>
            </a:r>
          </a:p>
          <a:p>
            <a:pPr/>
            <a:r>
              <a:t>- In Gesprächen neue Themen beginnen</a:t>
            </a:r>
          </a:p>
          <a:p>
            <a:pPr/>
            <a:r>
              <a:t>Störungen von physiologischen Prozessen:</a:t>
            </a:r>
          </a:p>
          <a:p>
            <a:pPr/>
            <a:r>
              <a:t>- Schmerzen</a:t>
            </a:r>
          </a:p>
          <a:p>
            <a:pPr/>
            <a:r>
              <a:t>- Verstopfungen &amp; Blasenschwäche</a:t>
            </a:r>
          </a:p>
          <a:p>
            <a:pPr/>
            <a:r>
              <a:t>- Übermäßige Talgproduktion im Gesicht</a:t>
            </a:r>
          </a:p>
          <a:p>
            <a:pPr/>
            <a:r>
              <a:t>- Störungen der Speichel- und Tränenproduktion</a:t>
            </a:r>
          </a:p>
          <a:p>
            <a:pPr/>
            <a:r>
              <a:t>- Störungen der Sinne (am Anfang oft Geruchssinn beeinträchtigt)</a:t>
            </a:r>
          </a:p>
          <a:p>
            <a:pPr/>
            <a:r>
              <a:t>- Schlafprobleme (Schläfrigkeit am Tag, Durchschlafschwierigkeiten nachts)</a:t>
            </a:r>
          </a:p>
          <a:p>
            <a:pPr/>
          </a:p>
          <a:p>
            <a:pPr/>
            <a:r>
              <a:t>—&gt; wichtig für Psychotherapie von Menschen mit Parkinson!!!</a:t>
            </a:r>
          </a:p>
          <a:p>
            <a:pPr/>
          </a:p>
          <a:p>
            <a:pPr/>
            <a:r>
              <a:t>Aufgrund der Schlafstörungen nehmen viele Patient*innen Schlaf- oder Beruhigungstabletten wie Xanax oder Valium oder sonst irgendwas, was man teilweise so in der Apotheke kriegt, die enthalten aber einen Stoff namens Benadryl. Benadryl wirkt auf das anticholinerge System und verursacht als Nebenwirkungen Verwirrtheit und kann auch dazu führen, dass man eher hinfällt. Benadryl ist v.a. auch in Antihistaminen drin, die man gegen Heuschnupfen nimmt, da wird man ja teilweise auch ganz dizzy. Ist also eher kontraproduktiv, wenn man ohnehin kognitive Defizite hat und öfter hinfällt.</a:t>
            </a:r>
          </a:p>
          <a:p>
            <a:pPr/>
          </a:p>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Shape 306"/>
          <p:cNvSpPr/>
          <p:nvPr>
            <p:ph type="sldImg"/>
          </p:nvPr>
        </p:nvSpPr>
        <p:spPr>
          <a:prstGeom prst="rect">
            <a:avLst/>
          </a:prstGeom>
        </p:spPr>
        <p:txBody>
          <a:bodyPr/>
          <a:lstStyle/>
          <a:p>
            <a:pPr/>
          </a:p>
        </p:txBody>
      </p:sp>
      <p:sp>
        <p:nvSpPr>
          <p:cNvPr id="307" name="Shape 307"/>
          <p:cNvSpPr/>
          <p:nvPr>
            <p:ph type="body" sz="quarter" idx="1"/>
          </p:nvPr>
        </p:nvSpPr>
        <p:spPr>
          <a:prstGeom prst="rect">
            <a:avLst/>
          </a:prstGeom>
        </p:spPr>
        <p:txBody>
          <a:bodyPr/>
          <a:lstStyle/>
          <a:p>
            <a:pPr/>
            <a:r>
              <a:t>Bradyphrenie: Verlangsamung des Denkens</a:t>
            </a:r>
          </a:p>
          <a:p>
            <a:pPr/>
          </a:p>
          <a:p>
            <a:pPr/>
            <a:r>
              <a:t>Wikipedia: </a:t>
            </a:r>
          </a:p>
          <a:p>
            <a:pPr/>
            <a:r>
              <a:t>Als Parkinson-Demenz werden demenzielle Symptome bezeichnet, die im Verlauf einer Parkinson-Erkrankung entstehen. 30–40 % der Parkinson-Patienten entwickeln diese Symptome zusätzlich zu den motorischen Symptomen. Insgesamt weisen Parkinson-Patienten im Vergleich zu gesunden Menschen ein erhöhtes Risiko auf, an einer Demenz zu erkranken. Risikofaktoren sind unter anderem hohes Alter bei Beginn der Erkrankung, stark ausgeprägte motorische Symptome, niedriges Bildungsniveau und früh auftretende Psychosen oder Depression.</a:t>
            </a:r>
          </a:p>
          <a:p>
            <a:pPr/>
          </a:p>
          <a:p>
            <a:pPr/>
            <a:r>
              <a:t>Dabei kann es zu kognitiven Defiziten in folgenden Bereichen kommen:</a:t>
            </a:r>
          </a:p>
          <a:p>
            <a:pPr/>
          </a:p>
          <a:p>
            <a:pPr/>
            <a:r>
              <a:t>Aufmerksamkeit</a:t>
            </a:r>
          </a:p>
          <a:p>
            <a:pPr/>
            <a:r>
              <a:t> exekutive Funktionen</a:t>
            </a:r>
          </a:p>
          <a:p>
            <a:pPr/>
            <a:r>
              <a:t> visuell-räumliche Funktionen</a:t>
            </a:r>
          </a:p>
          <a:p>
            <a:pPr/>
            <a:r>
              <a:t> Gedächtnis</a:t>
            </a:r>
          </a:p>
          <a:p>
            <a:pPr/>
            <a:r>
              <a:t> Sprache</a:t>
            </a:r>
          </a:p>
          <a:p>
            <a:pPr/>
            <a:r>
              <a:t>Zusätzlich können Apathie, Persönlichkeitsveränderungen, Halluzinationen und Wahn auftreten.</a:t>
            </a:r>
          </a:p>
          <a:p>
            <a:pPr/>
          </a:p>
          <a:p>
            <a:pPr/>
            <a:r>
              <a:t>Insbesondere sind bei der Parkinson-Demenz die exekutiven Funktionen beeinträchtigt. Den Betroffenen fällt es schwer, Aufgaben zu planen und auszuführen, und die kognitive Verarbeitungsgeschwindigkeit ist verlangsamt. Ursache dafür ist, wie bei den motorischen Symptomen, der Abbau von Nervenzellen in subkortikalen Gehirnregionen, die für diese Funktionen zuständig sind.</a:t>
            </a:r>
          </a:p>
          <a:p>
            <a:pPr/>
          </a:p>
          <a:p>
            <a:pPr/>
            <a:r>
              <a:t>Damit lässt sich die Parkinson-Demenz von anderen Demenzformen wie Alzheimer abgrenzen, bei denen es zu einem Abbau in kortikalen Gehirnregionen kommt. Dadurch sind bei Alzheimer in stärkerem Ausmaß Gedächtnis und Sprache betroffen, die bei Parkinson weniger stark beeinträchtigt sind.</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Shape 313"/>
          <p:cNvSpPr/>
          <p:nvPr>
            <p:ph type="sldImg"/>
          </p:nvPr>
        </p:nvSpPr>
        <p:spPr>
          <a:prstGeom prst="rect">
            <a:avLst/>
          </a:prstGeom>
        </p:spPr>
        <p:txBody>
          <a:bodyPr/>
          <a:lstStyle/>
          <a:p>
            <a:pPr/>
          </a:p>
        </p:txBody>
      </p:sp>
      <p:sp>
        <p:nvSpPr>
          <p:cNvPr id="314" name="Shape 314"/>
          <p:cNvSpPr/>
          <p:nvPr>
            <p:ph type="body" sz="quarter" idx="1"/>
          </p:nvPr>
        </p:nvSpPr>
        <p:spPr>
          <a:prstGeom prst="rect">
            <a:avLst/>
          </a:prstGeom>
        </p:spPr>
        <p:txBody>
          <a:bodyPr/>
          <a:lstStyle/>
          <a:p>
            <a:pPr/>
            <a:r>
              <a:t>Bradyphrenie: Verlangsamung des Denkens</a:t>
            </a:r>
          </a:p>
          <a:p>
            <a:pPr/>
          </a:p>
          <a:p>
            <a:pPr/>
            <a:r>
              <a:t>Wikipedia: </a:t>
            </a:r>
          </a:p>
          <a:p>
            <a:pPr/>
            <a:r>
              <a:t>Als Parkinson-Demenz werden demenzielle Symptome bezeichnet, die im Verlauf einer Parkinson-Erkrankung entstehen. 30–40 % der Parkinson-Patienten entwickeln diese Symptome zusätzlich zu den motorischen Symptomen. Insgesamt weisen Parkinson-Patienten im Vergleich zu gesunden Menschen ein erhöhtes Risiko auf, an einer Demenz zu erkranken. Risikofaktoren sind unter anderem hohes Alter bei Beginn der Erkrankung, stark ausgeprägte motorische Symptome, niedriges Bildungsniveau und früh auftretende Psychosen oder Depression.</a:t>
            </a:r>
          </a:p>
          <a:p>
            <a:pPr/>
          </a:p>
          <a:p>
            <a:pPr/>
            <a:r>
              <a:t>Dabei kann es zu kognitiven Defiziten in folgenden Bereichen kommen:</a:t>
            </a:r>
          </a:p>
          <a:p>
            <a:pPr/>
          </a:p>
          <a:p>
            <a:pPr/>
            <a:r>
              <a:t>Aufmerksamkeit</a:t>
            </a:r>
          </a:p>
          <a:p>
            <a:pPr/>
            <a:r>
              <a:t> exekutive Funktionen</a:t>
            </a:r>
          </a:p>
          <a:p>
            <a:pPr/>
            <a:r>
              <a:t> visuell-räumliche Funktionen</a:t>
            </a:r>
          </a:p>
          <a:p>
            <a:pPr/>
            <a:r>
              <a:t> Gedächtnis</a:t>
            </a:r>
          </a:p>
          <a:p>
            <a:pPr/>
            <a:r>
              <a:t> Sprache</a:t>
            </a:r>
          </a:p>
          <a:p>
            <a:pPr/>
            <a:r>
              <a:t>Zusätzlich können Apathie, Persönlichkeitsveränderungen, Halluzinationen und Wahn auftreten.</a:t>
            </a:r>
          </a:p>
          <a:p>
            <a:pPr/>
          </a:p>
          <a:p>
            <a:pPr/>
            <a:r>
              <a:t>Insbesondere sind bei der Parkinson-Demenz die exekutiven Funktionen beeinträchtigt. Den Betroffenen fällt es schwer, Aufgaben zu planen und auszuführen, und die kognitive Verarbeitungsgeschwindigkeit ist verlangsamt. Ursache dafür ist, wie bei den motorischen Symptomen, der Abbau von Nervenzellen in subkortikalen Gehirnregionen, die für diese Funktionen zuständig sind.</a:t>
            </a:r>
          </a:p>
          <a:p>
            <a:pPr/>
          </a:p>
          <a:p>
            <a:pPr/>
            <a:r>
              <a:t>Damit lässt sich die Parkinson-Demenz von anderen Demenzformen wie Alzheimer abgrenzen, bei denen es zu einem Abbau in kortikalen Gehirnregionen kommt. Dadurch sind bei Alzheimer in stärkerem Ausmaß Gedächtnis und Sprache betroffen, die bei Parkinson weniger stark beeinträchtigt sind.</a:t>
            </a:r>
          </a:p>
          <a:p>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Shape 320"/>
          <p:cNvSpPr/>
          <p:nvPr>
            <p:ph type="sldImg"/>
          </p:nvPr>
        </p:nvSpPr>
        <p:spPr>
          <a:prstGeom prst="rect">
            <a:avLst/>
          </a:prstGeom>
        </p:spPr>
        <p:txBody>
          <a:bodyPr/>
          <a:lstStyle/>
          <a:p>
            <a:pPr/>
          </a:p>
        </p:txBody>
      </p:sp>
      <p:sp>
        <p:nvSpPr>
          <p:cNvPr id="321" name="Shape 321"/>
          <p:cNvSpPr/>
          <p:nvPr>
            <p:ph type="body" sz="quarter" idx="1"/>
          </p:nvPr>
        </p:nvSpPr>
        <p:spPr>
          <a:prstGeom prst="rect">
            <a:avLst/>
          </a:prstGeom>
        </p:spPr>
        <p:txBody>
          <a:bodyPr/>
          <a:lstStyle/>
          <a:p>
            <a:pPr/>
            <a:r>
              <a:t>Bradyphrenie: Verlangsamung des Denkens</a:t>
            </a:r>
          </a:p>
          <a:p>
            <a:pPr/>
          </a:p>
          <a:p>
            <a:pPr/>
            <a:r>
              <a:t>Bei der Parkinson-Demenz und bei der Lewy-Körper-Demenz kann es zu kognitiven Defiziten in folgenden Bereichen kommen:</a:t>
            </a:r>
          </a:p>
          <a:p>
            <a:pPr/>
          </a:p>
          <a:p>
            <a:pPr/>
            <a:r>
              <a:t>Aufmerksamkeit</a:t>
            </a:r>
          </a:p>
          <a:p>
            <a:pPr/>
            <a:r>
              <a:t> exekutive Funktionen</a:t>
            </a:r>
          </a:p>
          <a:p>
            <a:pPr/>
            <a:r>
              <a:t> visuell-räumliche Funktionen</a:t>
            </a:r>
          </a:p>
          <a:p>
            <a:pPr/>
            <a:r>
              <a:t> Gedächtnis</a:t>
            </a:r>
          </a:p>
          <a:p>
            <a:pPr/>
            <a:r>
              <a:t> Sprache</a:t>
            </a:r>
          </a:p>
          <a:p>
            <a:pPr/>
            <a:r>
              <a:t>Zusätzlich können Apathie, Persönlichkeitsveränderungen, Halluzinationen und Wahn auftreten.</a:t>
            </a:r>
          </a:p>
          <a:p>
            <a:pPr/>
          </a:p>
          <a:p>
            <a:pPr/>
            <a:r>
              <a:t>Insbesondere sind bei der Parkinson-Demenz die exekutiven Funktionen beeinträchtigt. Den Betroffenen fällt es schwer, Aufgaben zu planen und auszuführen, und die kognitive Verarbeitungsgeschwindigkeit ist verlangsamt. Ursache dafür ist, wie bei den motorischen Symptomen, der Abbau von Nervenzellen in subkortikalen Gehirnregionen, die für diese Funktionen zuständig sind.</a:t>
            </a:r>
          </a:p>
          <a:p>
            <a:pPr/>
          </a:p>
          <a:p>
            <a:pPr/>
            <a:r>
              <a:t>Damit lässt sich die Parkinson-Demenz von anderen Demenzformen wie Alzheimer abgrenzen, bei denen es zu einem Abbau in kortikalen Gehirnregionen kommt. Dadurch sind bei Alzheimer in stärkerem Ausmaß Gedächtnis und Sprache betroffen, die bei Parkinson weniger stark beeinträchtigt sind.</a:t>
            </a:r>
          </a:p>
          <a:p>
            <a:pPr/>
          </a:p>
          <a:p>
            <a:pPr/>
            <a:r>
              <a:t>Die Lewy-Körper-Demenz ist eigenständige Demenzerkrankung und macht 20% aller demenziellen Erkrankungen aus, tritt aber auch bei Parkinson-Erkrankung als Sekundärsymptomatik mit auf. Sie ist benannt nach dem deutschem Arzt Friedrich Lewy. </a:t>
            </a:r>
          </a:p>
          <a:p>
            <a:pPr/>
            <a:r>
              <a:t>Ursache: Aggregation von Proteinen im Zytoplasma von Nervenzellen in Kortex und Hirnstamm (= Lewy-Körperchen) bewirken den Tod der betroffenen Nervenzelle. Bei Parkinson-Demenz bilden sie sich v.a. in der Substantia nigra, das führt auch dort zum Zelltod und zur verminderter Ausschüttung von Dopamin. Deshalb ist auch bei der „reinen“ Lewy-Körper-Demenz die Symptomatik so ähnlich wie bei Parkinson, weil auch dort die Substantia Nigra geschädigt ist.</a:t>
            </a:r>
          </a:p>
          <a:p>
            <a:pPr/>
            <a:r>
              <a:t>Wichtig: Es gibt eine Lewy-Body-Demenz, die ähnliche Symptome hat wie Parkinson, und Parkinson-Demenz, bei der sich Lewy-Körperchen bilden und es so zu demenziellen Symptomatiken kommt. Die Parkinson-Demenz entwickelt sich meist 10-15 Jahre nach Auftreten der Parkinson-Symptome</a:t>
            </a:r>
          </a:p>
          <a:p>
            <a:pPr/>
          </a:p>
          <a:p>
            <a:pPr/>
            <a:r>
              <a:t>Interessant: Antipsychotika lindern Halluzinationen nicht, sondern machen sie nur noch schlimmer oder haben lebensbedrohliche Nebenwirkungen, wie das maligne Neuroleptika-Syndrom, bei dem Unruhe, Muskelstarre und eine lebensbedrohlich hohe Körpertemperatur auftreten</a:t>
            </a:r>
          </a:p>
          <a:p>
            <a:pPr/>
          </a:p>
          <a:p>
            <a:pPr/>
          </a:p>
          <a:p>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Shape 332"/>
          <p:cNvSpPr/>
          <p:nvPr>
            <p:ph type="sldImg"/>
          </p:nvPr>
        </p:nvSpPr>
        <p:spPr>
          <a:prstGeom prst="rect">
            <a:avLst/>
          </a:prstGeom>
        </p:spPr>
        <p:txBody>
          <a:bodyPr/>
          <a:lstStyle/>
          <a:p>
            <a:pPr/>
          </a:p>
        </p:txBody>
      </p:sp>
      <p:sp>
        <p:nvSpPr>
          <p:cNvPr id="333" name="Shape 333"/>
          <p:cNvSpPr/>
          <p:nvPr>
            <p:ph type="body" sz="quarter" idx="1"/>
          </p:nvPr>
        </p:nvSpPr>
        <p:spPr>
          <a:prstGeom prst="rect">
            <a:avLst/>
          </a:prstGeom>
        </p:spPr>
        <p:txBody>
          <a:bodyPr/>
          <a:lstStyle/>
          <a:p>
            <a:pPr/>
            <a:r>
              <a:t>Alle Menschen haben einen nicht spürbaren physiologischen Tremor, der nur erkennbar wird, wenn man zittert, weil es kalt ist, oder weil man sich sehr anstrengt, z.B. etwas Schweres hebt. Anders als bei Menschen sieht man bei kleinen Hunden dieses physiologische Zittern manchmal ganz gut. Bei nicht-wechselwarmen Tieren erzeugt der physiologische Tremor Wärme, Reptilien legen sich dagegen in die Sonne.</a:t>
            </a:r>
          </a:p>
          <a:p>
            <a:pPr/>
          </a:p>
          <a:p>
            <a:pPr/>
            <a:r>
              <a:t>Wenn man nun aber immer mit der Hand zittert, wenn man etwas greifen möchte, ist das kein physiologischer Tremor, sondern eher Symptom einer Krankheit oder ein eigenständiges Störungsbild.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elfolie">
    <p:spTree>
      <p:nvGrpSpPr>
        <p:cNvPr id="1" name=""/>
        <p:cNvGrpSpPr/>
        <p:nvPr/>
      </p:nvGrpSpPr>
      <p:grpSpPr>
        <a:xfrm>
          <a:off x="0" y="0"/>
          <a:ext cx="0" cy="0"/>
          <a:chOff x="0" y="0"/>
          <a:chExt cx="0" cy="0"/>
        </a:xfrm>
      </p:grpSpPr>
      <p:sp>
        <p:nvSpPr>
          <p:cNvPr id="23"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33" name="Group 3"/>
          <p:cNvGrpSpPr/>
          <p:nvPr/>
        </p:nvGrpSpPr>
        <p:grpSpPr>
          <a:xfrm>
            <a:off x="6189662" y="179387"/>
            <a:ext cx="2265175" cy="753875"/>
            <a:chOff x="0" y="0"/>
            <a:chExt cx="2265173" cy="753873"/>
          </a:xfrm>
        </p:grpSpPr>
        <p:grpSp>
          <p:nvGrpSpPr>
            <p:cNvPr id="30" name="Group 4"/>
            <p:cNvGrpSpPr/>
            <p:nvPr/>
          </p:nvGrpSpPr>
          <p:grpSpPr>
            <a:xfrm>
              <a:off x="0" y="0"/>
              <a:ext cx="1131699" cy="379225"/>
              <a:chOff x="0" y="0"/>
              <a:chExt cx="1131698" cy="379224"/>
            </a:xfrm>
          </p:grpSpPr>
          <p:sp>
            <p:nvSpPr>
              <p:cNvPr id="2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3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3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34" name="Titeltext"/>
          <p:cNvSpPr txBox="1"/>
          <p:nvPr>
            <p:ph type="title"/>
          </p:nvPr>
        </p:nvSpPr>
        <p:spPr>
          <a:xfrm>
            <a:off x="647700" y="2012950"/>
            <a:ext cx="7345364" cy="1389063"/>
          </a:xfrm>
          <a:prstGeom prst="rect">
            <a:avLst/>
          </a:prstGeom>
        </p:spPr>
        <p:txBody>
          <a:bodyPr/>
          <a:lstStyle/>
          <a:p>
            <a:pPr/>
            <a:r>
              <a:t>Titeltext</a:t>
            </a:r>
          </a:p>
        </p:txBody>
      </p:sp>
      <p:sp>
        <p:nvSpPr>
          <p:cNvPr id="35" name="Textebene 1…"/>
          <p:cNvSpPr txBox="1"/>
          <p:nvPr>
            <p:ph type="body" sz="quarter" idx="1"/>
          </p:nvPr>
        </p:nvSpPr>
        <p:spPr>
          <a:xfrm>
            <a:off x="1295400" y="3671887"/>
            <a:ext cx="6049963" cy="1655763"/>
          </a:xfrm>
          <a:prstGeom prst="rect">
            <a:avLst/>
          </a:prstGeom>
        </p:spPr>
        <p:txBody>
          <a:bodyPr/>
          <a:lstStyle>
            <a:lvl1pPr marL="0" indent="0" algn="ctr"/>
            <a:lvl2pPr marL="0" indent="457200" algn="ctr"/>
            <a:lvl3pPr marL="0" indent="914400" algn="ctr"/>
            <a:lvl4pPr marL="0" indent="1371600" algn="ctr"/>
            <a:lvl5pPr marL="0" indent="1828800" algn="ctr"/>
          </a:lstStyle>
          <a:p>
            <a:pPr/>
            <a:r>
              <a:t>Textebene 1</a:t>
            </a:r>
          </a:p>
          <a:p>
            <a:pPr lvl="1"/>
            <a:r>
              <a:t>Textebene 2</a:t>
            </a:r>
          </a:p>
          <a:p>
            <a:pPr lvl="2"/>
            <a:r>
              <a:t>Textebene 3</a:t>
            </a:r>
          </a:p>
          <a:p>
            <a:pPr lvl="3"/>
            <a:r>
              <a:t>Textebene 4</a:t>
            </a:r>
          </a:p>
          <a:p>
            <a:pPr lvl="4"/>
            <a:r>
              <a:t>Textebene 5</a:t>
            </a:r>
          </a:p>
        </p:txBody>
      </p:sp>
      <p:sp>
        <p:nvSpPr>
          <p:cNvPr id="36"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enutzerdefiniertes Layout">
    <p:spTree>
      <p:nvGrpSpPr>
        <p:cNvPr id="1" name=""/>
        <p:cNvGrpSpPr/>
        <p:nvPr/>
      </p:nvGrpSpPr>
      <p:grpSpPr>
        <a:xfrm>
          <a:off x="0" y="0"/>
          <a:ext cx="0" cy="0"/>
          <a:chOff x="0" y="0"/>
          <a:chExt cx="0" cy="0"/>
        </a:xfrm>
      </p:grpSpPr>
      <p:sp>
        <p:nvSpPr>
          <p:cNvPr id="115"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125" name="Group 3"/>
          <p:cNvGrpSpPr/>
          <p:nvPr/>
        </p:nvGrpSpPr>
        <p:grpSpPr>
          <a:xfrm>
            <a:off x="6189662" y="179387"/>
            <a:ext cx="2265175" cy="753875"/>
            <a:chOff x="0" y="0"/>
            <a:chExt cx="2265173" cy="753873"/>
          </a:xfrm>
        </p:grpSpPr>
        <p:grpSp>
          <p:nvGrpSpPr>
            <p:cNvPr id="122" name="Group 4"/>
            <p:cNvGrpSpPr/>
            <p:nvPr/>
          </p:nvGrpSpPr>
          <p:grpSpPr>
            <a:xfrm>
              <a:off x="0" y="0"/>
              <a:ext cx="1131699" cy="379225"/>
              <a:chOff x="0" y="0"/>
              <a:chExt cx="1131698" cy="379224"/>
            </a:xfrm>
          </p:grpSpPr>
          <p:sp>
            <p:nvSpPr>
              <p:cNvPr id="116"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7"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8"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9"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0"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1"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23"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4"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26" name="Titeltext"/>
          <p:cNvSpPr txBox="1"/>
          <p:nvPr>
            <p:ph type="title"/>
          </p:nvPr>
        </p:nvSpPr>
        <p:spPr>
          <a:prstGeom prst="rect">
            <a:avLst/>
          </a:prstGeom>
        </p:spPr>
        <p:txBody>
          <a:bodyPr/>
          <a:lstStyle/>
          <a:p>
            <a:pPr/>
            <a:r>
              <a:t>Titeltext</a:t>
            </a:r>
          </a:p>
        </p:txBody>
      </p:sp>
      <p:sp>
        <p:nvSpPr>
          <p:cNvPr id="127"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folie">
    <p:spTree>
      <p:nvGrpSpPr>
        <p:cNvPr id="1" name=""/>
        <p:cNvGrpSpPr/>
        <p:nvPr/>
      </p:nvGrpSpPr>
      <p:grpSpPr>
        <a:xfrm>
          <a:off x="0" y="0"/>
          <a:ext cx="0" cy="0"/>
          <a:chOff x="0" y="0"/>
          <a:chExt cx="0" cy="0"/>
        </a:xfrm>
      </p:grpSpPr>
      <p:sp>
        <p:nvSpPr>
          <p:cNvPr id="134"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35" name="Titeltext"/>
          <p:cNvSpPr txBox="1"/>
          <p:nvPr>
            <p:ph type="title"/>
          </p:nvPr>
        </p:nvSpPr>
        <p:spPr>
          <a:xfrm>
            <a:off x="647700" y="2012950"/>
            <a:ext cx="7345364" cy="1389063"/>
          </a:xfrm>
          <a:prstGeom prst="rect">
            <a:avLst/>
          </a:prstGeom>
        </p:spPr>
        <p:txBody>
          <a:bodyPr/>
          <a:lstStyle>
            <a:lvl1pPr>
              <a:defRPr b="1" sz="2400"/>
            </a:lvl1pPr>
          </a:lstStyle>
          <a:p>
            <a:pPr/>
            <a:r>
              <a:t>Titeltext</a:t>
            </a:r>
          </a:p>
        </p:txBody>
      </p:sp>
      <p:sp>
        <p:nvSpPr>
          <p:cNvPr id="136" name="Textebene 1…"/>
          <p:cNvSpPr txBox="1"/>
          <p:nvPr>
            <p:ph type="body" sz="quarter" idx="1"/>
          </p:nvPr>
        </p:nvSpPr>
        <p:spPr>
          <a:xfrm>
            <a:off x="1295400" y="3671887"/>
            <a:ext cx="6049963" cy="1655763"/>
          </a:xfrm>
          <a:prstGeom prst="rect">
            <a:avLst/>
          </a:prstGeom>
        </p:spPr>
        <p:txBody>
          <a:bodyPr/>
          <a:lstStyle>
            <a:lvl1pPr marL="0" indent="0" algn="ctr">
              <a:defRPr sz="2000"/>
            </a:lvl1pPr>
            <a:lvl2pPr marL="0" indent="457200" algn="ctr">
              <a:defRPr sz="2000"/>
            </a:lvl2pPr>
            <a:lvl3pPr marL="0" indent="914400" algn="ctr">
              <a:defRPr sz="2000"/>
            </a:lvl3pPr>
            <a:lvl4pPr marL="0" indent="1371600" algn="ctr">
              <a:defRPr sz="2000"/>
            </a:lvl4pPr>
            <a:lvl5pPr marL="0" indent="1828800" algn="ctr">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und Inhalt">
    <p:spTree>
      <p:nvGrpSpPr>
        <p:cNvPr id="1" name=""/>
        <p:cNvGrpSpPr/>
        <p:nvPr/>
      </p:nvGrpSpPr>
      <p:grpSpPr>
        <a:xfrm>
          <a:off x="0" y="0"/>
          <a:ext cx="0" cy="0"/>
          <a:chOff x="0" y="0"/>
          <a:chExt cx="0" cy="0"/>
        </a:xfrm>
      </p:grpSpPr>
      <p:sp>
        <p:nvSpPr>
          <p:cNvPr id="143" name="Rectangle 1"/>
          <p:cNvSpPr/>
          <p:nvPr/>
        </p:nvSpPr>
        <p:spPr>
          <a:xfrm>
            <a:off x="183191" y="6118183"/>
            <a:ext cx="8335679" cy="265560"/>
          </a:xfrm>
          <a:prstGeom prst="rect">
            <a:avLst/>
          </a:prstGeom>
          <a:solidFill>
            <a:srgbClr val="6AACDA">
              <a:alpha val="74993"/>
            </a:srgbClr>
          </a:solidFill>
          <a:ln w="12700">
            <a:miter lim="400000"/>
          </a:ln>
        </p:spPr>
        <p:txBody>
          <a:bodyPr lIns="45719" rIns="45719" anchor="ctr"/>
          <a:lstStyle/>
          <a:p>
            <a:pPr>
              <a:defRPr>
                <a:solidFill>
                  <a:schemeClr val="accent3">
                    <a:lumOff val="44000"/>
                  </a:schemeClr>
                </a:solidFill>
                <a:latin typeface="D-DIN"/>
                <a:ea typeface="D-DIN"/>
                <a:cs typeface="D-DIN"/>
                <a:sym typeface="D-DIN"/>
              </a:defRPr>
            </a:pPr>
          </a:p>
        </p:txBody>
      </p:sp>
      <p:sp>
        <p:nvSpPr>
          <p:cNvPr id="144" name="Rectangle 1"/>
          <p:cNvSpPr/>
          <p:nvPr/>
        </p:nvSpPr>
        <p:spPr>
          <a:xfrm>
            <a:off x="150160" y="124586"/>
            <a:ext cx="8335680" cy="966624"/>
          </a:xfrm>
          <a:prstGeom prst="rect">
            <a:avLst/>
          </a:prstGeom>
          <a:solidFill>
            <a:srgbClr val="6AACDA"/>
          </a:solidFill>
          <a:ln w="12700">
            <a:miter lim="400000"/>
          </a:ln>
        </p:spPr>
        <p:txBody>
          <a:bodyPr lIns="45719" rIns="45719" anchor="ctr"/>
          <a:lstStyle/>
          <a:p>
            <a:pPr>
              <a:defRPr>
                <a:solidFill>
                  <a:schemeClr val="accent3">
                    <a:lumOff val="44000"/>
                  </a:schemeClr>
                </a:solidFill>
                <a:latin typeface="D-DIN"/>
                <a:ea typeface="D-DIN"/>
                <a:cs typeface="D-DIN"/>
                <a:sym typeface="D-DIN"/>
              </a:defRPr>
            </a:pPr>
          </a:p>
        </p:txBody>
      </p:sp>
      <p:grpSp>
        <p:nvGrpSpPr>
          <p:cNvPr id="154" name="Group 3"/>
          <p:cNvGrpSpPr/>
          <p:nvPr/>
        </p:nvGrpSpPr>
        <p:grpSpPr>
          <a:xfrm>
            <a:off x="6221213" y="337139"/>
            <a:ext cx="2265174" cy="753875"/>
            <a:chOff x="0" y="0"/>
            <a:chExt cx="2265173" cy="753873"/>
          </a:xfrm>
        </p:grpSpPr>
        <p:grpSp>
          <p:nvGrpSpPr>
            <p:cNvPr id="151" name="Group 4"/>
            <p:cNvGrpSpPr/>
            <p:nvPr/>
          </p:nvGrpSpPr>
          <p:grpSpPr>
            <a:xfrm>
              <a:off x="0" y="0"/>
              <a:ext cx="1131699" cy="379225"/>
              <a:chOff x="0" y="0"/>
              <a:chExt cx="1131698" cy="379224"/>
            </a:xfrm>
          </p:grpSpPr>
          <p:sp>
            <p:nvSpPr>
              <p:cNvPr id="145"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6"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7"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8"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9"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50"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grpSp>
        <p:sp>
          <p:nvSpPr>
            <p:cNvPr id="152"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53"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grpSp>
      <p:sp>
        <p:nvSpPr>
          <p:cNvPr id="155" name="Foliennummer"/>
          <p:cNvSpPr txBox="1"/>
          <p:nvPr>
            <p:ph type="sldNum" sz="quarter" idx="2"/>
          </p:nvPr>
        </p:nvSpPr>
        <p:spPr>
          <a:xfrm>
            <a:off x="8127426" y="6065542"/>
            <a:ext cx="358414" cy="370841"/>
          </a:xfrm>
          <a:prstGeom prst="rect">
            <a:avLst/>
          </a:prstGeom>
        </p:spPr>
        <p:txBody>
          <a:bodyPr anchor="t"/>
          <a:lstStyle>
            <a:lvl1pPr algn="l">
              <a:defRPr sz="1800">
                <a:latin typeface="D-DIN"/>
                <a:ea typeface="D-DIN"/>
                <a:cs typeface="D-DIN"/>
                <a:sym typeface="D-DIN"/>
              </a:defRPr>
            </a:lvl1pPr>
          </a:lstStyle>
          <a:p>
            <a:pPr/>
            <a:fld id="{86CB4B4D-7CA3-9044-876B-883B54F8677D}" type="slidenum"/>
          </a:p>
        </p:txBody>
      </p:sp>
      <p:sp>
        <p:nvSpPr>
          <p:cNvPr id="156" name="Titeltext"/>
          <p:cNvSpPr txBox="1"/>
          <p:nvPr>
            <p:ph type="title"/>
          </p:nvPr>
        </p:nvSpPr>
        <p:spPr>
          <a:xfrm>
            <a:off x="357542" y="124586"/>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57" name="Textebene 1…"/>
          <p:cNvSpPr txBox="1"/>
          <p:nvPr>
            <p:ph type="body" idx="1"/>
          </p:nvPr>
        </p:nvSpPr>
        <p:spPr>
          <a:xfrm>
            <a:off x="183191" y="1323154"/>
            <a:ext cx="7773989" cy="4275138"/>
          </a:xfrm>
          <a:prstGeom prst="rect">
            <a:avLst/>
          </a:prstGeom>
        </p:spPr>
        <p:txBody>
          <a:bodyPr/>
          <a:lstStyle>
            <a:lvl1pPr>
              <a:defRPr sz="2000"/>
            </a:lvl1pPr>
            <a:lvl2pPr>
              <a:defRPr sz="2000"/>
            </a:lvl2pPr>
            <a:lvl3pPr>
              <a:defRPr sz="2000"/>
            </a:lvl3pPr>
            <a:lvl4pPr>
              <a:defRPr sz="2000"/>
            </a:lvl4pPr>
            <a:lvl5pPr>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bschnittsüberschrift">
    <p:spTree>
      <p:nvGrpSpPr>
        <p:cNvPr id="1" name=""/>
        <p:cNvGrpSpPr/>
        <p:nvPr/>
      </p:nvGrpSpPr>
      <p:grpSpPr>
        <a:xfrm>
          <a:off x="0" y="0"/>
          <a:ext cx="0" cy="0"/>
          <a:chOff x="0" y="0"/>
          <a:chExt cx="0" cy="0"/>
        </a:xfrm>
      </p:grpSpPr>
      <p:sp>
        <p:nvSpPr>
          <p:cNvPr id="164"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65" name="Titeltext"/>
          <p:cNvSpPr txBox="1"/>
          <p:nvPr>
            <p:ph type="title"/>
          </p:nvPr>
        </p:nvSpPr>
        <p:spPr>
          <a:xfrm>
            <a:off x="682625" y="4164012"/>
            <a:ext cx="7345364" cy="1287463"/>
          </a:xfrm>
          <a:prstGeom prst="rect">
            <a:avLst/>
          </a:prstGeom>
        </p:spPr>
        <p:txBody>
          <a:bodyPr anchor="t"/>
          <a:lstStyle>
            <a:lvl1pPr algn="l">
              <a:defRPr b="1" cap="all" sz="4000">
                <a:solidFill>
                  <a:schemeClr val="accent3">
                    <a:lumOff val="44000"/>
                  </a:schemeClr>
                </a:solidFill>
              </a:defRPr>
            </a:lvl1pPr>
          </a:lstStyle>
          <a:p>
            <a:pPr/>
            <a:r>
              <a:t>Titeltext</a:t>
            </a:r>
          </a:p>
        </p:txBody>
      </p:sp>
      <p:sp>
        <p:nvSpPr>
          <p:cNvPr id="166" name="Textebene 1…"/>
          <p:cNvSpPr txBox="1"/>
          <p:nvPr>
            <p:ph type="body" sz="quarter" idx="1"/>
          </p:nvPr>
        </p:nvSpPr>
        <p:spPr>
          <a:xfrm>
            <a:off x="682625" y="2746375"/>
            <a:ext cx="7345364" cy="1417638"/>
          </a:xfrm>
          <a:prstGeom prst="rect">
            <a:avLst/>
          </a:prstGeom>
        </p:spPr>
        <p:txBody>
          <a:bodyPr anchor="b"/>
          <a:lstStyle>
            <a:lvl1pPr marL="0" indent="0">
              <a:defRPr sz="2000"/>
            </a:lvl1pPr>
            <a:lvl2pPr marL="0" indent="457200">
              <a:defRPr sz="2000"/>
            </a:lvl2pPr>
            <a:lvl3pPr marL="0" indent="914400">
              <a:defRPr sz="2000"/>
            </a:lvl3pPr>
            <a:lvl4pPr marL="0" indent="1371600">
              <a:defRPr sz="2000"/>
            </a:lvl4pPr>
            <a:lvl5pPr marL="0" indent="1828800">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wei Inhalte">
    <p:spTree>
      <p:nvGrpSpPr>
        <p:cNvPr id="1" name=""/>
        <p:cNvGrpSpPr/>
        <p:nvPr/>
      </p:nvGrpSpPr>
      <p:grpSpPr>
        <a:xfrm>
          <a:off x="0" y="0"/>
          <a:ext cx="0" cy="0"/>
          <a:chOff x="0" y="0"/>
          <a:chExt cx="0" cy="0"/>
        </a:xfrm>
      </p:grpSpPr>
      <p:sp>
        <p:nvSpPr>
          <p:cNvPr id="173"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74"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75" name="Textebene 1…"/>
          <p:cNvSpPr txBox="1"/>
          <p:nvPr>
            <p:ph type="body" sz="half" idx="1"/>
          </p:nvPr>
        </p:nvSpPr>
        <p:spPr>
          <a:xfrm>
            <a:off x="431800" y="1516062"/>
            <a:ext cx="3810000" cy="4275139"/>
          </a:xfrm>
          <a:prstGeom prst="rect">
            <a:avLst/>
          </a:prstGeom>
        </p:spPr>
        <p:txBody>
          <a:bodyPr/>
          <a:lstStyle>
            <a:lvl1pPr>
              <a:defRPr sz="2800"/>
            </a:lvl1pPr>
            <a:lvl2pPr>
              <a:defRPr sz="2800"/>
            </a:lvl2pPr>
            <a:lvl3pPr>
              <a:defRPr sz="2800"/>
            </a:lvl3pPr>
            <a:lvl4pPr>
              <a:defRPr sz="2800"/>
            </a:lvl4pPr>
            <a:lvl5pPr>
              <a:defRPr sz="28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gleich">
    <p:spTree>
      <p:nvGrpSpPr>
        <p:cNvPr id="1" name=""/>
        <p:cNvGrpSpPr/>
        <p:nvPr/>
      </p:nvGrpSpPr>
      <p:grpSpPr>
        <a:xfrm>
          <a:off x="0" y="0"/>
          <a:ext cx="0" cy="0"/>
          <a:chOff x="0" y="0"/>
          <a:chExt cx="0" cy="0"/>
        </a:xfrm>
      </p:grpSpPr>
      <p:sp>
        <p:nvSpPr>
          <p:cNvPr id="182"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83" name="Titeltext"/>
          <p:cNvSpPr txBox="1"/>
          <p:nvPr>
            <p:ph type="title"/>
          </p:nvPr>
        </p:nvSpPr>
        <p:spPr>
          <a:xfrm>
            <a:off x="431800" y="258763"/>
            <a:ext cx="7777164" cy="1081088"/>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84" name="Textebene 1…"/>
          <p:cNvSpPr txBox="1"/>
          <p:nvPr>
            <p:ph type="body" sz="quarter" idx="1"/>
          </p:nvPr>
        </p:nvSpPr>
        <p:spPr>
          <a:xfrm>
            <a:off x="431800" y="1450975"/>
            <a:ext cx="3817938" cy="604838"/>
          </a:xfrm>
          <a:prstGeom prst="rect">
            <a:avLst/>
          </a:prstGeom>
        </p:spPr>
        <p:txBody>
          <a:bodyPr anchor="b"/>
          <a:lstStyle>
            <a:lvl1pPr marL="0" indent="0">
              <a:defRPr b="1" sz="2400"/>
            </a:lvl1pPr>
            <a:lvl2pPr marL="0" indent="457200">
              <a:defRPr b="1" sz="2400"/>
            </a:lvl2pPr>
            <a:lvl3pPr marL="0" indent="914400">
              <a:defRPr b="1" sz="2400"/>
            </a:lvl3pPr>
            <a:lvl4pPr marL="0" indent="1371600">
              <a:defRPr b="1" sz="2400"/>
            </a:lvl4pPr>
            <a:lvl5pPr marL="0" indent="1828800">
              <a:defRPr b="1" sz="2400"/>
            </a:lvl5pPr>
          </a:lstStyle>
          <a:p>
            <a:pPr/>
            <a:r>
              <a:t>Textebene 1</a:t>
            </a:r>
          </a:p>
          <a:p>
            <a:pPr lvl="1"/>
            <a:r>
              <a:t>Textebene 2</a:t>
            </a:r>
          </a:p>
          <a:p>
            <a:pPr lvl="2"/>
            <a:r>
              <a:t>Textebene 3</a:t>
            </a:r>
          </a:p>
          <a:p>
            <a:pPr lvl="3"/>
            <a:r>
              <a:t>Textebene 4</a:t>
            </a:r>
          </a:p>
          <a:p>
            <a:pPr lvl="4"/>
            <a:r>
              <a:t>Textebene 5</a:t>
            </a:r>
          </a:p>
        </p:txBody>
      </p:sp>
      <p:sp>
        <p:nvSpPr>
          <p:cNvPr id="185" name="Textplatzhalter 4"/>
          <p:cNvSpPr/>
          <p:nvPr>
            <p:ph type="body" sz="quarter" idx="21"/>
          </p:nvPr>
        </p:nvSpPr>
        <p:spPr>
          <a:xfrm>
            <a:off x="4389437" y="1450975"/>
            <a:ext cx="3819526" cy="604839"/>
          </a:xfrm>
          <a:prstGeom prst="rect">
            <a:avLst/>
          </a:prstGeom>
        </p:spPr>
        <p:txBody>
          <a:bodyPr anchor="b"/>
          <a:lstStyle/>
          <a:p>
            <a:pPr marL="0" indent="0">
              <a:defRPr b="1" sz="2400"/>
            </a:pP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192"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93"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200"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halt mit Beschriftung">
    <p:spTree>
      <p:nvGrpSpPr>
        <p:cNvPr id="1" name=""/>
        <p:cNvGrpSpPr/>
        <p:nvPr/>
      </p:nvGrpSpPr>
      <p:grpSpPr>
        <a:xfrm>
          <a:off x="0" y="0"/>
          <a:ext cx="0" cy="0"/>
          <a:chOff x="0" y="0"/>
          <a:chExt cx="0" cy="0"/>
        </a:xfrm>
      </p:grpSpPr>
      <p:sp>
        <p:nvSpPr>
          <p:cNvPr id="207"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08" name="Titeltext"/>
          <p:cNvSpPr txBox="1"/>
          <p:nvPr>
            <p:ph type="title"/>
          </p:nvPr>
        </p:nvSpPr>
        <p:spPr>
          <a:xfrm>
            <a:off x="431800" y="258763"/>
            <a:ext cx="2843214" cy="1096963"/>
          </a:xfrm>
          <a:prstGeom prst="rect">
            <a:avLst/>
          </a:prstGeom>
        </p:spPr>
        <p:txBody>
          <a:bodyPr anchor="b"/>
          <a:lstStyle>
            <a:lvl1pPr algn="l">
              <a:defRPr b="1" sz="2000">
                <a:solidFill>
                  <a:schemeClr val="accent3">
                    <a:lumOff val="44000"/>
                  </a:schemeClr>
                </a:solidFill>
              </a:defRPr>
            </a:lvl1pPr>
          </a:lstStyle>
          <a:p>
            <a:pPr/>
            <a:r>
              <a:t>Titeltext</a:t>
            </a:r>
          </a:p>
        </p:txBody>
      </p:sp>
      <p:sp>
        <p:nvSpPr>
          <p:cNvPr id="209" name="Textebene 1…"/>
          <p:cNvSpPr txBox="1"/>
          <p:nvPr>
            <p:ph type="body" idx="1"/>
          </p:nvPr>
        </p:nvSpPr>
        <p:spPr>
          <a:xfrm>
            <a:off x="3378200" y="258763"/>
            <a:ext cx="4830763" cy="5529263"/>
          </a:xfrm>
          <a:prstGeom prst="rect">
            <a:avLst/>
          </a:prstGeom>
        </p:spPr>
        <p:txBody>
          <a:bodyPr/>
          <a:lstStyle>
            <a:lvl1pPr>
              <a:defRPr sz="3200"/>
            </a:lvl1pPr>
            <a:lvl2pPr>
              <a:defRPr sz="3200"/>
            </a:lvl2pPr>
            <a:lvl3pPr>
              <a:defRPr sz="3200"/>
            </a:lvl3pPr>
            <a:lvl4pPr>
              <a:defRPr sz="3200"/>
            </a:lvl4pPr>
            <a:lvl5pPr>
              <a:defRPr sz="3200"/>
            </a:lvl5pPr>
          </a:lstStyle>
          <a:p>
            <a:pPr/>
            <a:r>
              <a:t>Textebene 1</a:t>
            </a:r>
          </a:p>
          <a:p>
            <a:pPr lvl="1"/>
            <a:r>
              <a:t>Textebene 2</a:t>
            </a:r>
          </a:p>
          <a:p>
            <a:pPr lvl="2"/>
            <a:r>
              <a:t>Textebene 3</a:t>
            </a:r>
          </a:p>
          <a:p>
            <a:pPr lvl="3"/>
            <a:r>
              <a:t>Textebene 4</a:t>
            </a:r>
          </a:p>
          <a:p>
            <a:pPr lvl="4"/>
            <a:r>
              <a:t>Textebene 5</a:t>
            </a:r>
          </a:p>
        </p:txBody>
      </p:sp>
      <p:sp>
        <p:nvSpPr>
          <p:cNvPr id="210" name="Textplatzhalter 3"/>
          <p:cNvSpPr/>
          <p:nvPr>
            <p:ph type="body" sz="half" idx="21"/>
          </p:nvPr>
        </p:nvSpPr>
        <p:spPr>
          <a:xfrm>
            <a:off x="431799" y="1355725"/>
            <a:ext cx="2843215" cy="4432300"/>
          </a:xfrm>
          <a:prstGeom prst="rect">
            <a:avLst/>
          </a:prstGeom>
        </p:spPr>
        <p:txBody>
          <a:bodyPr/>
          <a:lstStyle/>
          <a:p>
            <a:pPr marL="0" indent="0">
              <a:defRPr sz="1400"/>
            </a:pP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ld mit Beschriftung">
    <p:spTree>
      <p:nvGrpSpPr>
        <p:cNvPr id="1" name=""/>
        <p:cNvGrpSpPr/>
        <p:nvPr/>
      </p:nvGrpSpPr>
      <p:grpSpPr>
        <a:xfrm>
          <a:off x="0" y="0"/>
          <a:ext cx="0" cy="0"/>
          <a:chOff x="0" y="0"/>
          <a:chExt cx="0" cy="0"/>
        </a:xfrm>
      </p:grpSpPr>
      <p:sp>
        <p:nvSpPr>
          <p:cNvPr id="217"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18" name="Titeltext"/>
          <p:cNvSpPr txBox="1"/>
          <p:nvPr>
            <p:ph type="title"/>
          </p:nvPr>
        </p:nvSpPr>
        <p:spPr>
          <a:xfrm>
            <a:off x="1693863" y="4535487"/>
            <a:ext cx="5184776" cy="536576"/>
          </a:xfrm>
          <a:prstGeom prst="rect">
            <a:avLst/>
          </a:prstGeom>
        </p:spPr>
        <p:txBody>
          <a:bodyPr anchor="b"/>
          <a:lstStyle>
            <a:lvl1pPr algn="l">
              <a:defRPr b="1" sz="2000">
                <a:solidFill>
                  <a:schemeClr val="accent3">
                    <a:lumOff val="44000"/>
                  </a:schemeClr>
                </a:solidFill>
              </a:defRPr>
            </a:lvl1pPr>
          </a:lstStyle>
          <a:p>
            <a:pPr/>
            <a:r>
              <a:t>Titeltext</a:t>
            </a:r>
          </a:p>
        </p:txBody>
      </p:sp>
      <p:sp>
        <p:nvSpPr>
          <p:cNvPr id="219" name="Bildplatzhalter 2"/>
          <p:cNvSpPr/>
          <p:nvPr>
            <p:ph type="pic" sz="half" idx="21"/>
          </p:nvPr>
        </p:nvSpPr>
        <p:spPr>
          <a:xfrm>
            <a:off x="1693863" y="579437"/>
            <a:ext cx="5184776" cy="3887789"/>
          </a:xfrm>
          <a:prstGeom prst="rect">
            <a:avLst/>
          </a:prstGeom>
        </p:spPr>
        <p:txBody>
          <a:bodyPr lIns="91439" tIns="45719" rIns="91439" bIns="45719">
            <a:noAutofit/>
          </a:bodyPr>
          <a:lstStyle/>
          <a:p>
            <a:pPr/>
          </a:p>
        </p:txBody>
      </p:sp>
      <p:sp>
        <p:nvSpPr>
          <p:cNvPr id="220" name="Textebene 1…"/>
          <p:cNvSpPr txBox="1"/>
          <p:nvPr>
            <p:ph type="body" sz="quarter" idx="1"/>
          </p:nvPr>
        </p:nvSpPr>
        <p:spPr>
          <a:xfrm>
            <a:off x="1693863" y="5072062"/>
            <a:ext cx="5184776" cy="760413"/>
          </a:xfrm>
          <a:prstGeom prst="rect">
            <a:avLst/>
          </a:prstGeom>
        </p:spPr>
        <p:txBody>
          <a:bodyPr/>
          <a:lstStyle>
            <a:lvl1pPr marL="0" indent="0">
              <a:defRPr sz="1400"/>
            </a:lvl1pPr>
            <a:lvl2pPr marL="0" indent="457200">
              <a:defRPr sz="1400"/>
            </a:lvl2pPr>
            <a:lvl3pPr marL="0" indent="914400">
              <a:defRPr sz="1400"/>
            </a:lvl3pPr>
            <a:lvl4pPr marL="0" indent="1371600">
              <a:defRPr sz="1400"/>
            </a:lvl4pPr>
            <a:lvl5pPr marL="0" indent="1828800">
              <a:defRPr sz="14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und Inhalt">
    <p:spTree>
      <p:nvGrpSpPr>
        <p:cNvPr id="1" name=""/>
        <p:cNvGrpSpPr/>
        <p:nvPr/>
      </p:nvGrpSpPr>
      <p:grpSpPr>
        <a:xfrm>
          <a:off x="0" y="0"/>
          <a:ext cx="0" cy="0"/>
          <a:chOff x="0" y="0"/>
          <a:chExt cx="0" cy="0"/>
        </a:xfrm>
      </p:grpSpPr>
      <p:sp>
        <p:nvSpPr>
          <p:cNvPr id="43" name="Titeltext"/>
          <p:cNvSpPr txBox="1"/>
          <p:nvPr>
            <p:ph type="title"/>
          </p:nvPr>
        </p:nvSpPr>
        <p:spPr>
          <a:prstGeom prst="rect">
            <a:avLst/>
          </a:prstGeom>
        </p:spPr>
        <p:txBody>
          <a:bodyPr/>
          <a:lstStyle/>
          <a:p>
            <a:pPr/>
            <a:r>
              <a:t>Titeltext</a:t>
            </a:r>
          </a:p>
        </p:txBody>
      </p:sp>
      <p:sp>
        <p:nvSpPr>
          <p:cNvPr id="44" name="Textebene 1…"/>
          <p:cNvSpPr txBox="1"/>
          <p:nvPr>
            <p:ph type="body" idx="1"/>
          </p:nvPr>
        </p:nvSpPr>
        <p:spPr>
          <a:prstGeom prst="rect">
            <a:avLst/>
          </a:prstGeom>
        </p:spPr>
        <p:txBody>
          <a:bodyPr/>
          <a:lstStyle/>
          <a:p>
            <a:pPr/>
            <a:r>
              <a:t>Textebene 1</a:t>
            </a:r>
          </a:p>
          <a:p>
            <a:pPr lvl="1"/>
            <a:r>
              <a:t>Textebene 2</a:t>
            </a:r>
          </a:p>
          <a:p>
            <a:pPr lvl="2"/>
            <a:r>
              <a:t>Textebene 3</a:t>
            </a:r>
          </a:p>
          <a:p>
            <a:pPr lvl="3"/>
            <a:r>
              <a:t>Textebene 4</a:t>
            </a:r>
          </a:p>
          <a:p>
            <a:pPr lvl="4"/>
            <a:r>
              <a:t>Textebene 5</a:t>
            </a:r>
          </a:p>
        </p:txBody>
      </p:sp>
      <p:sp>
        <p:nvSpPr>
          <p:cNvPr id="45"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enutzerdefiniertes Layout">
    <p:spTree>
      <p:nvGrpSpPr>
        <p:cNvPr id="1" name=""/>
        <p:cNvGrpSpPr/>
        <p:nvPr/>
      </p:nvGrpSpPr>
      <p:grpSpPr>
        <a:xfrm>
          <a:off x="0" y="0"/>
          <a:ext cx="0" cy="0"/>
          <a:chOff x="0" y="0"/>
          <a:chExt cx="0" cy="0"/>
        </a:xfrm>
      </p:grpSpPr>
      <p:sp>
        <p:nvSpPr>
          <p:cNvPr id="227"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28" name="Titeltext"/>
          <p:cNvSpPr txBox="1"/>
          <p:nvPr>
            <p:ph type="title"/>
          </p:nvPr>
        </p:nvSpPr>
        <p:spPr>
          <a:prstGeom prst="rect">
            <a:avLst/>
          </a:prstGeom>
        </p:spPr>
        <p:txBody>
          <a:bodyPr anchor="b"/>
          <a:lstStyle>
            <a:lvl1pPr algn="l">
              <a:defRPr b="1" sz="2400">
                <a:solidFill>
                  <a:schemeClr val="accent3">
                    <a:lumOff val="44000"/>
                  </a:schemeClr>
                </a:solidFill>
              </a:defRPr>
            </a:lvl1pPr>
          </a:lstStyle>
          <a:p>
            <a:pPr/>
            <a:r>
              <a:t>Titeltext</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bschnittsüberschrift">
    <p:spTree>
      <p:nvGrpSpPr>
        <p:cNvPr id="1" name=""/>
        <p:cNvGrpSpPr/>
        <p:nvPr/>
      </p:nvGrpSpPr>
      <p:grpSpPr>
        <a:xfrm>
          <a:off x="0" y="0"/>
          <a:ext cx="0" cy="0"/>
          <a:chOff x="0" y="0"/>
          <a:chExt cx="0" cy="0"/>
        </a:xfrm>
      </p:grpSpPr>
      <p:sp>
        <p:nvSpPr>
          <p:cNvPr id="52" name="Titeltext"/>
          <p:cNvSpPr txBox="1"/>
          <p:nvPr>
            <p:ph type="title"/>
          </p:nvPr>
        </p:nvSpPr>
        <p:spPr>
          <a:xfrm>
            <a:off x="682625" y="4164012"/>
            <a:ext cx="7345364" cy="1287463"/>
          </a:xfrm>
          <a:prstGeom prst="rect">
            <a:avLst/>
          </a:prstGeom>
        </p:spPr>
        <p:txBody>
          <a:bodyPr anchor="t"/>
          <a:lstStyle>
            <a:lvl1pPr algn="l">
              <a:defRPr b="1" cap="all" sz="4000"/>
            </a:lvl1pPr>
          </a:lstStyle>
          <a:p>
            <a:pPr/>
            <a:r>
              <a:t>Titeltext</a:t>
            </a:r>
          </a:p>
        </p:txBody>
      </p:sp>
      <p:sp>
        <p:nvSpPr>
          <p:cNvPr id="53" name="Textebene 1…"/>
          <p:cNvSpPr txBox="1"/>
          <p:nvPr>
            <p:ph type="body" sz="quarter" idx="1"/>
          </p:nvPr>
        </p:nvSpPr>
        <p:spPr>
          <a:xfrm>
            <a:off x="682625" y="2746375"/>
            <a:ext cx="7345364" cy="1417638"/>
          </a:xfrm>
          <a:prstGeom prst="rect">
            <a:avLst/>
          </a:prstGeom>
        </p:spPr>
        <p:txBody>
          <a:bodyPr anchor="b"/>
          <a:lstStyle>
            <a:lvl1pPr marL="0" indent="0">
              <a:defRPr sz="2000"/>
            </a:lvl1pPr>
            <a:lvl2pPr marL="0" indent="457200">
              <a:defRPr sz="2000"/>
            </a:lvl2pPr>
            <a:lvl3pPr marL="0" indent="914400">
              <a:defRPr sz="2000"/>
            </a:lvl3pPr>
            <a:lvl4pPr marL="0" indent="1371600">
              <a:defRPr sz="2000"/>
            </a:lvl4pPr>
            <a:lvl5pPr marL="0" indent="1828800">
              <a:defRPr sz="2000"/>
            </a:lvl5pPr>
          </a:lstStyle>
          <a:p>
            <a:pPr/>
            <a:r>
              <a:t>Textebene 1</a:t>
            </a:r>
          </a:p>
          <a:p>
            <a:pPr lvl="1"/>
            <a:r>
              <a:t>Textebene 2</a:t>
            </a:r>
          </a:p>
          <a:p>
            <a:pPr lvl="2"/>
            <a:r>
              <a:t>Textebene 3</a:t>
            </a:r>
          </a:p>
          <a:p>
            <a:pPr lvl="3"/>
            <a:r>
              <a:t>Textebene 4</a:t>
            </a:r>
          </a:p>
          <a:p>
            <a:pPr lvl="4"/>
            <a:r>
              <a:t>Textebene 5</a:t>
            </a:r>
          </a:p>
        </p:txBody>
      </p:sp>
      <p:sp>
        <p:nvSpPr>
          <p:cNvPr id="54"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wei Inhalte">
    <p:spTree>
      <p:nvGrpSpPr>
        <p:cNvPr id="1" name=""/>
        <p:cNvGrpSpPr/>
        <p:nvPr/>
      </p:nvGrpSpPr>
      <p:grpSpPr>
        <a:xfrm>
          <a:off x="0" y="0"/>
          <a:ext cx="0" cy="0"/>
          <a:chOff x="0" y="0"/>
          <a:chExt cx="0" cy="0"/>
        </a:xfrm>
      </p:grpSpPr>
      <p:sp>
        <p:nvSpPr>
          <p:cNvPr id="61" name="Titeltext"/>
          <p:cNvSpPr txBox="1"/>
          <p:nvPr>
            <p:ph type="title"/>
          </p:nvPr>
        </p:nvSpPr>
        <p:spPr>
          <a:prstGeom prst="rect">
            <a:avLst/>
          </a:prstGeom>
        </p:spPr>
        <p:txBody>
          <a:bodyPr/>
          <a:lstStyle/>
          <a:p>
            <a:pPr/>
            <a:r>
              <a:t>Titeltext</a:t>
            </a:r>
          </a:p>
        </p:txBody>
      </p:sp>
      <p:sp>
        <p:nvSpPr>
          <p:cNvPr id="62" name="Textebene 1…"/>
          <p:cNvSpPr txBox="1"/>
          <p:nvPr>
            <p:ph type="body" sz="half" idx="1"/>
          </p:nvPr>
        </p:nvSpPr>
        <p:spPr>
          <a:xfrm>
            <a:off x="431800" y="1516062"/>
            <a:ext cx="3810000" cy="4275139"/>
          </a:xfrm>
          <a:prstGeom prst="rect">
            <a:avLst/>
          </a:prstGeom>
        </p:spPr>
        <p:txBody>
          <a:bodyPr/>
          <a:lstStyle>
            <a:lvl1pPr>
              <a:defRPr sz="2800"/>
            </a:lvl1pPr>
            <a:lvl2pPr>
              <a:defRPr sz="2800"/>
            </a:lvl2pPr>
            <a:lvl3pPr>
              <a:defRPr sz="2800"/>
            </a:lvl3pPr>
            <a:lvl4pPr>
              <a:defRPr sz="2800"/>
            </a:lvl4pPr>
            <a:lvl5pPr>
              <a:defRPr sz="2800"/>
            </a:lvl5pPr>
          </a:lstStyle>
          <a:p>
            <a:pPr/>
            <a:r>
              <a:t>Textebene 1</a:t>
            </a:r>
          </a:p>
          <a:p>
            <a:pPr lvl="1"/>
            <a:r>
              <a:t>Textebene 2</a:t>
            </a:r>
          </a:p>
          <a:p>
            <a:pPr lvl="2"/>
            <a:r>
              <a:t>Textebene 3</a:t>
            </a:r>
          </a:p>
          <a:p>
            <a:pPr lvl="3"/>
            <a:r>
              <a:t>Textebene 4</a:t>
            </a:r>
          </a:p>
          <a:p>
            <a:pPr lvl="4"/>
            <a:r>
              <a:t>Textebene 5</a:t>
            </a:r>
          </a:p>
        </p:txBody>
      </p:sp>
      <p:sp>
        <p:nvSpPr>
          <p:cNvPr id="63"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gleich">
    <p:spTree>
      <p:nvGrpSpPr>
        <p:cNvPr id="1" name=""/>
        <p:cNvGrpSpPr/>
        <p:nvPr/>
      </p:nvGrpSpPr>
      <p:grpSpPr>
        <a:xfrm>
          <a:off x="0" y="0"/>
          <a:ext cx="0" cy="0"/>
          <a:chOff x="0" y="0"/>
          <a:chExt cx="0" cy="0"/>
        </a:xfrm>
      </p:grpSpPr>
      <p:sp>
        <p:nvSpPr>
          <p:cNvPr id="70" name="Titeltext"/>
          <p:cNvSpPr txBox="1"/>
          <p:nvPr>
            <p:ph type="title"/>
          </p:nvPr>
        </p:nvSpPr>
        <p:spPr>
          <a:xfrm>
            <a:off x="431800" y="258763"/>
            <a:ext cx="7777164" cy="1081088"/>
          </a:xfrm>
          <a:prstGeom prst="rect">
            <a:avLst/>
          </a:prstGeom>
        </p:spPr>
        <p:txBody>
          <a:bodyPr/>
          <a:lstStyle/>
          <a:p>
            <a:pPr/>
            <a:r>
              <a:t>Titeltext</a:t>
            </a:r>
          </a:p>
        </p:txBody>
      </p:sp>
      <p:sp>
        <p:nvSpPr>
          <p:cNvPr id="71" name="Textebene 1…"/>
          <p:cNvSpPr txBox="1"/>
          <p:nvPr>
            <p:ph type="body" sz="quarter" idx="1"/>
          </p:nvPr>
        </p:nvSpPr>
        <p:spPr>
          <a:xfrm>
            <a:off x="431800" y="1450975"/>
            <a:ext cx="3817938" cy="604838"/>
          </a:xfrm>
          <a:prstGeom prst="rect">
            <a:avLst/>
          </a:prstGeom>
        </p:spPr>
        <p:txBody>
          <a:bodyPr anchor="b"/>
          <a:lstStyle>
            <a:lvl1pPr marL="0" indent="0">
              <a:defRPr b="1" sz="2400"/>
            </a:lvl1pPr>
            <a:lvl2pPr marL="0" indent="457200">
              <a:defRPr b="1" sz="2400"/>
            </a:lvl2pPr>
            <a:lvl3pPr marL="0" indent="914400">
              <a:defRPr b="1" sz="2400"/>
            </a:lvl3pPr>
            <a:lvl4pPr marL="0" indent="1371600">
              <a:defRPr b="1" sz="2400"/>
            </a:lvl4pPr>
            <a:lvl5pPr marL="0" indent="1828800">
              <a:defRPr b="1" sz="2400"/>
            </a:lvl5pPr>
          </a:lstStyle>
          <a:p>
            <a:pPr/>
            <a:r>
              <a:t>Textebene 1</a:t>
            </a:r>
          </a:p>
          <a:p>
            <a:pPr lvl="1"/>
            <a:r>
              <a:t>Textebene 2</a:t>
            </a:r>
          </a:p>
          <a:p>
            <a:pPr lvl="2"/>
            <a:r>
              <a:t>Textebene 3</a:t>
            </a:r>
          </a:p>
          <a:p>
            <a:pPr lvl="3"/>
            <a:r>
              <a:t>Textebene 4</a:t>
            </a:r>
          </a:p>
          <a:p>
            <a:pPr lvl="4"/>
            <a:r>
              <a:t>Textebene 5</a:t>
            </a:r>
          </a:p>
        </p:txBody>
      </p:sp>
      <p:sp>
        <p:nvSpPr>
          <p:cNvPr id="72" name="Textplatzhalter 4"/>
          <p:cNvSpPr/>
          <p:nvPr>
            <p:ph type="body" sz="quarter" idx="21"/>
          </p:nvPr>
        </p:nvSpPr>
        <p:spPr>
          <a:xfrm>
            <a:off x="4389437" y="1450975"/>
            <a:ext cx="3819526" cy="604839"/>
          </a:xfrm>
          <a:prstGeom prst="rect">
            <a:avLst/>
          </a:prstGeom>
        </p:spPr>
        <p:txBody>
          <a:bodyPr anchor="b"/>
          <a:lstStyle/>
          <a:p>
            <a:pPr marL="0" indent="0">
              <a:defRPr b="1" sz="2400"/>
            </a:pPr>
          </a:p>
        </p:txBody>
      </p:sp>
      <p:sp>
        <p:nvSpPr>
          <p:cNvPr id="73"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80" name="Titeltext"/>
          <p:cNvSpPr txBox="1"/>
          <p:nvPr>
            <p:ph type="title"/>
          </p:nvPr>
        </p:nvSpPr>
        <p:spPr>
          <a:prstGeom prst="rect">
            <a:avLst/>
          </a:prstGeom>
        </p:spPr>
        <p:txBody>
          <a:bodyPr/>
          <a:lstStyle/>
          <a:p>
            <a:pPr/>
            <a:r>
              <a:t>Titeltext</a:t>
            </a:r>
          </a:p>
        </p:txBody>
      </p:sp>
      <p:sp>
        <p:nvSpPr>
          <p:cNvPr id="8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8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halt mit Beschriftung">
    <p:spTree>
      <p:nvGrpSpPr>
        <p:cNvPr id="1" name=""/>
        <p:cNvGrpSpPr/>
        <p:nvPr/>
      </p:nvGrpSpPr>
      <p:grpSpPr>
        <a:xfrm>
          <a:off x="0" y="0"/>
          <a:ext cx="0" cy="0"/>
          <a:chOff x="0" y="0"/>
          <a:chExt cx="0" cy="0"/>
        </a:xfrm>
      </p:grpSpPr>
      <p:sp>
        <p:nvSpPr>
          <p:cNvPr id="95" name="Titeltext"/>
          <p:cNvSpPr txBox="1"/>
          <p:nvPr>
            <p:ph type="title"/>
          </p:nvPr>
        </p:nvSpPr>
        <p:spPr>
          <a:xfrm>
            <a:off x="431800" y="258763"/>
            <a:ext cx="2843214" cy="1096963"/>
          </a:xfrm>
          <a:prstGeom prst="rect">
            <a:avLst/>
          </a:prstGeom>
        </p:spPr>
        <p:txBody>
          <a:bodyPr anchor="b"/>
          <a:lstStyle>
            <a:lvl1pPr algn="l">
              <a:defRPr b="1" sz="2000"/>
            </a:lvl1pPr>
          </a:lstStyle>
          <a:p>
            <a:pPr/>
            <a:r>
              <a:t>Titeltext</a:t>
            </a:r>
          </a:p>
        </p:txBody>
      </p:sp>
      <p:sp>
        <p:nvSpPr>
          <p:cNvPr id="96" name="Textebene 1…"/>
          <p:cNvSpPr txBox="1"/>
          <p:nvPr>
            <p:ph type="body" idx="1"/>
          </p:nvPr>
        </p:nvSpPr>
        <p:spPr>
          <a:xfrm>
            <a:off x="3378200" y="258763"/>
            <a:ext cx="4830763" cy="5529263"/>
          </a:xfrm>
          <a:prstGeom prst="rect">
            <a:avLst/>
          </a:prstGeom>
        </p:spPr>
        <p:txBody>
          <a:bodyPr/>
          <a:lstStyle>
            <a:lvl1pPr>
              <a:defRPr sz="3200"/>
            </a:lvl1pPr>
            <a:lvl2pPr>
              <a:defRPr sz="3200"/>
            </a:lvl2pPr>
            <a:lvl3pPr>
              <a:defRPr sz="3200"/>
            </a:lvl3pPr>
            <a:lvl4pPr>
              <a:defRPr sz="3200"/>
            </a:lvl4pPr>
            <a:lvl5pPr>
              <a:defRPr sz="3200"/>
            </a:lvl5pPr>
          </a:lstStyle>
          <a:p>
            <a:pPr/>
            <a:r>
              <a:t>Textebene 1</a:t>
            </a:r>
          </a:p>
          <a:p>
            <a:pPr lvl="1"/>
            <a:r>
              <a:t>Textebene 2</a:t>
            </a:r>
          </a:p>
          <a:p>
            <a:pPr lvl="2"/>
            <a:r>
              <a:t>Textebene 3</a:t>
            </a:r>
          </a:p>
          <a:p>
            <a:pPr lvl="3"/>
            <a:r>
              <a:t>Textebene 4</a:t>
            </a:r>
          </a:p>
          <a:p>
            <a:pPr lvl="4"/>
            <a:r>
              <a:t>Textebene 5</a:t>
            </a:r>
          </a:p>
        </p:txBody>
      </p:sp>
      <p:sp>
        <p:nvSpPr>
          <p:cNvPr id="97" name="Textplatzhalter 3"/>
          <p:cNvSpPr/>
          <p:nvPr>
            <p:ph type="body" sz="half" idx="21"/>
          </p:nvPr>
        </p:nvSpPr>
        <p:spPr>
          <a:xfrm>
            <a:off x="431799" y="1355725"/>
            <a:ext cx="2843215" cy="4432300"/>
          </a:xfrm>
          <a:prstGeom prst="rect">
            <a:avLst/>
          </a:prstGeom>
        </p:spPr>
        <p:txBody>
          <a:bodyPr/>
          <a:lstStyle/>
          <a:p>
            <a:pPr marL="0" indent="0">
              <a:defRPr sz="1400"/>
            </a:pPr>
          </a:p>
        </p:txBody>
      </p:sp>
      <p:sp>
        <p:nvSpPr>
          <p:cNvPr id="9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ld mit Beschriftung">
    <p:spTree>
      <p:nvGrpSpPr>
        <p:cNvPr id="1" name=""/>
        <p:cNvGrpSpPr/>
        <p:nvPr/>
      </p:nvGrpSpPr>
      <p:grpSpPr>
        <a:xfrm>
          <a:off x="0" y="0"/>
          <a:ext cx="0" cy="0"/>
          <a:chOff x="0" y="0"/>
          <a:chExt cx="0" cy="0"/>
        </a:xfrm>
      </p:grpSpPr>
      <p:sp>
        <p:nvSpPr>
          <p:cNvPr id="105" name="Titeltext"/>
          <p:cNvSpPr txBox="1"/>
          <p:nvPr>
            <p:ph type="title"/>
          </p:nvPr>
        </p:nvSpPr>
        <p:spPr>
          <a:xfrm>
            <a:off x="1693863" y="4535487"/>
            <a:ext cx="5184776" cy="536576"/>
          </a:xfrm>
          <a:prstGeom prst="rect">
            <a:avLst/>
          </a:prstGeom>
        </p:spPr>
        <p:txBody>
          <a:bodyPr anchor="b"/>
          <a:lstStyle>
            <a:lvl1pPr algn="l">
              <a:defRPr b="1" sz="2000"/>
            </a:lvl1pPr>
          </a:lstStyle>
          <a:p>
            <a:pPr/>
            <a:r>
              <a:t>Titeltext</a:t>
            </a:r>
          </a:p>
        </p:txBody>
      </p:sp>
      <p:sp>
        <p:nvSpPr>
          <p:cNvPr id="106" name="Bildplatzhalter 2"/>
          <p:cNvSpPr/>
          <p:nvPr>
            <p:ph type="pic" sz="half" idx="21"/>
          </p:nvPr>
        </p:nvSpPr>
        <p:spPr>
          <a:xfrm>
            <a:off x="1693863" y="579437"/>
            <a:ext cx="5184776" cy="3887789"/>
          </a:xfrm>
          <a:prstGeom prst="rect">
            <a:avLst/>
          </a:prstGeom>
        </p:spPr>
        <p:txBody>
          <a:bodyPr lIns="91439" tIns="45719" rIns="91439" bIns="45719">
            <a:noAutofit/>
          </a:bodyPr>
          <a:lstStyle/>
          <a:p>
            <a:pPr/>
          </a:p>
        </p:txBody>
      </p:sp>
      <p:sp>
        <p:nvSpPr>
          <p:cNvPr id="107" name="Textebene 1…"/>
          <p:cNvSpPr txBox="1"/>
          <p:nvPr>
            <p:ph type="body" sz="quarter" idx="1"/>
          </p:nvPr>
        </p:nvSpPr>
        <p:spPr>
          <a:xfrm>
            <a:off x="1693863" y="5072062"/>
            <a:ext cx="5184776" cy="760413"/>
          </a:xfrm>
          <a:prstGeom prst="rect">
            <a:avLst/>
          </a:prstGeom>
        </p:spPr>
        <p:txBody>
          <a:bodyPr/>
          <a:lstStyle>
            <a:lvl1pPr marL="0" indent="0">
              <a:defRPr sz="1400"/>
            </a:lvl1pPr>
            <a:lvl2pPr marL="0" indent="457200">
              <a:defRPr sz="1400"/>
            </a:lvl2pPr>
            <a:lvl3pPr marL="0" indent="914400">
              <a:defRPr sz="1400"/>
            </a:lvl3pPr>
            <a:lvl4pPr marL="0" indent="1371600">
              <a:defRPr sz="1400"/>
            </a:lvl4pPr>
            <a:lvl5pPr marL="0" indent="1828800">
              <a:defRPr sz="1400"/>
            </a:lvl5pPr>
          </a:lstStyle>
          <a:p>
            <a:pPr/>
            <a:r>
              <a:t>Textebene 1</a:t>
            </a:r>
          </a:p>
          <a:p>
            <a:pPr lvl="1"/>
            <a:r>
              <a:t>Textebene 2</a:t>
            </a:r>
          </a:p>
          <a:p>
            <a:pPr lvl="2"/>
            <a:r>
              <a:t>Textebene 3</a:t>
            </a:r>
          </a:p>
          <a:p>
            <a:pPr lvl="3"/>
            <a:r>
              <a:t>Textebene 4</a:t>
            </a:r>
          </a:p>
          <a:p>
            <a:pPr lvl="4"/>
            <a:r>
              <a:t>Textebene 5</a:t>
            </a:r>
          </a:p>
        </p:txBody>
      </p:sp>
      <p:sp>
        <p:nvSpPr>
          <p:cNvPr id="10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sp>
        <p:nvSpPr>
          <p:cNvPr id="3" name="Rectangle 2"/>
          <p:cNvSpPr/>
          <p:nvPr/>
        </p:nvSpPr>
        <p:spPr>
          <a:xfrm>
            <a:off x="8204200" y="3970337"/>
            <a:ext cx="468313" cy="153988"/>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13" name="Group 3"/>
          <p:cNvGrpSpPr/>
          <p:nvPr/>
        </p:nvGrpSpPr>
        <p:grpSpPr>
          <a:xfrm>
            <a:off x="6189662" y="179387"/>
            <a:ext cx="2265175" cy="753875"/>
            <a:chOff x="0" y="0"/>
            <a:chExt cx="2265173" cy="753873"/>
          </a:xfrm>
        </p:grpSpPr>
        <p:grpSp>
          <p:nvGrpSpPr>
            <p:cNvPr id="10" name="Group 4"/>
            <p:cNvGrpSpPr/>
            <p:nvPr/>
          </p:nvGrpSpPr>
          <p:grpSpPr>
            <a:xfrm>
              <a:off x="0" y="0"/>
              <a:ext cx="1131699" cy="379225"/>
              <a:chOff x="0" y="0"/>
              <a:chExt cx="1131698" cy="379224"/>
            </a:xfrm>
          </p:grpSpPr>
          <p:sp>
            <p:nvSpPr>
              <p:cNvPr id="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4" name="Titeltext"/>
          <p:cNvSpPr txBox="1"/>
          <p:nvPr>
            <p:ph type="title"/>
          </p:nvPr>
        </p:nvSpPr>
        <p:spPr>
          <a:xfrm>
            <a:off x="431800" y="258763"/>
            <a:ext cx="7773989"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Titeltext</a:t>
            </a:r>
          </a:p>
        </p:txBody>
      </p:sp>
      <p:sp>
        <p:nvSpPr>
          <p:cNvPr id="15" name="Textebene 1…"/>
          <p:cNvSpPr txBox="1"/>
          <p:nvPr>
            <p:ph type="body" idx="1"/>
          </p:nvPr>
        </p:nvSpPr>
        <p:spPr>
          <a:xfrm>
            <a:off x="431800" y="1516062"/>
            <a:ext cx="7773989" cy="427513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Textebene 1</a:t>
            </a:r>
          </a:p>
          <a:p>
            <a:pPr lvl="1"/>
            <a:r>
              <a:t>Textebene 2</a:t>
            </a:r>
          </a:p>
          <a:p>
            <a:pPr lvl="2"/>
            <a:r>
              <a:t>Textebene 3</a:t>
            </a:r>
          </a:p>
          <a:p>
            <a:pPr lvl="3"/>
            <a:r>
              <a:t>Textebene 4</a:t>
            </a:r>
          </a:p>
          <a:p>
            <a:pPr lvl="4"/>
            <a:r>
              <a:t>Textebene 5</a:t>
            </a:r>
          </a:p>
        </p:txBody>
      </p:sp>
      <p:sp>
        <p:nvSpPr>
          <p:cNvPr id="16" name="Foliennummer"/>
          <p:cNvSpPr txBox="1"/>
          <p:nvPr>
            <p:ph type="sldNum" sz="quarter" idx="2"/>
          </p:nvPr>
        </p:nvSpPr>
        <p:spPr>
          <a:xfrm>
            <a:off x="4174066" y="5830799"/>
            <a:ext cx="2015068" cy="344841"/>
          </a:xfrm>
          <a:prstGeom prst="rect">
            <a:avLst/>
          </a:prstGeom>
          <a:ln w="12700">
            <a:miter lim="400000"/>
          </a:ln>
        </p:spPr>
        <p:txBody>
          <a:bodyPr wrap="none" lIns="45719" rIns="45719" anchor="ctr">
            <a:spAutoFit/>
          </a:bodyPr>
          <a:lstStyle>
            <a:lvl1pPr algn="r">
              <a:defRPr sz="1200">
                <a:solidFill>
                  <a:schemeClr val="accent3">
                    <a:lumOff val="44000"/>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xmlns:p14="http://schemas.microsoft.com/office/powerpoint/2010/main" spd="med" advClick="1"/>
  <p:txStyles>
    <p:titleStyle>
      <a:lvl1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1pPr>
      <a:lvl2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2pPr>
      <a:lvl3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3pPr>
      <a:lvl4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4pPr>
      <a:lvl5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5pPr>
      <a:lvl6pPr marL="0" marR="0" indent="22860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6pPr>
      <a:lvl7pPr marL="0" marR="0" indent="27432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7pPr>
      <a:lvl8pPr marL="0" marR="0" indent="32004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8pPr>
      <a:lvl9pPr marL="0" marR="0" indent="36576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9pPr>
    </p:titleStyle>
    <p:bodyStyle>
      <a:lvl1pPr marL="342900" marR="0" indent="-3429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1pPr>
      <a:lvl2pPr marL="342900" marR="0" indent="1143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2pPr>
      <a:lvl3pPr marL="342900" marR="0" indent="5715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3pPr>
      <a:lvl4pPr marL="342900" marR="0" indent="10287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4pPr>
      <a:lvl5pPr marL="342900" marR="0" indent="14859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5pPr>
      <a:lvl6pPr marL="342900" marR="0" indent="19431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6pPr>
      <a:lvl7pPr marL="342900" marR="0" indent="24003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7pPr>
      <a:lvl8pPr marL="342900" marR="0" indent="28575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8pPr>
      <a:lvl9pPr marL="342900" marR="0" indent="33147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9pPr>
    </p:bodyStyle>
    <p:otherStyle>
      <a:lvl1pPr marL="0" marR="0" indent="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2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4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6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8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22860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27432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32004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36576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youtube.com/watch?v=lXainrVteqY" TargetMode="External"/><Relationship Id="rId3" Type="http://schemas.openxmlformats.org/officeDocument/2006/relationships/hyperlink" Target="https://www.youtube.com/watch?v=M_fjiEOb40M"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7" name="Bild 3" descr="Bild 3"/>
          <p:cNvPicPr>
            <a:picLocks noChangeAspect="1"/>
          </p:cNvPicPr>
          <p:nvPr/>
        </p:nvPicPr>
        <p:blipFill>
          <a:blip r:embed="rId2">
            <a:extLst/>
          </a:blip>
          <a:srcRect l="0" t="11444" r="0" b="0"/>
          <a:stretch>
            <a:fillRect/>
          </a:stretch>
        </p:blipFill>
        <p:spPr>
          <a:xfrm>
            <a:off x="431492" y="1294685"/>
            <a:ext cx="7839029" cy="4619838"/>
          </a:xfrm>
          <a:prstGeom prst="rect">
            <a:avLst/>
          </a:prstGeom>
          <a:ln w="12700">
            <a:miter lim="400000"/>
          </a:ln>
        </p:spPr>
      </p:pic>
      <p:sp>
        <p:nvSpPr>
          <p:cNvPr id="238"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7"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18" name="Titel 1"/>
          <p:cNvSpPr txBox="1"/>
          <p:nvPr>
            <p:ph type="title"/>
          </p:nvPr>
        </p:nvSpPr>
        <p:spPr>
          <a:xfrm>
            <a:off x="301396" y="107044"/>
            <a:ext cx="6198910" cy="864097"/>
          </a:xfrm>
          <a:prstGeom prst="rect">
            <a:avLst/>
          </a:prstGeom>
        </p:spPr>
        <p:txBody>
          <a:bodyPr/>
          <a:lstStyle>
            <a:lvl1pPr>
              <a:defRPr sz="2200"/>
            </a:lvl1pPr>
          </a:lstStyle>
          <a:p>
            <a:pPr/>
            <a:r>
              <a:t>Parkinson und Parkinson-Demenz</a:t>
            </a:r>
          </a:p>
        </p:txBody>
      </p:sp>
      <p:sp>
        <p:nvSpPr>
          <p:cNvPr id="319" name="Parkinson mit Parkinson-Demenz:…"/>
          <p:cNvSpPr txBox="1"/>
          <p:nvPr/>
        </p:nvSpPr>
        <p:spPr>
          <a:xfrm>
            <a:off x="491957" y="1435518"/>
            <a:ext cx="7525530" cy="46178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pPr>
            <a:r>
              <a:t>Parkinson mit Parkinson-Demenz: </a:t>
            </a:r>
          </a:p>
          <a:p>
            <a:pPr>
              <a:defRPr b="1"/>
            </a:pPr>
          </a:p>
          <a:p>
            <a:pPr marL="136915" indent="-136915">
              <a:buSzPct val="100000"/>
              <a:buChar char="-"/>
            </a:pPr>
            <a:r>
              <a:t>Symptome ähnlich wie bei Alzheimer Demenz:</a:t>
            </a:r>
          </a:p>
          <a:p>
            <a:pPr lvl="1" marL="517915" indent="-136915">
              <a:buSzPct val="100000"/>
              <a:buChar char="-"/>
            </a:pPr>
            <a:r>
              <a:t>v.a. </a:t>
            </a:r>
            <a:r>
              <a:rPr b="1"/>
              <a:t>Bradyphrenie</a:t>
            </a:r>
            <a:r>
              <a:t> und </a:t>
            </a:r>
            <a:r>
              <a:rPr b="1"/>
              <a:t>Beeinträchtigung exekutiver Funktionen</a:t>
            </a:r>
            <a:r>
              <a:t> (Planung &amp; Ausführung von Aufgaben)</a:t>
            </a:r>
          </a:p>
          <a:p>
            <a:pPr lvl="1" marL="517915" indent="-136915">
              <a:buSzPct val="100000"/>
              <a:buChar char="-"/>
            </a:pPr>
            <a:r>
              <a:t>Einschränkungen von Gedächtnis, Aufmerksamkeit, allg. Funktionsniveau, Sprache und Veränderungen der Persönlichkeit </a:t>
            </a:r>
          </a:p>
          <a:p>
            <a:pPr lvl="1" marL="517915" indent="-136915">
              <a:buSzPct val="100000"/>
              <a:buChar char="-"/>
            </a:pPr>
          </a:p>
          <a:p>
            <a:pPr lvl="1" marL="517915" indent="-136915">
              <a:buSzPct val="100000"/>
              <a:buChar char="-"/>
            </a:pPr>
            <a:r>
              <a:t>Besonderheit bei „reiner“ Lewy-Körper-Demenz:                   produktiv psychotische Symptome wie</a:t>
            </a:r>
            <a:r>
              <a:rPr b="1"/>
              <a:t> visuelle und auditorische Halluzinationen oder Wahn</a:t>
            </a:r>
            <a:endParaRPr b="1"/>
          </a:p>
          <a:p>
            <a:pPr lvl="2" marL="898915" indent="-136915">
              <a:buSzPct val="100000"/>
              <a:buChar char="-"/>
            </a:pPr>
            <a:r>
              <a:t>Symptome bei Parkinson mit Lewy-Körper-Demenz auch vorhanden, aber weniger stark ausgeprägt</a:t>
            </a:r>
          </a:p>
          <a:p>
            <a:pPr marL="136915" indent="-136915">
              <a:buSzPct val="100000"/>
              <a:buChar char="-"/>
            </a:pPr>
          </a:p>
          <a:p>
            <a:pPr marL="136915" indent="-136915">
              <a:buSzPct val="100000"/>
              <a:buChar char="-"/>
            </a:pPr>
            <a:r>
              <a:t>Parkinson-Erkrankung aber auch Risikofaktor für Alzheimer-Demenz-Erkrankung (6x höheres Risiko im Vergleich zu Allgemeinbevölkerung)</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Textfeld 3"/>
          <p:cNvSpPr txBox="1"/>
          <p:nvPr>
            <p:ph type="sldNum" sz="quarter" idx="2"/>
          </p:nvPr>
        </p:nvSpPr>
        <p:spPr>
          <a:xfrm>
            <a:off x="8287592" y="6065542"/>
            <a:ext cx="341559"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4"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25" name="Form"/>
          <p:cNvSpPr/>
          <p:nvPr/>
        </p:nvSpPr>
        <p:spPr>
          <a:xfrm>
            <a:off x="2118439" y="5657472"/>
            <a:ext cx="1026958" cy="441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50" y="0"/>
                </a:moveTo>
                <a:lnTo>
                  <a:pt x="21600" y="0"/>
                </a:lnTo>
                <a:lnTo>
                  <a:pt x="21600" y="21600"/>
                </a:lnTo>
                <a:lnTo>
                  <a:pt x="0" y="12560"/>
                </a:lnTo>
                <a:cubicBezTo>
                  <a:pt x="622" y="12439"/>
                  <a:pt x="1227" y="12168"/>
                  <a:pt x="1809" y="11761"/>
                </a:cubicBezTo>
                <a:cubicBezTo>
                  <a:pt x="2657" y="11170"/>
                  <a:pt x="3488" y="10267"/>
                  <a:pt x="4105" y="8701"/>
                </a:cubicBezTo>
                <a:cubicBezTo>
                  <a:pt x="5033" y="6344"/>
                  <a:pt x="5286" y="2943"/>
                  <a:pt x="4750" y="0"/>
                </a:cubicBezTo>
                <a:close/>
              </a:path>
            </a:pathLst>
          </a:custGeom>
          <a:solidFill>
            <a:schemeClr val="accent3">
              <a:lumOff val="44000"/>
            </a:schemeClr>
          </a:solidFill>
          <a:ln w="12700">
            <a:miter lim="400000"/>
          </a:ln>
        </p:spPr>
        <p:txBody>
          <a:bodyPr lIns="45719" rIns="45719"/>
          <a:lstStyle/>
          <a:p>
            <a:pPr/>
          </a:p>
        </p:txBody>
      </p:sp>
      <p:sp>
        <p:nvSpPr>
          <p:cNvPr id="326" name="Titel 1"/>
          <p:cNvSpPr txBox="1"/>
          <p:nvPr>
            <p:ph type="title"/>
          </p:nvPr>
        </p:nvSpPr>
        <p:spPr>
          <a:xfrm>
            <a:off x="301396" y="107044"/>
            <a:ext cx="6198910" cy="864097"/>
          </a:xfrm>
          <a:prstGeom prst="rect">
            <a:avLst/>
          </a:prstGeom>
        </p:spPr>
        <p:txBody>
          <a:bodyPr/>
          <a:lstStyle>
            <a:lvl1pPr>
              <a:defRPr sz="2200"/>
            </a:lvl1pPr>
          </a:lstStyle>
          <a:p>
            <a:pPr/>
            <a:r>
              <a:t>Was ist ein Tremor?</a:t>
            </a:r>
          </a:p>
        </p:txBody>
      </p:sp>
      <p:sp>
        <p:nvSpPr>
          <p:cNvPr id="327" name="Tremor = rhythmisches Muskelzittern…"/>
          <p:cNvSpPr txBox="1"/>
          <p:nvPr/>
        </p:nvSpPr>
        <p:spPr>
          <a:xfrm>
            <a:off x="330357" y="1061547"/>
            <a:ext cx="5008466" cy="4841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D-DIN"/>
                <a:ea typeface="D-DIN"/>
                <a:cs typeface="D-DIN"/>
                <a:sym typeface="D-DIN"/>
              </a:defRPr>
            </a:pPr>
          </a:p>
          <a:p>
            <a:pPr>
              <a:defRPr b="1">
                <a:latin typeface="D-DIN"/>
                <a:ea typeface="D-DIN"/>
                <a:cs typeface="D-DIN"/>
                <a:sym typeface="D-DIN"/>
              </a:defRPr>
            </a:pPr>
            <a:r>
              <a:t>Tremor = rhythmisches Muskelzittern</a:t>
            </a:r>
          </a:p>
          <a:p>
            <a:pPr>
              <a:defRPr>
                <a:latin typeface="D-DIN"/>
                <a:ea typeface="D-DIN"/>
                <a:cs typeface="D-DIN"/>
                <a:sym typeface="D-DIN"/>
              </a:defRPr>
            </a:pPr>
          </a:p>
          <a:p>
            <a:pPr>
              <a:defRPr b="1">
                <a:latin typeface="D-DIN"/>
                <a:ea typeface="D-DIN"/>
                <a:cs typeface="D-DIN"/>
                <a:sym typeface="D-DIN"/>
              </a:defRPr>
            </a:pPr>
            <a:r>
              <a:t>physiologischer Tremor: </a:t>
            </a:r>
          </a:p>
          <a:p>
            <a:pPr marL="180473" indent="-180473">
              <a:buSzPct val="100000"/>
              <a:buChar char="•"/>
              <a:defRPr>
                <a:latin typeface="D-DIN"/>
                <a:ea typeface="D-DIN"/>
                <a:cs typeface="D-DIN"/>
                <a:sym typeface="D-DIN"/>
              </a:defRPr>
            </a:pPr>
          </a:p>
          <a:p>
            <a:pPr marL="180473" indent="-180473">
              <a:buSzPct val="100000"/>
              <a:buChar char="•"/>
              <a:defRPr>
                <a:latin typeface="D-DIN"/>
                <a:ea typeface="D-DIN"/>
                <a:cs typeface="D-DIN"/>
                <a:sym typeface="D-DIN"/>
              </a:defRPr>
            </a:pPr>
            <a:r>
              <a:t>hochfrequent, kleine Amplitude </a:t>
            </a:r>
          </a:p>
          <a:p>
            <a:pPr marL="180473" indent="-180473">
              <a:buSzPct val="100000"/>
              <a:buChar char="•"/>
              <a:defRPr>
                <a:latin typeface="D-DIN"/>
                <a:ea typeface="D-DIN"/>
                <a:cs typeface="D-DIN"/>
                <a:sym typeface="D-DIN"/>
              </a:defRPr>
            </a:pPr>
          </a:p>
          <a:p>
            <a:pPr marL="180473" indent="-180473">
              <a:buSzPct val="100000"/>
              <a:buChar char="•"/>
              <a:defRPr>
                <a:latin typeface="D-DIN"/>
                <a:ea typeface="D-DIN"/>
                <a:cs typeface="D-DIN"/>
                <a:sym typeface="D-DIN"/>
              </a:defRPr>
            </a:pPr>
            <a:r>
              <a:t>meist nicht spür- / erkennbar </a:t>
            </a:r>
          </a:p>
          <a:p>
            <a:pPr>
              <a:defRPr>
                <a:latin typeface="D-DIN"/>
                <a:ea typeface="D-DIN"/>
                <a:cs typeface="D-DIN"/>
                <a:sym typeface="D-DIN"/>
              </a:defRPr>
            </a:pPr>
            <a:r>
              <a:t>—&gt; Ausnahme: bei Kälte / starker Anstrengung</a:t>
            </a:r>
          </a:p>
          <a:p>
            <a:pPr marL="180473" indent="-180473">
              <a:buSzPct val="100000"/>
              <a:buChar char="•"/>
              <a:defRPr>
                <a:latin typeface="D-DIN"/>
                <a:ea typeface="D-DIN"/>
                <a:cs typeface="D-DIN"/>
                <a:sym typeface="D-DIN"/>
              </a:defRPr>
            </a:pPr>
          </a:p>
          <a:p>
            <a:pPr marL="180473" indent="-180473">
              <a:buSzPct val="100000"/>
              <a:buChar char="•"/>
              <a:defRPr>
                <a:latin typeface="D-DIN"/>
                <a:ea typeface="D-DIN"/>
                <a:cs typeface="D-DIN"/>
                <a:sym typeface="D-DIN"/>
              </a:defRPr>
            </a:pPr>
            <a:r>
              <a:t>Funktion: erzeugt Wärme (bei endothermen Lebewesen)</a:t>
            </a:r>
          </a:p>
          <a:p>
            <a:pPr>
              <a:defRPr>
                <a:latin typeface="D-DIN"/>
                <a:ea typeface="D-DIN"/>
                <a:cs typeface="D-DIN"/>
                <a:sym typeface="D-DIN"/>
              </a:defRPr>
            </a:pPr>
          </a:p>
          <a:p>
            <a:pPr>
              <a:defRPr b="1">
                <a:latin typeface="D-DIN"/>
                <a:ea typeface="D-DIN"/>
                <a:cs typeface="D-DIN"/>
                <a:sym typeface="D-DIN"/>
              </a:defRPr>
            </a:pPr>
            <a:r>
              <a:t>pathologischer Tremor: </a:t>
            </a:r>
          </a:p>
          <a:p>
            <a:pPr marL="180473" indent="-180473">
              <a:buSzPct val="100000"/>
              <a:buChar char="•"/>
              <a:defRPr>
                <a:latin typeface="D-DIN"/>
                <a:ea typeface="D-DIN"/>
                <a:cs typeface="D-DIN"/>
                <a:sym typeface="D-DIN"/>
              </a:defRPr>
            </a:pPr>
            <a:r>
              <a:t>Symptom von Erkrankung oder eigenständiges Störungsbild (—&gt; essentieller Tremor)</a:t>
            </a:r>
          </a:p>
        </p:txBody>
      </p:sp>
      <p:pic>
        <p:nvPicPr>
          <p:cNvPr id="328" name="why-is-my-dog-shaking-478593059.jpeg" descr="why-is-my-dog-shaking-478593059.jpeg"/>
          <p:cNvPicPr>
            <a:picLocks noChangeAspect="1"/>
          </p:cNvPicPr>
          <p:nvPr/>
        </p:nvPicPr>
        <p:blipFill>
          <a:blip r:embed="rId3">
            <a:extLst/>
          </a:blip>
          <a:srcRect l="0" t="0" r="0" b="3528"/>
          <a:stretch>
            <a:fillRect/>
          </a:stretch>
        </p:blipFill>
        <p:spPr>
          <a:xfrm>
            <a:off x="5254799" y="1467595"/>
            <a:ext cx="2954179" cy="4293900"/>
          </a:xfrm>
          <a:prstGeom prst="rect">
            <a:avLst/>
          </a:prstGeom>
          <a:ln w="12700">
            <a:miter lim="400000"/>
          </a:ln>
        </p:spPr>
      </p:pic>
      <p:sp>
        <p:nvSpPr>
          <p:cNvPr id="329" name="Abbildung 3…"/>
          <p:cNvSpPr txBox="1"/>
          <p:nvPr/>
        </p:nvSpPr>
        <p:spPr>
          <a:xfrm>
            <a:off x="5707767" y="1312785"/>
            <a:ext cx="2766695"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solidFill>
                  <a:schemeClr val="accent4">
                    <a:lumOff val="28000"/>
                  </a:schemeClr>
                </a:solidFill>
                <a:latin typeface="D-DIN"/>
                <a:ea typeface="D-DIN"/>
                <a:cs typeface="D-DIN"/>
                <a:sym typeface="D-DIN"/>
              </a:defRPr>
            </a:pPr>
            <a:r>
              <a:t>Abbildung 3</a:t>
            </a:r>
          </a:p>
          <a:p>
            <a:pPr>
              <a:defRPr i="1" sz="1000">
                <a:solidFill>
                  <a:schemeClr val="accent4">
                    <a:lumOff val="28000"/>
                  </a:schemeClr>
                </a:solidFill>
                <a:latin typeface="D-DIN"/>
                <a:ea typeface="D-DIN"/>
                <a:cs typeface="D-DIN"/>
                <a:sym typeface="D-DIN"/>
              </a:defRPr>
            </a:pPr>
            <a:r>
              <a:t>Sehr kleine Hunde wie Chihuahuas zeigen physiologischen Tremor teilweise auch ohne Anlass.</a:t>
            </a:r>
          </a:p>
        </p:txBody>
      </p:sp>
      <p:sp>
        <p:nvSpPr>
          <p:cNvPr id="330" name="Rechteck"/>
          <p:cNvSpPr/>
          <p:nvPr/>
        </p:nvSpPr>
        <p:spPr>
          <a:xfrm>
            <a:off x="7509702" y="5794637"/>
            <a:ext cx="931043" cy="176070"/>
          </a:xfrm>
          <a:prstGeom prst="rect">
            <a:avLst/>
          </a:prstGeom>
          <a:solidFill>
            <a:schemeClr val="accent3">
              <a:lumOff val="44000"/>
            </a:schemeClr>
          </a:solidFill>
          <a:ln w="12700">
            <a:miter lim="400000"/>
          </a:ln>
        </p:spPr>
        <p:txBody>
          <a:bodyPr lIns="45719" rIns="45719"/>
          <a:lstStyle/>
          <a:p>
            <a:pPr/>
          </a:p>
        </p:txBody>
      </p:sp>
      <p:sp>
        <p:nvSpPr>
          <p:cNvPr id="331" name="Thinkstock, 2016"/>
          <p:cNvSpPr txBox="1"/>
          <p:nvPr/>
        </p:nvSpPr>
        <p:spPr>
          <a:xfrm>
            <a:off x="5716539" y="5831109"/>
            <a:ext cx="2766695"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solidFill>
                  <a:schemeClr val="accent4">
                    <a:lumOff val="13999"/>
                  </a:schemeClr>
                </a:solidFill>
                <a:latin typeface="D-DIN"/>
                <a:ea typeface="D-DIN"/>
                <a:cs typeface="D-DIN"/>
                <a:sym typeface="D-DIN"/>
              </a:defRPr>
            </a:lvl1pPr>
          </a:lstStyle>
          <a:p>
            <a:pPr/>
            <a:r>
              <a:t>Thinkstock, 2016</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36" name="Form"/>
          <p:cNvSpPr/>
          <p:nvPr/>
        </p:nvSpPr>
        <p:spPr>
          <a:xfrm>
            <a:off x="2118439" y="5657472"/>
            <a:ext cx="1026958" cy="441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50" y="0"/>
                </a:moveTo>
                <a:lnTo>
                  <a:pt x="21600" y="0"/>
                </a:lnTo>
                <a:lnTo>
                  <a:pt x="21600" y="21600"/>
                </a:lnTo>
                <a:lnTo>
                  <a:pt x="0" y="12560"/>
                </a:lnTo>
                <a:cubicBezTo>
                  <a:pt x="622" y="12439"/>
                  <a:pt x="1227" y="12168"/>
                  <a:pt x="1809" y="11761"/>
                </a:cubicBezTo>
                <a:cubicBezTo>
                  <a:pt x="2657" y="11170"/>
                  <a:pt x="3488" y="10267"/>
                  <a:pt x="4105" y="8701"/>
                </a:cubicBezTo>
                <a:cubicBezTo>
                  <a:pt x="5033" y="6344"/>
                  <a:pt x="5286" y="2943"/>
                  <a:pt x="4750" y="0"/>
                </a:cubicBezTo>
                <a:close/>
              </a:path>
            </a:pathLst>
          </a:custGeom>
          <a:solidFill>
            <a:schemeClr val="accent3">
              <a:lumOff val="44000"/>
            </a:schemeClr>
          </a:solidFill>
          <a:ln w="12700">
            <a:miter lim="400000"/>
          </a:ln>
        </p:spPr>
        <p:txBody>
          <a:bodyPr lIns="45719" rIns="45719"/>
          <a:lstStyle/>
          <a:p>
            <a:pPr/>
          </a:p>
        </p:txBody>
      </p:sp>
      <p:sp>
        <p:nvSpPr>
          <p:cNvPr id="337" name="Titel 1"/>
          <p:cNvSpPr txBox="1"/>
          <p:nvPr>
            <p:ph type="title"/>
          </p:nvPr>
        </p:nvSpPr>
        <p:spPr>
          <a:xfrm>
            <a:off x="301396" y="107044"/>
            <a:ext cx="6198910" cy="864097"/>
          </a:xfrm>
          <a:prstGeom prst="rect">
            <a:avLst/>
          </a:prstGeom>
        </p:spPr>
        <p:txBody>
          <a:bodyPr/>
          <a:lstStyle>
            <a:lvl1pPr>
              <a:defRPr sz="2200"/>
            </a:lvl1pPr>
          </a:lstStyle>
          <a:p>
            <a:pPr/>
            <a:r>
              <a:t>Arten von pathologischem Tremor</a:t>
            </a:r>
          </a:p>
        </p:txBody>
      </p:sp>
      <p:sp>
        <p:nvSpPr>
          <p:cNvPr id="338" name="Ruhetremor…"/>
          <p:cNvSpPr txBox="1"/>
          <p:nvPr/>
        </p:nvSpPr>
        <p:spPr>
          <a:xfrm>
            <a:off x="270351" y="1354661"/>
            <a:ext cx="7966941" cy="443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indent="228600">
              <a:defRPr b="1" sz="2000">
                <a:latin typeface="D-DIN"/>
                <a:ea typeface="D-DIN"/>
                <a:cs typeface="D-DIN"/>
                <a:sym typeface="D-DIN"/>
              </a:defRPr>
            </a:pPr>
            <a:r>
              <a:t>Ruhetremor</a:t>
            </a:r>
          </a:p>
          <a:p>
            <a:pPr lvl="1" marL="536170" indent="-155170">
              <a:buSzPct val="100000"/>
              <a:buChar char="-"/>
              <a:defRPr sz="1500">
                <a:latin typeface="D-DIN"/>
                <a:ea typeface="D-DIN"/>
                <a:cs typeface="D-DIN"/>
                <a:sym typeface="D-DIN"/>
              </a:defRPr>
            </a:pPr>
            <a:r>
              <a:t>bei Inaktivität</a:t>
            </a:r>
          </a:p>
          <a:p>
            <a:pPr lvl="1" marL="536170" indent="-155170">
              <a:buSzPct val="100000"/>
              <a:buChar char="-"/>
              <a:defRPr sz="1500">
                <a:latin typeface="D-DIN"/>
                <a:ea typeface="D-DIN"/>
                <a:cs typeface="D-DIN"/>
                <a:sym typeface="D-DIN"/>
              </a:defRPr>
            </a:pPr>
            <a:r>
              <a:t>v.a. Hände und Kopf betroffen</a:t>
            </a:r>
          </a:p>
          <a:p>
            <a:pPr>
              <a:defRPr>
                <a:latin typeface="D-DIN"/>
                <a:ea typeface="D-DIN"/>
                <a:cs typeface="D-DIN"/>
                <a:sym typeface="D-DIN"/>
              </a:defRPr>
            </a:pPr>
          </a:p>
          <a:p>
            <a:pPr lvl="1" indent="228600">
              <a:defRPr b="1" sz="2000">
                <a:latin typeface="D-DIN"/>
                <a:ea typeface="D-DIN"/>
                <a:cs typeface="D-DIN"/>
                <a:sym typeface="D-DIN"/>
              </a:defRPr>
            </a:pPr>
            <a:r>
              <a:t>Aktionstremor</a:t>
            </a:r>
          </a:p>
          <a:p>
            <a:pPr lvl="1" marL="517915" indent="-136915">
              <a:buSzPct val="100000"/>
              <a:buChar char="-"/>
              <a:defRPr sz="1500">
                <a:latin typeface="D-DIN"/>
                <a:ea typeface="D-DIN"/>
                <a:cs typeface="D-DIN"/>
                <a:sym typeface="D-DIN"/>
              </a:defRPr>
            </a:pPr>
            <a:r>
              <a:t>tritt nur bei Bewegungen / bewusster Muskelkontraktion auf</a:t>
            </a:r>
          </a:p>
          <a:p>
            <a:pPr lvl="1" marL="517915" indent="-136915">
              <a:buSzPct val="100000"/>
              <a:buChar char="-"/>
              <a:defRPr sz="1500">
                <a:latin typeface="D-DIN"/>
                <a:ea typeface="D-DIN"/>
                <a:cs typeface="D-DIN"/>
                <a:sym typeface="D-DIN"/>
              </a:defRPr>
            </a:pPr>
            <a:r>
              <a:t>Unterkategorien: </a:t>
            </a:r>
          </a:p>
          <a:p>
            <a:pPr lvl="2" marL="917170" indent="-155170">
              <a:buSzPct val="100000"/>
              <a:buChar char="-"/>
              <a:defRPr>
                <a:latin typeface="D-DIN"/>
                <a:ea typeface="D-DIN"/>
                <a:cs typeface="D-DIN"/>
                <a:sym typeface="D-DIN"/>
              </a:defRPr>
            </a:pPr>
            <a:r>
              <a:rPr b="1"/>
              <a:t>kinetischer Tremor</a:t>
            </a:r>
            <a:r>
              <a:t> (Bewegungstremor)</a:t>
            </a:r>
            <a:endParaRPr sz="1500"/>
          </a:p>
          <a:p>
            <a:pPr lvl="3" marL="1272308" indent="-129308">
              <a:buSzPct val="100000"/>
              <a:buChar char="-"/>
              <a:defRPr>
                <a:latin typeface="D-DIN"/>
                <a:ea typeface="D-DIN"/>
                <a:cs typeface="D-DIN"/>
                <a:sym typeface="D-DIN"/>
              </a:defRPr>
            </a:pPr>
            <a:r>
              <a:rPr sz="1500"/>
              <a:t>bei Bewegung ohne genaues Ziel</a:t>
            </a:r>
          </a:p>
          <a:p>
            <a:pPr lvl="2" marL="917170" indent="-155170">
              <a:buSzPct val="100000"/>
              <a:buChar char="-"/>
              <a:defRPr b="1">
                <a:latin typeface="D-DIN"/>
                <a:ea typeface="D-DIN"/>
                <a:cs typeface="D-DIN"/>
                <a:sym typeface="D-DIN"/>
              </a:defRPr>
            </a:pPr>
            <a:r>
              <a:t>Intentionstremor</a:t>
            </a:r>
            <a:r>
              <a:rPr b="0"/>
              <a:t> (Zielbewegungstremor)</a:t>
            </a:r>
          </a:p>
          <a:p>
            <a:pPr lvl="3" marL="1298170" indent="-155170">
              <a:buSzPct val="100000"/>
              <a:buChar char="-"/>
              <a:defRPr sz="1500">
                <a:latin typeface="D-DIN"/>
                <a:ea typeface="D-DIN"/>
                <a:cs typeface="D-DIN"/>
                <a:sym typeface="D-DIN"/>
              </a:defRPr>
            </a:pPr>
            <a:r>
              <a:t>bei Bewegung mit genauem Ziel</a:t>
            </a:r>
          </a:p>
          <a:p>
            <a:pPr lvl="3" marL="1298170" indent="-155170">
              <a:buSzPct val="100000"/>
              <a:buChar char="-"/>
              <a:defRPr sz="1500">
                <a:latin typeface="D-DIN"/>
                <a:ea typeface="D-DIN"/>
                <a:cs typeface="D-DIN"/>
                <a:sym typeface="D-DIN"/>
              </a:defRPr>
            </a:pPr>
            <a:r>
              <a:t>Tremor wird schlimmer, je näher man dem Ziel kommt</a:t>
            </a:r>
          </a:p>
          <a:p>
            <a:pPr lvl="2" marL="917170" indent="-155170">
              <a:buSzPct val="100000"/>
              <a:buChar char="-"/>
              <a:defRPr b="1">
                <a:latin typeface="D-DIN"/>
                <a:ea typeface="D-DIN"/>
                <a:cs typeface="D-DIN"/>
                <a:sym typeface="D-DIN"/>
              </a:defRPr>
            </a:pPr>
            <a:r>
              <a:t>posturaler Tremor</a:t>
            </a:r>
            <a:r>
              <a:rPr b="0"/>
              <a:t> (Haltetremor)</a:t>
            </a:r>
          </a:p>
          <a:p>
            <a:pPr lvl="2" marL="917170" indent="-155170">
              <a:buSzPct val="100000"/>
              <a:buChar char="-"/>
              <a:defRPr b="1">
                <a:latin typeface="D-DIN"/>
                <a:ea typeface="D-DIN"/>
                <a:cs typeface="D-DIN"/>
                <a:sym typeface="D-DIN"/>
              </a:defRPr>
            </a:pPr>
            <a:r>
              <a:t>isometrischer Tremor </a:t>
            </a:r>
          </a:p>
          <a:p>
            <a:pPr lvl="3" marL="1298170" indent="-155170">
              <a:buSzPct val="100000"/>
              <a:buChar char="-"/>
              <a:defRPr sz="1500">
                <a:latin typeface="D-DIN"/>
                <a:ea typeface="D-DIN"/>
                <a:cs typeface="D-DIN"/>
                <a:sym typeface="D-DIN"/>
              </a:defRPr>
            </a:pPr>
            <a:r>
              <a:t>bei Muskelkontraktion ohne Bewegung wie Anspannen der Hand</a:t>
            </a:r>
          </a:p>
          <a:p>
            <a:pPr lvl="2" marL="917170" indent="-155170">
              <a:buSzPct val="100000"/>
              <a:buChar char="-"/>
              <a:defRPr b="1">
                <a:latin typeface="D-DIN"/>
                <a:ea typeface="D-DIN"/>
                <a:cs typeface="D-DIN"/>
                <a:sym typeface="D-DIN"/>
              </a:defRPr>
            </a:pPr>
            <a:r>
              <a:t>Aufgaben-spezifischer Tremor</a:t>
            </a:r>
          </a:p>
          <a:p>
            <a:pPr lvl="3" marL="1298170" indent="-155170">
              <a:buSzPct val="100000"/>
              <a:buChar char="-"/>
              <a:defRPr sz="1500">
                <a:latin typeface="D-DIN"/>
                <a:ea typeface="D-DIN"/>
                <a:cs typeface="D-DIN"/>
                <a:sym typeface="D-DIN"/>
              </a:defRPr>
            </a:pPr>
            <a:r>
              <a:t>tritt nur bei bestimmter Aktion auf, z.B. beim Schreiben oder Sprechen</a:t>
            </a:r>
          </a:p>
        </p:txBody>
      </p:sp>
      <p:sp>
        <p:nvSpPr>
          <p:cNvPr id="339" name="Rechteck"/>
          <p:cNvSpPr/>
          <p:nvPr/>
        </p:nvSpPr>
        <p:spPr>
          <a:xfrm>
            <a:off x="7509702" y="5794637"/>
            <a:ext cx="931043" cy="176070"/>
          </a:xfrm>
          <a:prstGeom prst="rect">
            <a:avLst/>
          </a:prstGeom>
          <a:solidFill>
            <a:schemeClr val="accent3">
              <a:lumOff val="44000"/>
            </a:schemeClr>
          </a:solidFill>
          <a:ln w="12700">
            <a:miter lim="400000"/>
          </a:ln>
        </p:spPr>
        <p:txBody>
          <a:bodyPr lIns="45719" rIns="45719"/>
          <a:lstStyle/>
          <a:p>
            <a:pPr/>
          </a:p>
        </p:txBody>
      </p:sp>
      <p:sp>
        <p:nvSpPr>
          <p:cNvPr id="340" name="Textfeld 3"/>
          <p:cNvSpPr txBox="1"/>
          <p:nvPr>
            <p:ph type="sldNum" sz="quarter" idx="2"/>
          </p:nvPr>
        </p:nvSpPr>
        <p:spPr>
          <a:xfrm>
            <a:off x="8147892" y="60782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45" name="Form"/>
          <p:cNvSpPr/>
          <p:nvPr/>
        </p:nvSpPr>
        <p:spPr>
          <a:xfrm>
            <a:off x="2118439" y="5657472"/>
            <a:ext cx="1026958" cy="441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50" y="0"/>
                </a:moveTo>
                <a:lnTo>
                  <a:pt x="21600" y="0"/>
                </a:lnTo>
                <a:lnTo>
                  <a:pt x="21600" y="21600"/>
                </a:lnTo>
                <a:lnTo>
                  <a:pt x="0" y="12560"/>
                </a:lnTo>
                <a:cubicBezTo>
                  <a:pt x="622" y="12439"/>
                  <a:pt x="1227" y="12168"/>
                  <a:pt x="1809" y="11761"/>
                </a:cubicBezTo>
                <a:cubicBezTo>
                  <a:pt x="2657" y="11170"/>
                  <a:pt x="3488" y="10267"/>
                  <a:pt x="4105" y="8701"/>
                </a:cubicBezTo>
                <a:cubicBezTo>
                  <a:pt x="5033" y="6344"/>
                  <a:pt x="5286" y="2943"/>
                  <a:pt x="4750" y="0"/>
                </a:cubicBezTo>
                <a:close/>
              </a:path>
            </a:pathLst>
          </a:custGeom>
          <a:solidFill>
            <a:schemeClr val="accent3">
              <a:lumOff val="44000"/>
            </a:schemeClr>
          </a:solidFill>
          <a:ln w="12700">
            <a:miter lim="400000"/>
          </a:ln>
        </p:spPr>
        <p:txBody>
          <a:bodyPr lIns="45719" rIns="45719"/>
          <a:lstStyle/>
          <a:p>
            <a:pPr/>
          </a:p>
        </p:txBody>
      </p:sp>
      <p:sp>
        <p:nvSpPr>
          <p:cNvPr id="346" name="Titel 1"/>
          <p:cNvSpPr txBox="1"/>
          <p:nvPr>
            <p:ph type="title"/>
          </p:nvPr>
        </p:nvSpPr>
        <p:spPr>
          <a:xfrm>
            <a:off x="301396" y="107044"/>
            <a:ext cx="6198910" cy="864097"/>
          </a:xfrm>
          <a:prstGeom prst="rect">
            <a:avLst/>
          </a:prstGeom>
        </p:spPr>
        <p:txBody>
          <a:bodyPr/>
          <a:lstStyle>
            <a:lvl1pPr>
              <a:defRPr sz="2200"/>
            </a:lvl1pPr>
          </a:lstStyle>
          <a:p>
            <a:pPr/>
            <a:r>
              <a:t>Behandlung von Parkinson</a:t>
            </a:r>
          </a:p>
        </p:txBody>
      </p:sp>
      <p:sp>
        <p:nvSpPr>
          <p:cNvPr id="347" name="Bewegung: Ergänzung zur Medikation…"/>
          <p:cNvSpPr txBox="1"/>
          <p:nvPr/>
        </p:nvSpPr>
        <p:spPr>
          <a:xfrm>
            <a:off x="167905" y="1300535"/>
            <a:ext cx="4454675" cy="46178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pPr>
            <a:r>
              <a:t>Bewegung: </a:t>
            </a:r>
            <a:r>
              <a:rPr b="0"/>
              <a:t>Ergänzung zur Medikation</a:t>
            </a:r>
          </a:p>
          <a:p>
            <a:pPr>
              <a:defRPr b="1"/>
            </a:pPr>
          </a:p>
          <a:p>
            <a:pPr>
              <a:defRPr b="1"/>
            </a:pPr>
            <a:r>
              <a:t>Levodopa / L-Dopa: </a:t>
            </a:r>
          </a:p>
          <a:p>
            <a:pPr lvl="1" marL="517915" indent="-136915">
              <a:buSzPct val="100000"/>
              <a:buChar char="-"/>
            </a:pPr>
            <a:r>
              <a:t>Vorstufe von Dopamin</a:t>
            </a:r>
          </a:p>
          <a:p>
            <a:pPr lvl="1" marL="517915" indent="-136915">
              <a:buSzPct val="100000"/>
              <a:buChar char="-"/>
            </a:pPr>
            <a:r>
              <a:t>Tablettenform</a:t>
            </a:r>
          </a:p>
          <a:p>
            <a:pPr lvl="1" marL="517915" indent="-136915">
              <a:buSzPct val="100000"/>
              <a:buChar char="-"/>
            </a:pPr>
            <a:r>
              <a:t>Standard-Medikament bei Parkinson</a:t>
            </a:r>
          </a:p>
          <a:p>
            <a:pPr>
              <a:defRPr b="1"/>
            </a:pPr>
          </a:p>
          <a:p>
            <a:pPr>
              <a:defRPr b="1"/>
            </a:pPr>
            <a:r>
              <a:t>Apomorphin:</a:t>
            </a:r>
          </a:p>
          <a:p>
            <a:pPr lvl="1" marL="517915" indent="-136915">
              <a:buSzPct val="100000"/>
              <a:buChar char="-"/>
            </a:pPr>
            <a:r>
              <a:t>subkutane Injektion oder Dauerinfusion</a:t>
            </a:r>
          </a:p>
          <a:p>
            <a:pPr lvl="1" marL="517915" indent="-136915">
              <a:buSzPct val="100000"/>
              <a:buChar char="-"/>
            </a:pPr>
            <a:r>
              <a:rPr b="1"/>
              <a:t>v.a. in Spätphase</a:t>
            </a:r>
          </a:p>
          <a:p>
            <a:pPr lvl="1" marL="517915" indent="-136915">
              <a:buSzPct val="100000"/>
              <a:buChar char="-"/>
            </a:pPr>
            <a:r>
              <a:t>starke Wirkung </a:t>
            </a:r>
          </a:p>
          <a:p>
            <a:pPr lvl="1" marL="517915" indent="-136915">
              <a:buSzPct val="100000"/>
              <a:buChar char="-"/>
            </a:pPr>
            <a:r>
              <a:t>Nebenwirkungen: Schwindel, Verwirrtheit, </a:t>
            </a:r>
            <a:r>
              <a:rPr b="1"/>
              <a:t>Einschlafattacken</a:t>
            </a:r>
            <a:r>
              <a:t>, Halluzinationen, Übelkeit,…</a:t>
            </a:r>
          </a:p>
          <a:p>
            <a:pPr lvl="1" marL="517915" indent="-136915">
              <a:buSzPct val="100000"/>
              <a:buChar char="-"/>
            </a:pPr>
          </a:p>
        </p:txBody>
      </p:sp>
      <p:sp>
        <p:nvSpPr>
          <p:cNvPr id="348" name="Tiefe Hirnstimulation…"/>
          <p:cNvSpPr txBox="1"/>
          <p:nvPr/>
        </p:nvSpPr>
        <p:spPr>
          <a:xfrm>
            <a:off x="4662969" y="1276005"/>
            <a:ext cx="3792155" cy="46178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indent="228600">
              <a:defRPr b="1"/>
            </a:pPr>
            <a:r>
              <a:t>Tiefe Hirnstimulation </a:t>
            </a:r>
          </a:p>
          <a:p>
            <a:pPr lvl="1" indent="228600">
              <a:defRPr b="1"/>
            </a:pPr>
            <a:r>
              <a:t>(THS bzw. DBS):</a:t>
            </a:r>
          </a:p>
          <a:p>
            <a:pPr lvl="1" marL="517915" indent="-136915">
              <a:buSzPct val="100000"/>
              <a:buChar char="-"/>
            </a:pPr>
            <a:r>
              <a:t>operativer Eingriff</a:t>
            </a:r>
          </a:p>
          <a:p>
            <a:pPr lvl="1" marL="517915" indent="-136915">
              <a:buSzPct val="100000"/>
              <a:buChar char="-"/>
            </a:pPr>
            <a:r>
              <a:t>Erfolgsaussichten 80-90%</a:t>
            </a:r>
          </a:p>
          <a:p>
            <a:pPr lvl="1" marL="517915" indent="-136915">
              <a:buSzPct val="100000"/>
              <a:buChar char="-"/>
            </a:pPr>
            <a:r>
              <a:t>reversibel</a:t>
            </a:r>
          </a:p>
          <a:p>
            <a:pPr/>
          </a:p>
          <a:p>
            <a:pPr lvl="1" indent="228600">
              <a:defRPr b="1"/>
            </a:pPr>
            <a:r>
              <a:t>Läsionierung durch </a:t>
            </a:r>
          </a:p>
          <a:p>
            <a:pPr lvl="1" indent="228600">
              <a:defRPr b="1"/>
            </a:pPr>
            <a:r>
              <a:t>fokussierten Ultraschall (FUS)</a:t>
            </a:r>
          </a:p>
          <a:p>
            <a:pPr lvl="2" marL="917170" indent="-155170">
              <a:buSzPct val="100000"/>
              <a:buChar char="-"/>
            </a:pPr>
            <a:r>
              <a:t>nicht reversibel</a:t>
            </a:r>
          </a:p>
          <a:p>
            <a:pPr lvl="2" marL="917170" indent="-155170">
              <a:buSzPct val="100000"/>
              <a:buChar char="-"/>
            </a:pPr>
            <a:r>
              <a:t>non-invasiv</a:t>
            </a:r>
          </a:p>
          <a:p>
            <a:pPr lvl="2" marL="917170" indent="-155170">
              <a:buSzPct val="100000"/>
              <a:buChar char="-"/>
            </a:pPr>
            <a:r>
              <a:t>Läsionierung durch fokussierte Hitze im zentralen intermediären Nucleus</a:t>
            </a:r>
          </a:p>
          <a:p>
            <a:pPr lvl="2" marL="917170" indent="-155170">
              <a:buSzPct val="100000"/>
              <a:buChar char="-"/>
            </a:pPr>
            <a:r>
              <a:t>geringes Risiko, Patient*innen sind nach 1 Tag wieder fit</a:t>
            </a:r>
          </a:p>
        </p:txBody>
      </p:sp>
      <p:sp>
        <p:nvSpPr>
          <p:cNvPr id="349" name="Linie"/>
          <p:cNvSpPr/>
          <p:nvPr/>
        </p:nvSpPr>
        <p:spPr>
          <a:xfrm flipV="1">
            <a:off x="4659945" y="1344367"/>
            <a:ext cx="1" cy="4521841"/>
          </a:xfrm>
          <a:prstGeom prst="line">
            <a:avLst/>
          </a:prstGeom>
          <a:ln w="38100">
            <a:solidFill>
              <a:schemeClr val="accent3">
                <a:lumOff val="21999"/>
              </a:schemeClr>
            </a:solidFill>
          </a:ln>
        </p:spPr>
        <p:txBody>
          <a:bodyPr lIns="45719" rIns="45719"/>
          <a:lstStyle/>
          <a:p>
            <a:pPr/>
          </a:p>
        </p:txBody>
      </p:sp>
      <p:sp>
        <p:nvSpPr>
          <p:cNvPr id="350" name="Textfeld 3"/>
          <p:cNvSpPr txBox="1"/>
          <p:nvPr>
            <p:ph type="sldNum" sz="quarter" idx="2"/>
          </p:nvPr>
        </p:nvSpPr>
        <p:spPr>
          <a:xfrm>
            <a:off x="8147892" y="60782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53" name="Form"/>
          <p:cNvSpPr/>
          <p:nvPr/>
        </p:nvSpPr>
        <p:spPr>
          <a:xfrm>
            <a:off x="2118439" y="5657472"/>
            <a:ext cx="1026958" cy="441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50" y="0"/>
                </a:moveTo>
                <a:lnTo>
                  <a:pt x="21600" y="0"/>
                </a:lnTo>
                <a:lnTo>
                  <a:pt x="21600" y="21600"/>
                </a:lnTo>
                <a:lnTo>
                  <a:pt x="0" y="12560"/>
                </a:lnTo>
                <a:cubicBezTo>
                  <a:pt x="622" y="12439"/>
                  <a:pt x="1227" y="12168"/>
                  <a:pt x="1809" y="11761"/>
                </a:cubicBezTo>
                <a:cubicBezTo>
                  <a:pt x="2657" y="11170"/>
                  <a:pt x="3488" y="10267"/>
                  <a:pt x="4105" y="8701"/>
                </a:cubicBezTo>
                <a:cubicBezTo>
                  <a:pt x="5033" y="6344"/>
                  <a:pt x="5286" y="2943"/>
                  <a:pt x="4750" y="0"/>
                </a:cubicBezTo>
                <a:close/>
              </a:path>
            </a:pathLst>
          </a:custGeom>
          <a:solidFill>
            <a:schemeClr val="accent3">
              <a:lumOff val="44000"/>
            </a:schemeClr>
          </a:solidFill>
          <a:ln w="12700">
            <a:miter lim="400000"/>
          </a:ln>
        </p:spPr>
        <p:txBody>
          <a:bodyPr lIns="45719" rIns="45719"/>
          <a:lstStyle/>
          <a:p>
            <a:pPr/>
          </a:p>
        </p:txBody>
      </p:sp>
      <p:sp>
        <p:nvSpPr>
          <p:cNvPr id="354" name="Titel 1"/>
          <p:cNvSpPr txBox="1"/>
          <p:nvPr>
            <p:ph type="title"/>
          </p:nvPr>
        </p:nvSpPr>
        <p:spPr>
          <a:xfrm>
            <a:off x="301396" y="107044"/>
            <a:ext cx="6198910" cy="864097"/>
          </a:xfrm>
          <a:prstGeom prst="rect">
            <a:avLst/>
          </a:prstGeom>
        </p:spPr>
        <p:txBody>
          <a:bodyPr/>
          <a:lstStyle>
            <a:lvl1pPr>
              <a:defRPr sz="2200"/>
            </a:lvl1pPr>
          </a:lstStyle>
          <a:p>
            <a:pPr/>
            <a:r>
              <a:t>Behandlung von Parkinson</a:t>
            </a:r>
          </a:p>
        </p:txBody>
      </p:sp>
      <p:sp>
        <p:nvSpPr>
          <p:cNvPr id="355" name="Bewegung: Ergänzung zur Medikation…"/>
          <p:cNvSpPr txBox="1"/>
          <p:nvPr/>
        </p:nvSpPr>
        <p:spPr>
          <a:xfrm>
            <a:off x="167905" y="1300535"/>
            <a:ext cx="4454675" cy="46178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pPr>
            <a:r>
              <a:t>Bewegung: </a:t>
            </a:r>
            <a:r>
              <a:rPr b="0"/>
              <a:t>Ergänzung zur Medikation</a:t>
            </a:r>
          </a:p>
          <a:p>
            <a:pPr>
              <a:defRPr b="1"/>
            </a:pPr>
          </a:p>
          <a:p>
            <a:pPr>
              <a:defRPr b="1">
                <a:solidFill>
                  <a:schemeClr val="accent3">
                    <a:lumOff val="11000"/>
                  </a:schemeClr>
                </a:solidFill>
              </a:defRPr>
            </a:pPr>
            <a:r>
              <a:t>Levodopa / L-Dopa: </a:t>
            </a:r>
          </a:p>
          <a:p>
            <a:pPr lvl="1" marL="517915" indent="-136915">
              <a:buSzPct val="100000"/>
              <a:buChar char="-"/>
              <a:defRPr>
                <a:solidFill>
                  <a:schemeClr val="accent3">
                    <a:lumOff val="11000"/>
                  </a:schemeClr>
                </a:solidFill>
              </a:defRPr>
            </a:pPr>
            <a:r>
              <a:t>Vorstufe von Dopamin</a:t>
            </a:r>
          </a:p>
          <a:p>
            <a:pPr lvl="1" marL="517915" indent="-136915">
              <a:buSzPct val="100000"/>
              <a:buChar char="-"/>
              <a:defRPr>
                <a:solidFill>
                  <a:schemeClr val="accent3">
                    <a:lumOff val="11000"/>
                  </a:schemeClr>
                </a:solidFill>
              </a:defRPr>
            </a:pPr>
            <a:r>
              <a:t>Tablettenform</a:t>
            </a:r>
          </a:p>
          <a:p>
            <a:pPr lvl="1" marL="517915" indent="-136915">
              <a:buSzPct val="100000"/>
              <a:buChar char="-"/>
              <a:defRPr>
                <a:solidFill>
                  <a:schemeClr val="accent3">
                    <a:lumOff val="11000"/>
                  </a:schemeClr>
                </a:solidFill>
              </a:defRPr>
            </a:pPr>
            <a:r>
              <a:t>Standard-Medikament bei Parkinson</a:t>
            </a:r>
          </a:p>
          <a:p>
            <a:pPr>
              <a:defRPr b="1">
                <a:solidFill>
                  <a:schemeClr val="accent3">
                    <a:lumOff val="11000"/>
                  </a:schemeClr>
                </a:solidFill>
              </a:defRPr>
            </a:pPr>
          </a:p>
          <a:p>
            <a:pPr>
              <a:defRPr b="1">
                <a:solidFill>
                  <a:schemeClr val="accent3">
                    <a:lumOff val="11000"/>
                  </a:schemeClr>
                </a:solidFill>
              </a:defRPr>
            </a:pPr>
            <a:r>
              <a:t>Apomorphin:</a:t>
            </a:r>
          </a:p>
          <a:p>
            <a:pPr lvl="1" marL="517915" indent="-136915">
              <a:buSzPct val="100000"/>
              <a:buChar char="-"/>
              <a:defRPr>
                <a:solidFill>
                  <a:schemeClr val="accent3">
                    <a:lumOff val="11000"/>
                  </a:schemeClr>
                </a:solidFill>
              </a:defRPr>
            </a:pPr>
            <a:r>
              <a:t>subkutane Injektion oder Dauerinfusion</a:t>
            </a:r>
          </a:p>
          <a:p>
            <a:pPr lvl="1" marL="517915" indent="-136915">
              <a:buSzPct val="100000"/>
              <a:buChar char="-"/>
              <a:defRPr>
                <a:solidFill>
                  <a:schemeClr val="accent3">
                    <a:lumOff val="11000"/>
                  </a:schemeClr>
                </a:solidFill>
              </a:defRPr>
            </a:pPr>
            <a:r>
              <a:rPr b="1"/>
              <a:t>v.a. in Spätphase</a:t>
            </a:r>
          </a:p>
          <a:p>
            <a:pPr lvl="1" marL="517915" indent="-136915">
              <a:buSzPct val="100000"/>
              <a:buChar char="-"/>
              <a:defRPr>
                <a:solidFill>
                  <a:schemeClr val="accent3">
                    <a:lumOff val="11000"/>
                  </a:schemeClr>
                </a:solidFill>
              </a:defRPr>
            </a:pPr>
            <a:r>
              <a:t>starke Wirkung </a:t>
            </a:r>
          </a:p>
          <a:p>
            <a:pPr lvl="1" marL="517915" indent="-136915">
              <a:buSzPct val="100000"/>
              <a:buChar char="-"/>
              <a:defRPr>
                <a:solidFill>
                  <a:schemeClr val="accent3">
                    <a:lumOff val="11000"/>
                  </a:schemeClr>
                </a:solidFill>
              </a:defRPr>
            </a:pPr>
            <a:r>
              <a:t>Nebenwirkungen: Schwindel, Verwirrtheit, </a:t>
            </a:r>
            <a:r>
              <a:rPr b="1"/>
              <a:t>Einschlafattacken</a:t>
            </a:r>
            <a:r>
              <a:t>, Halluzinationen, Übelkeit,…</a:t>
            </a:r>
          </a:p>
          <a:p>
            <a:pPr lvl="1" marL="517915" indent="-136915">
              <a:buSzPct val="100000"/>
              <a:buChar char="-"/>
              <a:defRPr>
                <a:solidFill>
                  <a:schemeClr val="accent3">
                    <a:lumOff val="11000"/>
                  </a:schemeClr>
                </a:solidFill>
              </a:defRPr>
            </a:pPr>
          </a:p>
        </p:txBody>
      </p:sp>
      <p:sp>
        <p:nvSpPr>
          <p:cNvPr id="356" name="Tiefe Hirnstimulation…"/>
          <p:cNvSpPr txBox="1"/>
          <p:nvPr/>
        </p:nvSpPr>
        <p:spPr>
          <a:xfrm>
            <a:off x="4662969" y="1276005"/>
            <a:ext cx="3792155" cy="46178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indent="228600">
              <a:defRPr b="1">
                <a:solidFill>
                  <a:schemeClr val="accent3">
                    <a:lumOff val="11000"/>
                  </a:schemeClr>
                </a:solidFill>
              </a:defRPr>
            </a:pPr>
            <a:r>
              <a:t>Tiefe Hirnstimulation </a:t>
            </a:r>
          </a:p>
          <a:p>
            <a:pPr lvl="1" indent="228600">
              <a:defRPr b="1">
                <a:solidFill>
                  <a:schemeClr val="accent3">
                    <a:lumOff val="11000"/>
                  </a:schemeClr>
                </a:solidFill>
              </a:defRPr>
            </a:pPr>
            <a:r>
              <a:t>(THS bzw. DBS):</a:t>
            </a:r>
          </a:p>
          <a:p>
            <a:pPr lvl="1" marL="517915" indent="-136915">
              <a:buSzPct val="100000"/>
              <a:buChar char="-"/>
              <a:defRPr>
                <a:solidFill>
                  <a:schemeClr val="accent3">
                    <a:lumOff val="11000"/>
                  </a:schemeClr>
                </a:solidFill>
              </a:defRPr>
            </a:pPr>
            <a:r>
              <a:t>operativer Eingriff</a:t>
            </a:r>
          </a:p>
          <a:p>
            <a:pPr lvl="1" marL="517915" indent="-136915">
              <a:buSzPct val="100000"/>
              <a:buChar char="-"/>
              <a:defRPr>
                <a:solidFill>
                  <a:schemeClr val="accent3">
                    <a:lumOff val="11000"/>
                  </a:schemeClr>
                </a:solidFill>
              </a:defRPr>
            </a:pPr>
            <a:r>
              <a:t>Erfolgsaussichten 80-90%</a:t>
            </a:r>
          </a:p>
          <a:p>
            <a:pPr lvl="1" marL="517915" indent="-136915">
              <a:buSzPct val="100000"/>
              <a:buChar char="-"/>
              <a:defRPr>
                <a:solidFill>
                  <a:schemeClr val="accent3">
                    <a:lumOff val="11000"/>
                  </a:schemeClr>
                </a:solidFill>
              </a:defRPr>
            </a:pPr>
            <a:r>
              <a:t>reversibel</a:t>
            </a:r>
          </a:p>
          <a:p>
            <a:pPr>
              <a:defRPr>
                <a:solidFill>
                  <a:schemeClr val="accent3">
                    <a:lumOff val="11000"/>
                  </a:schemeClr>
                </a:solidFill>
              </a:defRPr>
            </a:pPr>
          </a:p>
          <a:p>
            <a:pPr lvl="1" indent="228600">
              <a:defRPr b="1">
                <a:solidFill>
                  <a:schemeClr val="accent3">
                    <a:lumOff val="11000"/>
                  </a:schemeClr>
                </a:solidFill>
              </a:defRPr>
            </a:pPr>
            <a:r>
              <a:t>Läsionierung durch </a:t>
            </a:r>
          </a:p>
          <a:p>
            <a:pPr lvl="1" indent="228600">
              <a:defRPr b="1">
                <a:solidFill>
                  <a:schemeClr val="accent3">
                    <a:lumOff val="11000"/>
                  </a:schemeClr>
                </a:solidFill>
              </a:defRPr>
            </a:pPr>
            <a:r>
              <a:t>fokussierten Ultraschall (FUS)</a:t>
            </a:r>
          </a:p>
          <a:p>
            <a:pPr lvl="2" marL="917170" indent="-155170">
              <a:buSzPct val="100000"/>
              <a:buChar char="-"/>
              <a:defRPr>
                <a:solidFill>
                  <a:schemeClr val="accent3">
                    <a:lumOff val="11000"/>
                  </a:schemeClr>
                </a:solidFill>
              </a:defRPr>
            </a:pPr>
            <a:r>
              <a:t>nicht reversibel</a:t>
            </a:r>
          </a:p>
          <a:p>
            <a:pPr lvl="2" marL="917170" indent="-155170">
              <a:buSzPct val="100000"/>
              <a:buChar char="-"/>
              <a:defRPr>
                <a:solidFill>
                  <a:schemeClr val="accent3">
                    <a:lumOff val="11000"/>
                  </a:schemeClr>
                </a:solidFill>
              </a:defRPr>
            </a:pPr>
            <a:r>
              <a:t>non-invasiv</a:t>
            </a:r>
          </a:p>
          <a:p>
            <a:pPr lvl="2" marL="917170" indent="-155170">
              <a:buSzPct val="100000"/>
              <a:buChar char="-"/>
              <a:defRPr>
                <a:solidFill>
                  <a:schemeClr val="accent3">
                    <a:lumOff val="11000"/>
                  </a:schemeClr>
                </a:solidFill>
              </a:defRPr>
            </a:pPr>
            <a:r>
              <a:t>Läsionierung durch fokussierte Hitze im zentralen intermediären Nucleus</a:t>
            </a:r>
          </a:p>
          <a:p>
            <a:pPr lvl="2" marL="917170" indent="-155170">
              <a:buSzPct val="100000"/>
              <a:buChar char="-"/>
              <a:defRPr>
                <a:solidFill>
                  <a:schemeClr val="accent3">
                    <a:lumOff val="11000"/>
                  </a:schemeClr>
                </a:solidFill>
              </a:defRPr>
            </a:pPr>
            <a:r>
              <a:t>geringes Risiko, Patient*innen sind nach 1 Tag wieder fit</a:t>
            </a:r>
          </a:p>
        </p:txBody>
      </p:sp>
      <p:sp>
        <p:nvSpPr>
          <p:cNvPr id="357" name="Linie"/>
          <p:cNvSpPr/>
          <p:nvPr/>
        </p:nvSpPr>
        <p:spPr>
          <a:xfrm flipV="1">
            <a:off x="4659945" y="1344367"/>
            <a:ext cx="1" cy="4521841"/>
          </a:xfrm>
          <a:prstGeom prst="line">
            <a:avLst/>
          </a:prstGeom>
          <a:ln w="38100">
            <a:solidFill>
              <a:schemeClr val="accent3">
                <a:lumOff val="21999"/>
              </a:schemeClr>
            </a:solidFill>
          </a:ln>
        </p:spPr>
        <p:txBody>
          <a:bodyPr lIns="45719" rIns="45719"/>
          <a:lstStyle/>
          <a:p>
            <a:pPr/>
          </a:p>
        </p:txBody>
      </p:sp>
      <p:sp>
        <p:nvSpPr>
          <p:cNvPr id="358" name="Textfeld 3"/>
          <p:cNvSpPr txBox="1"/>
          <p:nvPr>
            <p:ph type="sldNum" sz="quarter" idx="2"/>
          </p:nvPr>
        </p:nvSpPr>
        <p:spPr>
          <a:xfrm>
            <a:off x="8147892" y="60782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61" name="Form"/>
          <p:cNvSpPr/>
          <p:nvPr/>
        </p:nvSpPr>
        <p:spPr>
          <a:xfrm>
            <a:off x="2118439" y="5657472"/>
            <a:ext cx="1026958" cy="441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50" y="0"/>
                </a:moveTo>
                <a:lnTo>
                  <a:pt x="21600" y="0"/>
                </a:lnTo>
                <a:lnTo>
                  <a:pt x="21600" y="21600"/>
                </a:lnTo>
                <a:lnTo>
                  <a:pt x="0" y="12560"/>
                </a:lnTo>
                <a:cubicBezTo>
                  <a:pt x="622" y="12439"/>
                  <a:pt x="1227" y="12168"/>
                  <a:pt x="1809" y="11761"/>
                </a:cubicBezTo>
                <a:cubicBezTo>
                  <a:pt x="2657" y="11170"/>
                  <a:pt x="3488" y="10267"/>
                  <a:pt x="4105" y="8701"/>
                </a:cubicBezTo>
                <a:cubicBezTo>
                  <a:pt x="5033" y="6344"/>
                  <a:pt x="5286" y="2943"/>
                  <a:pt x="4750" y="0"/>
                </a:cubicBezTo>
                <a:close/>
              </a:path>
            </a:pathLst>
          </a:custGeom>
          <a:solidFill>
            <a:schemeClr val="accent3">
              <a:lumOff val="44000"/>
            </a:schemeClr>
          </a:solidFill>
          <a:ln w="12700">
            <a:miter lim="400000"/>
          </a:ln>
        </p:spPr>
        <p:txBody>
          <a:bodyPr lIns="45719" rIns="45719"/>
          <a:lstStyle/>
          <a:p>
            <a:pPr/>
          </a:p>
        </p:txBody>
      </p:sp>
      <p:sp>
        <p:nvSpPr>
          <p:cNvPr id="362" name="Titel 1"/>
          <p:cNvSpPr txBox="1"/>
          <p:nvPr>
            <p:ph type="title"/>
          </p:nvPr>
        </p:nvSpPr>
        <p:spPr>
          <a:xfrm>
            <a:off x="301396" y="107044"/>
            <a:ext cx="6198910" cy="864097"/>
          </a:xfrm>
          <a:prstGeom prst="rect">
            <a:avLst/>
          </a:prstGeom>
        </p:spPr>
        <p:txBody>
          <a:bodyPr/>
          <a:lstStyle>
            <a:lvl1pPr>
              <a:defRPr sz="2200"/>
            </a:lvl1pPr>
          </a:lstStyle>
          <a:p>
            <a:pPr/>
            <a:r>
              <a:t>Behandlung von Parkinson</a:t>
            </a:r>
          </a:p>
        </p:txBody>
      </p:sp>
      <p:sp>
        <p:nvSpPr>
          <p:cNvPr id="363" name="Bewegung: Ergänzung zur Medikation…"/>
          <p:cNvSpPr txBox="1"/>
          <p:nvPr/>
        </p:nvSpPr>
        <p:spPr>
          <a:xfrm>
            <a:off x="167905" y="1300535"/>
            <a:ext cx="4454675" cy="46178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3">
                    <a:lumOff val="11000"/>
                  </a:schemeClr>
                </a:solidFill>
              </a:defRPr>
            </a:pPr>
            <a:r>
              <a:t>Bewegung: </a:t>
            </a:r>
            <a:r>
              <a:rPr b="0"/>
              <a:t>Ergänzung zur Medikation</a:t>
            </a:r>
          </a:p>
          <a:p>
            <a:pPr>
              <a:defRPr b="1"/>
            </a:pPr>
          </a:p>
          <a:p>
            <a:pPr>
              <a:defRPr b="1"/>
            </a:pPr>
            <a:r>
              <a:t>Levodopa / L-Dopa: </a:t>
            </a:r>
          </a:p>
          <a:p>
            <a:pPr lvl="1" marL="517915" indent="-136915">
              <a:buSzPct val="100000"/>
              <a:buChar char="-"/>
            </a:pPr>
            <a:r>
              <a:t>Vorstufe von Dopamin</a:t>
            </a:r>
          </a:p>
          <a:p>
            <a:pPr lvl="1" marL="517915" indent="-136915">
              <a:buSzPct val="100000"/>
              <a:buChar char="-"/>
            </a:pPr>
            <a:r>
              <a:t>Tablettenform</a:t>
            </a:r>
          </a:p>
          <a:p>
            <a:pPr lvl="1" marL="517915" indent="-136915">
              <a:buSzPct val="100000"/>
              <a:buChar char="-"/>
            </a:pPr>
            <a:r>
              <a:t>Standard-Medikament bei Parkinson</a:t>
            </a:r>
          </a:p>
          <a:p>
            <a:pPr>
              <a:defRPr b="1"/>
            </a:pPr>
          </a:p>
          <a:p>
            <a:pPr>
              <a:defRPr b="1"/>
            </a:pPr>
            <a:r>
              <a:t>Apomorphin:</a:t>
            </a:r>
          </a:p>
          <a:p>
            <a:pPr lvl="1" marL="517915" indent="-136915">
              <a:buSzPct val="100000"/>
              <a:buChar char="-"/>
            </a:pPr>
            <a:r>
              <a:t>subkutane Injektion oder Dauerinfusion</a:t>
            </a:r>
          </a:p>
          <a:p>
            <a:pPr lvl="1" marL="517915" indent="-136915">
              <a:buSzPct val="100000"/>
              <a:buChar char="-"/>
            </a:pPr>
            <a:r>
              <a:rPr b="1"/>
              <a:t>v.a. in Spätphase</a:t>
            </a:r>
          </a:p>
          <a:p>
            <a:pPr lvl="1" marL="517915" indent="-136915">
              <a:buSzPct val="100000"/>
              <a:buChar char="-"/>
            </a:pPr>
            <a:r>
              <a:t>starke Wirkung </a:t>
            </a:r>
          </a:p>
          <a:p>
            <a:pPr lvl="1" marL="517915" indent="-136915">
              <a:buSzPct val="100000"/>
              <a:buChar char="-"/>
            </a:pPr>
            <a:r>
              <a:t>Nebenwirkungen: Schwindel, Verwirrtheit, </a:t>
            </a:r>
            <a:r>
              <a:rPr b="1"/>
              <a:t>Einschlafattacken</a:t>
            </a:r>
            <a:r>
              <a:t>, Halluzinationen, Übelkeit,…</a:t>
            </a:r>
          </a:p>
          <a:p>
            <a:pPr lvl="1" marL="517915" indent="-136915">
              <a:buSzPct val="100000"/>
              <a:buChar char="-"/>
            </a:pPr>
          </a:p>
        </p:txBody>
      </p:sp>
      <p:sp>
        <p:nvSpPr>
          <p:cNvPr id="364" name="Tiefe Hirnstimulation…"/>
          <p:cNvSpPr txBox="1"/>
          <p:nvPr/>
        </p:nvSpPr>
        <p:spPr>
          <a:xfrm>
            <a:off x="4662969" y="1276005"/>
            <a:ext cx="3792155" cy="46178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indent="228600">
              <a:defRPr b="1">
                <a:solidFill>
                  <a:schemeClr val="accent3">
                    <a:lumOff val="11000"/>
                  </a:schemeClr>
                </a:solidFill>
              </a:defRPr>
            </a:pPr>
            <a:r>
              <a:t>Tiefe Hirnstimulation </a:t>
            </a:r>
          </a:p>
          <a:p>
            <a:pPr lvl="1" indent="228600">
              <a:defRPr b="1">
                <a:solidFill>
                  <a:schemeClr val="accent3">
                    <a:lumOff val="11000"/>
                  </a:schemeClr>
                </a:solidFill>
              </a:defRPr>
            </a:pPr>
            <a:r>
              <a:t>(THS bzw. DBS):</a:t>
            </a:r>
          </a:p>
          <a:p>
            <a:pPr lvl="1" marL="517915" indent="-136915">
              <a:buSzPct val="100000"/>
              <a:buChar char="-"/>
              <a:defRPr>
                <a:solidFill>
                  <a:schemeClr val="accent3">
                    <a:lumOff val="11000"/>
                  </a:schemeClr>
                </a:solidFill>
              </a:defRPr>
            </a:pPr>
            <a:r>
              <a:t>operativer Eingriff</a:t>
            </a:r>
          </a:p>
          <a:p>
            <a:pPr lvl="1" marL="517915" indent="-136915">
              <a:buSzPct val="100000"/>
              <a:buChar char="-"/>
              <a:defRPr>
                <a:solidFill>
                  <a:schemeClr val="accent3">
                    <a:lumOff val="11000"/>
                  </a:schemeClr>
                </a:solidFill>
              </a:defRPr>
            </a:pPr>
            <a:r>
              <a:t>Erfolgsaussichten 80-90%</a:t>
            </a:r>
          </a:p>
          <a:p>
            <a:pPr lvl="1" marL="517915" indent="-136915">
              <a:buSzPct val="100000"/>
              <a:buChar char="-"/>
              <a:defRPr>
                <a:solidFill>
                  <a:schemeClr val="accent3">
                    <a:lumOff val="11000"/>
                  </a:schemeClr>
                </a:solidFill>
              </a:defRPr>
            </a:pPr>
            <a:r>
              <a:t>reversibel</a:t>
            </a:r>
          </a:p>
          <a:p>
            <a:pPr>
              <a:defRPr>
                <a:solidFill>
                  <a:schemeClr val="accent3">
                    <a:lumOff val="11000"/>
                  </a:schemeClr>
                </a:solidFill>
              </a:defRPr>
            </a:pPr>
          </a:p>
          <a:p>
            <a:pPr lvl="1" indent="228600">
              <a:defRPr b="1">
                <a:solidFill>
                  <a:schemeClr val="accent3">
                    <a:lumOff val="11000"/>
                  </a:schemeClr>
                </a:solidFill>
              </a:defRPr>
            </a:pPr>
            <a:r>
              <a:t>Läsionierung durch </a:t>
            </a:r>
          </a:p>
          <a:p>
            <a:pPr lvl="1" indent="228600">
              <a:defRPr b="1">
                <a:solidFill>
                  <a:schemeClr val="accent3">
                    <a:lumOff val="11000"/>
                  </a:schemeClr>
                </a:solidFill>
              </a:defRPr>
            </a:pPr>
            <a:r>
              <a:t>fokussierten Ultraschall (FUS)</a:t>
            </a:r>
          </a:p>
          <a:p>
            <a:pPr lvl="2" marL="917170" indent="-155170">
              <a:buSzPct val="100000"/>
              <a:buChar char="-"/>
              <a:defRPr>
                <a:solidFill>
                  <a:schemeClr val="accent3">
                    <a:lumOff val="11000"/>
                  </a:schemeClr>
                </a:solidFill>
              </a:defRPr>
            </a:pPr>
            <a:r>
              <a:t>nicht reversibel</a:t>
            </a:r>
          </a:p>
          <a:p>
            <a:pPr lvl="2" marL="917170" indent="-155170">
              <a:buSzPct val="100000"/>
              <a:buChar char="-"/>
              <a:defRPr>
                <a:solidFill>
                  <a:schemeClr val="accent3">
                    <a:lumOff val="11000"/>
                  </a:schemeClr>
                </a:solidFill>
              </a:defRPr>
            </a:pPr>
            <a:r>
              <a:t>non-invasiv</a:t>
            </a:r>
          </a:p>
          <a:p>
            <a:pPr lvl="2" marL="917170" indent="-155170">
              <a:buSzPct val="100000"/>
              <a:buChar char="-"/>
              <a:defRPr>
                <a:solidFill>
                  <a:schemeClr val="accent3">
                    <a:lumOff val="11000"/>
                  </a:schemeClr>
                </a:solidFill>
              </a:defRPr>
            </a:pPr>
            <a:r>
              <a:t>Läsionierung durch fokussierte Hitze im zentralen intermediären Nucleus</a:t>
            </a:r>
          </a:p>
          <a:p>
            <a:pPr lvl="2" marL="917170" indent="-155170">
              <a:buSzPct val="100000"/>
              <a:buChar char="-"/>
              <a:defRPr>
                <a:solidFill>
                  <a:schemeClr val="accent3">
                    <a:lumOff val="11000"/>
                  </a:schemeClr>
                </a:solidFill>
              </a:defRPr>
            </a:pPr>
            <a:r>
              <a:t>geringes Risiko, Patient*innen sind nach 1 Tag wieder fit</a:t>
            </a:r>
          </a:p>
        </p:txBody>
      </p:sp>
      <p:sp>
        <p:nvSpPr>
          <p:cNvPr id="365" name="Linie"/>
          <p:cNvSpPr/>
          <p:nvPr/>
        </p:nvSpPr>
        <p:spPr>
          <a:xfrm flipV="1">
            <a:off x="4659945" y="1344367"/>
            <a:ext cx="1" cy="4521841"/>
          </a:xfrm>
          <a:prstGeom prst="line">
            <a:avLst/>
          </a:prstGeom>
          <a:ln w="38100">
            <a:solidFill>
              <a:schemeClr val="accent3">
                <a:lumOff val="21999"/>
              </a:schemeClr>
            </a:solidFill>
          </a:ln>
        </p:spPr>
        <p:txBody>
          <a:bodyPr lIns="45719" rIns="45719"/>
          <a:lstStyle/>
          <a:p>
            <a:pPr/>
          </a:p>
        </p:txBody>
      </p:sp>
      <p:sp>
        <p:nvSpPr>
          <p:cNvPr id="366" name="Textfeld 3"/>
          <p:cNvSpPr txBox="1"/>
          <p:nvPr>
            <p:ph type="sldNum" sz="quarter" idx="2"/>
          </p:nvPr>
        </p:nvSpPr>
        <p:spPr>
          <a:xfrm>
            <a:off x="8147892" y="60782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71" name="Form"/>
          <p:cNvSpPr/>
          <p:nvPr/>
        </p:nvSpPr>
        <p:spPr>
          <a:xfrm>
            <a:off x="2118439" y="5657472"/>
            <a:ext cx="1026958" cy="441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50" y="0"/>
                </a:moveTo>
                <a:lnTo>
                  <a:pt x="21600" y="0"/>
                </a:lnTo>
                <a:lnTo>
                  <a:pt x="21600" y="21600"/>
                </a:lnTo>
                <a:lnTo>
                  <a:pt x="0" y="12560"/>
                </a:lnTo>
                <a:cubicBezTo>
                  <a:pt x="622" y="12439"/>
                  <a:pt x="1227" y="12168"/>
                  <a:pt x="1809" y="11761"/>
                </a:cubicBezTo>
                <a:cubicBezTo>
                  <a:pt x="2657" y="11170"/>
                  <a:pt x="3488" y="10267"/>
                  <a:pt x="4105" y="8701"/>
                </a:cubicBezTo>
                <a:cubicBezTo>
                  <a:pt x="5033" y="6344"/>
                  <a:pt x="5286" y="2943"/>
                  <a:pt x="4750" y="0"/>
                </a:cubicBezTo>
                <a:close/>
              </a:path>
            </a:pathLst>
          </a:custGeom>
          <a:solidFill>
            <a:schemeClr val="accent3">
              <a:lumOff val="44000"/>
            </a:schemeClr>
          </a:solidFill>
          <a:ln w="12700">
            <a:miter lim="400000"/>
          </a:ln>
        </p:spPr>
        <p:txBody>
          <a:bodyPr lIns="45719" rIns="45719"/>
          <a:lstStyle/>
          <a:p>
            <a:pPr/>
          </a:p>
        </p:txBody>
      </p:sp>
      <p:sp>
        <p:nvSpPr>
          <p:cNvPr id="372" name="Titel 1"/>
          <p:cNvSpPr txBox="1"/>
          <p:nvPr>
            <p:ph type="title"/>
          </p:nvPr>
        </p:nvSpPr>
        <p:spPr>
          <a:xfrm>
            <a:off x="301396" y="107044"/>
            <a:ext cx="6198910" cy="864097"/>
          </a:xfrm>
          <a:prstGeom prst="rect">
            <a:avLst/>
          </a:prstGeom>
        </p:spPr>
        <p:txBody>
          <a:bodyPr/>
          <a:lstStyle/>
          <a:p>
            <a:pPr>
              <a:defRPr sz="2200"/>
            </a:pPr>
            <a:r>
              <a:t>Behandlung von Parkinson: </a:t>
            </a:r>
          </a:p>
          <a:p>
            <a:pPr>
              <a:defRPr sz="2200"/>
            </a:pPr>
            <a:r>
              <a:t>L-Dopa</a:t>
            </a:r>
          </a:p>
        </p:txBody>
      </p:sp>
      <p:pic>
        <p:nvPicPr>
          <p:cNvPr id="373" name="Dopamin.png" descr="Dopamin.png"/>
          <p:cNvPicPr>
            <a:picLocks noChangeAspect="1"/>
          </p:cNvPicPr>
          <p:nvPr/>
        </p:nvPicPr>
        <p:blipFill>
          <a:blip r:embed="rId3">
            <a:extLst/>
          </a:blip>
          <a:stretch>
            <a:fillRect/>
          </a:stretch>
        </p:blipFill>
        <p:spPr>
          <a:xfrm>
            <a:off x="2959938" y="4731661"/>
            <a:ext cx="2973743" cy="1255581"/>
          </a:xfrm>
          <a:prstGeom prst="rect">
            <a:avLst/>
          </a:prstGeom>
          <a:ln w="12700">
            <a:miter lim="400000"/>
          </a:ln>
        </p:spPr>
      </p:pic>
      <p:pic>
        <p:nvPicPr>
          <p:cNvPr id="374" name="Levodopa.png" descr="Levodopa.png"/>
          <p:cNvPicPr>
            <a:picLocks noChangeAspect="1"/>
          </p:cNvPicPr>
          <p:nvPr/>
        </p:nvPicPr>
        <p:blipFill>
          <a:blip r:embed="rId4">
            <a:extLst/>
          </a:blip>
          <a:stretch>
            <a:fillRect/>
          </a:stretch>
        </p:blipFill>
        <p:spPr>
          <a:xfrm>
            <a:off x="443850" y="1741173"/>
            <a:ext cx="3794808" cy="1912228"/>
          </a:xfrm>
          <a:prstGeom prst="rect">
            <a:avLst/>
          </a:prstGeom>
          <a:ln w="12700">
            <a:miter lim="400000"/>
          </a:ln>
        </p:spPr>
      </p:pic>
      <p:sp>
        <p:nvSpPr>
          <p:cNvPr id="392" name="Verbindungslinie"/>
          <p:cNvSpPr/>
          <p:nvPr/>
        </p:nvSpPr>
        <p:spPr>
          <a:xfrm>
            <a:off x="4245247" y="2754918"/>
            <a:ext cx="1559972" cy="2001463"/>
          </a:xfrm>
          <a:custGeom>
            <a:avLst/>
            <a:gdLst/>
            <a:ahLst/>
            <a:cxnLst>
              <a:cxn ang="0">
                <a:pos x="wd2" y="hd2"/>
              </a:cxn>
              <a:cxn ang="5400000">
                <a:pos x="wd2" y="hd2"/>
              </a:cxn>
              <a:cxn ang="10800000">
                <a:pos x="wd2" y="hd2"/>
              </a:cxn>
              <a:cxn ang="16200000">
                <a:pos x="wd2" y="hd2"/>
              </a:cxn>
            </a:cxnLst>
            <a:rect l="0" t="0" r="r" b="b"/>
            <a:pathLst>
              <a:path w="16939" h="21600" fill="norm" stroke="1" extrusionOk="0">
                <a:moveTo>
                  <a:pt x="0" y="0"/>
                </a:moveTo>
                <a:cubicBezTo>
                  <a:pt x="17869" y="9570"/>
                  <a:pt x="21600" y="16770"/>
                  <a:pt x="11194" y="21600"/>
                </a:cubicBezTo>
              </a:path>
            </a:pathLst>
          </a:custGeom>
          <a:ln w="127000">
            <a:solidFill>
              <a:srgbClr val="6AACDA"/>
            </a:solidFill>
            <a:tailEnd type="stealth"/>
          </a:ln>
        </p:spPr>
        <p:txBody>
          <a:bodyPr/>
          <a:lstStyle/>
          <a:p>
            <a:pPr/>
          </a:p>
        </p:txBody>
      </p:sp>
      <p:sp>
        <p:nvSpPr>
          <p:cNvPr id="393" name="Verbindungslinie"/>
          <p:cNvSpPr/>
          <p:nvPr/>
        </p:nvSpPr>
        <p:spPr>
          <a:xfrm>
            <a:off x="5727844" y="3849552"/>
            <a:ext cx="1171415" cy="529471"/>
          </a:xfrm>
          <a:custGeom>
            <a:avLst/>
            <a:gdLst/>
            <a:ahLst/>
            <a:cxnLst>
              <a:cxn ang="0">
                <a:pos x="wd2" y="hd2"/>
              </a:cxn>
              <a:cxn ang="5400000">
                <a:pos x="wd2" y="hd2"/>
              </a:cxn>
              <a:cxn ang="10800000">
                <a:pos x="wd2" y="hd2"/>
              </a:cxn>
              <a:cxn ang="16200000">
                <a:pos x="wd2" y="hd2"/>
              </a:cxn>
            </a:cxnLst>
            <a:rect l="0" t="0" r="r" b="b"/>
            <a:pathLst>
              <a:path w="21600" h="16343" fill="norm" stroke="1" extrusionOk="0">
                <a:moveTo>
                  <a:pt x="0" y="0"/>
                </a:moveTo>
                <a:cubicBezTo>
                  <a:pt x="13225" y="19753"/>
                  <a:pt x="20425" y="21600"/>
                  <a:pt x="21600" y="5540"/>
                </a:cubicBezTo>
              </a:path>
            </a:pathLst>
          </a:custGeom>
          <a:ln w="63500">
            <a:solidFill>
              <a:srgbClr val="6AACDA"/>
            </a:solidFill>
            <a:custDash>
              <a:ds d="200000" sp="200000"/>
            </a:custDash>
            <a:miter lim="400000"/>
            <a:tailEnd type="arrow"/>
          </a:ln>
        </p:spPr>
        <p:txBody>
          <a:bodyPr/>
          <a:lstStyle/>
          <a:p>
            <a:pPr/>
          </a:p>
        </p:txBody>
      </p:sp>
      <p:pic>
        <p:nvPicPr>
          <p:cNvPr id="377" name="Bildschirmfoto 2021-06-20 um 18.27.40.png" descr="Bildschirmfoto 2021-06-20 um 18.27.40.png"/>
          <p:cNvPicPr>
            <a:picLocks noChangeAspect="1"/>
          </p:cNvPicPr>
          <p:nvPr/>
        </p:nvPicPr>
        <p:blipFill>
          <a:blip r:embed="rId5">
            <a:extLst/>
          </a:blip>
          <a:srcRect l="6739" t="12862" r="5198" b="10637"/>
          <a:stretch>
            <a:fillRect/>
          </a:stretch>
        </p:blipFill>
        <p:spPr>
          <a:xfrm rot="21300000">
            <a:off x="4314429" y="2744065"/>
            <a:ext cx="1579220" cy="1117309"/>
          </a:xfrm>
          <a:custGeom>
            <a:avLst/>
            <a:gdLst/>
            <a:ahLst/>
            <a:cxnLst>
              <a:cxn ang="0">
                <a:pos x="wd2" y="hd2"/>
              </a:cxn>
              <a:cxn ang="5400000">
                <a:pos x="wd2" y="hd2"/>
              </a:cxn>
              <a:cxn ang="10800000">
                <a:pos x="wd2" y="hd2"/>
              </a:cxn>
              <a:cxn ang="16200000">
                <a:pos x="wd2" y="hd2"/>
              </a:cxn>
            </a:cxnLst>
            <a:rect l="0" t="0" r="r" b="b"/>
            <a:pathLst>
              <a:path w="21590" h="21318" fill="norm" stroke="1" extrusionOk="0">
                <a:moveTo>
                  <a:pt x="14238" y="25"/>
                </a:moveTo>
                <a:cubicBezTo>
                  <a:pt x="14069" y="117"/>
                  <a:pt x="13860" y="471"/>
                  <a:pt x="13690" y="1039"/>
                </a:cubicBezTo>
                <a:cubicBezTo>
                  <a:pt x="13388" y="2046"/>
                  <a:pt x="12825" y="2490"/>
                  <a:pt x="12322" y="2114"/>
                </a:cubicBezTo>
                <a:lnTo>
                  <a:pt x="11959" y="1842"/>
                </a:lnTo>
                <a:lnTo>
                  <a:pt x="12382" y="1372"/>
                </a:lnTo>
                <a:cubicBezTo>
                  <a:pt x="12615" y="1113"/>
                  <a:pt x="12805" y="731"/>
                  <a:pt x="12805" y="524"/>
                </a:cubicBezTo>
                <a:cubicBezTo>
                  <a:pt x="12805" y="81"/>
                  <a:pt x="12632" y="37"/>
                  <a:pt x="12355" y="418"/>
                </a:cubicBezTo>
                <a:cubicBezTo>
                  <a:pt x="12195" y="638"/>
                  <a:pt x="12118" y="616"/>
                  <a:pt x="11953" y="305"/>
                </a:cubicBezTo>
                <a:cubicBezTo>
                  <a:pt x="11778" y="-27"/>
                  <a:pt x="11677" y="-45"/>
                  <a:pt x="11291" y="176"/>
                </a:cubicBezTo>
                <a:cubicBezTo>
                  <a:pt x="11043" y="318"/>
                  <a:pt x="10721" y="413"/>
                  <a:pt x="10575" y="388"/>
                </a:cubicBezTo>
                <a:cubicBezTo>
                  <a:pt x="10429" y="363"/>
                  <a:pt x="10236" y="543"/>
                  <a:pt x="10141" y="789"/>
                </a:cubicBezTo>
                <a:cubicBezTo>
                  <a:pt x="9995" y="1171"/>
                  <a:pt x="9922" y="1201"/>
                  <a:pt x="9658" y="971"/>
                </a:cubicBezTo>
                <a:cubicBezTo>
                  <a:pt x="9413" y="757"/>
                  <a:pt x="9282" y="755"/>
                  <a:pt x="9034" y="971"/>
                </a:cubicBezTo>
                <a:cubicBezTo>
                  <a:pt x="8863" y="1121"/>
                  <a:pt x="8583" y="1244"/>
                  <a:pt x="8410" y="1244"/>
                </a:cubicBezTo>
                <a:cubicBezTo>
                  <a:pt x="8076" y="1244"/>
                  <a:pt x="7826" y="2075"/>
                  <a:pt x="7987" y="2660"/>
                </a:cubicBezTo>
                <a:cubicBezTo>
                  <a:pt x="8036" y="2837"/>
                  <a:pt x="8017" y="3035"/>
                  <a:pt x="7944" y="3099"/>
                </a:cubicBezTo>
                <a:cubicBezTo>
                  <a:pt x="7870" y="3162"/>
                  <a:pt x="7654" y="3638"/>
                  <a:pt x="7466" y="4151"/>
                </a:cubicBezTo>
                <a:cubicBezTo>
                  <a:pt x="7278" y="4665"/>
                  <a:pt x="7042" y="5182"/>
                  <a:pt x="6940" y="5302"/>
                </a:cubicBezTo>
                <a:cubicBezTo>
                  <a:pt x="6838" y="5423"/>
                  <a:pt x="6755" y="5667"/>
                  <a:pt x="6755" y="5848"/>
                </a:cubicBezTo>
                <a:cubicBezTo>
                  <a:pt x="6755" y="6029"/>
                  <a:pt x="6637" y="6166"/>
                  <a:pt x="6490" y="6150"/>
                </a:cubicBezTo>
                <a:cubicBezTo>
                  <a:pt x="6342" y="6134"/>
                  <a:pt x="6233" y="6229"/>
                  <a:pt x="6251" y="6362"/>
                </a:cubicBezTo>
                <a:cubicBezTo>
                  <a:pt x="6325" y="6906"/>
                  <a:pt x="5634" y="6725"/>
                  <a:pt x="5193" y="6082"/>
                </a:cubicBezTo>
                <a:cubicBezTo>
                  <a:pt x="4941" y="5715"/>
                  <a:pt x="4568" y="5416"/>
                  <a:pt x="4368" y="5416"/>
                </a:cubicBezTo>
                <a:cubicBezTo>
                  <a:pt x="3967" y="5416"/>
                  <a:pt x="3936" y="5562"/>
                  <a:pt x="4156" y="6370"/>
                </a:cubicBezTo>
                <a:cubicBezTo>
                  <a:pt x="4267" y="6776"/>
                  <a:pt x="4244" y="6985"/>
                  <a:pt x="4075" y="7180"/>
                </a:cubicBezTo>
                <a:cubicBezTo>
                  <a:pt x="3934" y="7343"/>
                  <a:pt x="3847" y="7843"/>
                  <a:pt x="3847" y="8498"/>
                </a:cubicBezTo>
                <a:cubicBezTo>
                  <a:pt x="3847" y="9079"/>
                  <a:pt x="3780" y="9614"/>
                  <a:pt x="3695" y="9687"/>
                </a:cubicBezTo>
                <a:cubicBezTo>
                  <a:pt x="3605" y="9765"/>
                  <a:pt x="3579" y="10346"/>
                  <a:pt x="3636" y="11095"/>
                </a:cubicBezTo>
                <a:cubicBezTo>
                  <a:pt x="3730" y="12352"/>
                  <a:pt x="3550" y="12989"/>
                  <a:pt x="3272" y="12382"/>
                </a:cubicBezTo>
                <a:cubicBezTo>
                  <a:pt x="3034" y="11864"/>
                  <a:pt x="2718" y="10571"/>
                  <a:pt x="2615" y="9694"/>
                </a:cubicBezTo>
                <a:lnTo>
                  <a:pt x="2512" y="8823"/>
                </a:lnTo>
                <a:lnTo>
                  <a:pt x="2160" y="9452"/>
                </a:lnTo>
                <a:cubicBezTo>
                  <a:pt x="1961" y="9805"/>
                  <a:pt x="1807" y="10383"/>
                  <a:pt x="1807" y="10777"/>
                </a:cubicBezTo>
                <a:cubicBezTo>
                  <a:pt x="1807" y="11348"/>
                  <a:pt x="1641" y="11691"/>
                  <a:pt x="906" y="12640"/>
                </a:cubicBezTo>
                <a:cubicBezTo>
                  <a:pt x="154" y="13610"/>
                  <a:pt x="2" y="13931"/>
                  <a:pt x="0" y="14548"/>
                </a:cubicBezTo>
                <a:cubicBezTo>
                  <a:pt x="-1" y="14955"/>
                  <a:pt x="33" y="15285"/>
                  <a:pt x="76" y="15282"/>
                </a:cubicBezTo>
                <a:cubicBezTo>
                  <a:pt x="119" y="15280"/>
                  <a:pt x="501" y="14836"/>
                  <a:pt x="923" y="14298"/>
                </a:cubicBezTo>
                <a:cubicBezTo>
                  <a:pt x="1723" y="13277"/>
                  <a:pt x="2043" y="13215"/>
                  <a:pt x="1921" y="14109"/>
                </a:cubicBezTo>
                <a:cubicBezTo>
                  <a:pt x="1881" y="14399"/>
                  <a:pt x="1905" y="14692"/>
                  <a:pt x="1975" y="14752"/>
                </a:cubicBezTo>
                <a:cubicBezTo>
                  <a:pt x="2118" y="14876"/>
                  <a:pt x="2061" y="16321"/>
                  <a:pt x="1905" y="16539"/>
                </a:cubicBezTo>
                <a:cubicBezTo>
                  <a:pt x="1662" y="16879"/>
                  <a:pt x="1850" y="17029"/>
                  <a:pt x="2388" y="16933"/>
                </a:cubicBezTo>
                <a:cubicBezTo>
                  <a:pt x="2707" y="16876"/>
                  <a:pt x="3029" y="16680"/>
                  <a:pt x="3104" y="16494"/>
                </a:cubicBezTo>
                <a:cubicBezTo>
                  <a:pt x="3285" y="16041"/>
                  <a:pt x="3532" y="16285"/>
                  <a:pt x="3532" y="16918"/>
                </a:cubicBezTo>
                <a:cubicBezTo>
                  <a:pt x="3532" y="17254"/>
                  <a:pt x="3648" y="17474"/>
                  <a:pt x="3869" y="17554"/>
                </a:cubicBezTo>
                <a:cubicBezTo>
                  <a:pt x="4115" y="17644"/>
                  <a:pt x="4181" y="17790"/>
                  <a:pt x="4118" y="18122"/>
                </a:cubicBezTo>
                <a:cubicBezTo>
                  <a:pt x="4026" y="18615"/>
                  <a:pt x="4117" y="18677"/>
                  <a:pt x="4471" y="18364"/>
                </a:cubicBezTo>
                <a:cubicBezTo>
                  <a:pt x="4614" y="18238"/>
                  <a:pt x="4772" y="18242"/>
                  <a:pt x="4883" y="18372"/>
                </a:cubicBezTo>
                <a:cubicBezTo>
                  <a:pt x="5003" y="18510"/>
                  <a:pt x="5128" y="18468"/>
                  <a:pt x="5258" y="18251"/>
                </a:cubicBezTo>
                <a:cubicBezTo>
                  <a:pt x="5544" y="17769"/>
                  <a:pt x="5739" y="18056"/>
                  <a:pt x="5632" y="18804"/>
                </a:cubicBezTo>
                <a:cubicBezTo>
                  <a:pt x="5553" y="19356"/>
                  <a:pt x="5584" y="19455"/>
                  <a:pt x="5860" y="19455"/>
                </a:cubicBezTo>
                <a:cubicBezTo>
                  <a:pt x="6039" y="19455"/>
                  <a:pt x="6233" y="19555"/>
                  <a:pt x="6289" y="19682"/>
                </a:cubicBezTo>
                <a:cubicBezTo>
                  <a:pt x="6358" y="19839"/>
                  <a:pt x="6463" y="19835"/>
                  <a:pt x="6614" y="19659"/>
                </a:cubicBezTo>
                <a:cubicBezTo>
                  <a:pt x="6736" y="19518"/>
                  <a:pt x="6837" y="19474"/>
                  <a:pt x="6837" y="19568"/>
                </a:cubicBezTo>
                <a:cubicBezTo>
                  <a:pt x="6837" y="19662"/>
                  <a:pt x="6977" y="19562"/>
                  <a:pt x="7152" y="19341"/>
                </a:cubicBezTo>
                <a:cubicBezTo>
                  <a:pt x="7460" y="18951"/>
                  <a:pt x="7484" y="18955"/>
                  <a:pt x="7900" y="19387"/>
                </a:cubicBezTo>
                <a:cubicBezTo>
                  <a:pt x="8136" y="19631"/>
                  <a:pt x="8350" y="20066"/>
                  <a:pt x="8378" y="20356"/>
                </a:cubicBezTo>
                <a:cubicBezTo>
                  <a:pt x="8405" y="20645"/>
                  <a:pt x="8539" y="21001"/>
                  <a:pt x="8671" y="21143"/>
                </a:cubicBezTo>
                <a:cubicBezTo>
                  <a:pt x="9031" y="21532"/>
                  <a:pt x="9349" y="21247"/>
                  <a:pt x="9349" y="20538"/>
                </a:cubicBezTo>
                <a:cubicBezTo>
                  <a:pt x="9349" y="20063"/>
                  <a:pt x="9460" y="19821"/>
                  <a:pt x="9810" y="19568"/>
                </a:cubicBezTo>
                <a:cubicBezTo>
                  <a:pt x="10065" y="19384"/>
                  <a:pt x="10442" y="19234"/>
                  <a:pt x="10640" y="19235"/>
                </a:cubicBezTo>
                <a:cubicBezTo>
                  <a:pt x="10839" y="19236"/>
                  <a:pt x="11463" y="19074"/>
                  <a:pt x="12029" y="18872"/>
                </a:cubicBezTo>
                <a:cubicBezTo>
                  <a:pt x="13059" y="18503"/>
                  <a:pt x="13059" y="18499"/>
                  <a:pt x="13559" y="19016"/>
                </a:cubicBezTo>
                <a:lnTo>
                  <a:pt x="14064" y="19538"/>
                </a:lnTo>
                <a:lnTo>
                  <a:pt x="14428" y="19053"/>
                </a:lnTo>
                <a:cubicBezTo>
                  <a:pt x="14628" y="18790"/>
                  <a:pt x="14872" y="18576"/>
                  <a:pt x="14970" y="18576"/>
                </a:cubicBezTo>
                <a:cubicBezTo>
                  <a:pt x="15216" y="18576"/>
                  <a:pt x="16313" y="17523"/>
                  <a:pt x="16468" y="17138"/>
                </a:cubicBezTo>
                <a:cubicBezTo>
                  <a:pt x="16537" y="16966"/>
                  <a:pt x="16691" y="16820"/>
                  <a:pt x="16810" y="16820"/>
                </a:cubicBezTo>
                <a:cubicBezTo>
                  <a:pt x="16929" y="16820"/>
                  <a:pt x="17133" y="16516"/>
                  <a:pt x="17265" y="16146"/>
                </a:cubicBezTo>
                <a:cubicBezTo>
                  <a:pt x="17506" y="15473"/>
                  <a:pt x="17508" y="15472"/>
                  <a:pt x="16962" y="15154"/>
                </a:cubicBezTo>
                <a:cubicBezTo>
                  <a:pt x="16486" y="14876"/>
                  <a:pt x="16437" y="14781"/>
                  <a:pt x="16582" y="14404"/>
                </a:cubicBezTo>
                <a:cubicBezTo>
                  <a:pt x="16778" y="13891"/>
                  <a:pt x="17181" y="13832"/>
                  <a:pt x="17309" y="14298"/>
                </a:cubicBezTo>
                <a:cubicBezTo>
                  <a:pt x="17360" y="14486"/>
                  <a:pt x="17592" y="14631"/>
                  <a:pt x="17851" y="14631"/>
                </a:cubicBezTo>
                <a:cubicBezTo>
                  <a:pt x="18191" y="14631"/>
                  <a:pt x="18307" y="14523"/>
                  <a:pt x="18307" y="14215"/>
                </a:cubicBezTo>
                <a:cubicBezTo>
                  <a:pt x="18307" y="13988"/>
                  <a:pt x="18204" y="13686"/>
                  <a:pt x="18079" y="13541"/>
                </a:cubicBezTo>
                <a:cubicBezTo>
                  <a:pt x="17905" y="13339"/>
                  <a:pt x="17888" y="13143"/>
                  <a:pt x="18009" y="12700"/>
                </a:cubicBezTo>
                <a:cubicBezTo>
                  <a:pt x="18095" y="12382"/>
                  <a:pt x="18149" y="11776"/>
                  <a:pt x="18123" y="11353"/>
                </a:cubicBezTo>
                <a:cubicBezTo>
                  <a:pt x="18085" y="10738"/>
                  <a:pt x="18146" y="10533"/>
                  <a:pt x="18427" y="10338"/>
                </a:cubicBezTo>
                <a:cubicBezTo>
                  <a:pt x="18620" y="10203"/>
                  <a:pt x="18908" y="9925"/>
                  <a:pt x="19067" y="9724"/>
                </a:cubicBezTo>
                <a:cubicBezTo>
                  <a:pt x="19225" y="9524"/>
                  <a:pt x="19470" y="9361"/>
                  <a:pt x="19609" y="9361"/>
                </a:cubicBezTo>
                <a:cubicBezTo>
                  <a:pt x="19749" y="9361"/>
                  <a:pt x="19903" y="9262"/>
                  <a:pt x="19957" y="9141"/>
                </a:cubicBezTo>
                <a:cubicBezTo>
                  <a:pt x="20010" y="9021"/>
                  <a:pt x="20232" y="8922"/>
                  <a:pt x="20450" y="8922"/>
                </a:cubicBezTo>
                <a:cubicBezTo>
                  <a:pt x="20797" y="8922"/>
                  <a:pt x="21428" y="8206"/>
                  <a:pt x="21443" y="7794"/>
                </a:cubicBezTo>
                <a:cubicBezTo>
                  <a:pt x="21446" y="7715"/>
                  <a:pt x="21243" y="7547"/>
                  <a:pt x="20988" y="7423"/>
                </a:cubicBezTo>
                <a:cubicBezTo>
                  <a:pt x="20535" y="7202"/>
                  <a:pt x="20527" y="7180"/>
                  <a:pt x="20749" y="6559"/>
                </a:cubicBezTo>
                <a:cubicBezTo>
                  <a:pt x="20874" y="6209"/>
                  <a:pt x="21118" y="5741"/>
                  <a:pt x="21291" y="5522"/>
                </a:cubicBezTo>
                <a:cubicBezTo>
                  <a:pt x="21483" y="5280"/>
                  <a:pt x="21581" y="5109"/>
                  <a:pt x="21590" y="4977"/>
                </a:cubicBezTo>
                <a:cubicBezTo>
                  <a:pt x="21599" y="4845"/>
                  <a:pt x="21519" y="4756"/>
                  <a:pt x="21351" y="4666"/>
                </a:cubicBezTo>
                <a:cubicBezTo>
                  <a:pt x="21199" y="4585"/>
                  <a:pt x="21010" y="4685"/>
                  <a:pt x="20884" y="4916"/>
                </a:cubicBezTo>
                <a:cubicBezTo>
                  <a:pt x="20769" y="5129"/>
                  <a:pt x="20670" y="5218"/>
                  <a:pt x="20667" y="5113"/>
                </a:cubicBezTo>
                <a:cubicBezTo>
                  <a:pt x="20665" y="5008"/>
                  <a:pt x="20564" y="5037"/>
                  <a:pt x="20440" y="5181"/>
                </a:cubicBezTo>
                <a:cubicBezTo>
                  <a:pt x="20271" y="5377"/>
                  <a:pt x="20132" y="5380"/>
                  <a:pt x="19886" y="5196"/>
                </a:cubicBezTo>
                <a:cubicBezTo>
                  <a:pt x="19553" y="4948"/>
                  <a:pt x="19579" y="4538"/>
                  <a:pt x="19929" y="4538"/>
                </a:cubicBezTo>
                <a:cubicBezTo>
                  <a:pt x="20059" y="4538"/>
                  <a:pt x="20108" y="4200"/>
                  <a:pt x="20076" y="3493"/>
                </a:cubicBezTo>
                <a:cubicBezTo>
                  <a:pt x="20050" y="2919"/>
                  <a:pt x="20019" y="2128"/>
                  <a:pt x="20005" y="1736"/>
                </a:cubicBezTo>
                <a:cubicBezTo>
                  <a:pt x="19979" y="935"/>
                  <a:pt x="19977" y="935"/>
                  <a:pt x="19544" y="1259"/>
                </a:cubicBezTo>
                <a:cubicBezTo>
                  <a:pt x="19324" y="1423"/>
                  <a:pt x="19168" y="1421"/>
                  <a:pt x="19029" y="1259"/>
                </a:cubicBezTo>
                <a:cubicBezTo>
                  <a:pt x="18887" y="1094"/>
                  <a:pt x="18747" y="1118"/>
                  <a:pt x="18535" y="1335"/>
                </a:cubicBezTo>
                <a:cubicBezTo>
                  <a:pt x="18364" y="1509"/>
                  <a:pt x="18032" y="1593"/>
                  <a:pt x="17759" y="1531"/>
                </a:cubicBezTo>
                <a:cubicBezTo>
                  <a:pt x="17391" y="1448"/>
                  <a:pt x="17202" y="1554"/>
                  <a:pt x="16907" y="1993"/>
                </a:cubicBezTo>
                <a:cubicBezTo>
                  <a:pt x="16698" y="2306"/>
                  <a:pt x="16430" y="2561"/>
                  <a:pt x="16316" y="2561"/>
                </a:cubicBezTo>
                <a:cubicBezTo>
                  <a:pt x="15939" y="2561"/>
                  <a:pt x="14536" y="997"/>
                  <a:pt x="14536" y="577"/>
                </a:cubicBezTo>
                <a:cubicBezTo>
                  <a:pt x="14536" y="102"/>
                  <a:pt x="14407" y="-68"/>
                  <a:pt x="14238" y="25"/>
                </a:cubicBezTo>
                <a:close/>
              </a:path>
            </a:pathLst>
          </a:custGeom>
          <a:ln w="12700">
            <a:miter lim="400000"/>
          </a:ln>
        </p:spPr>
      </p:pic>
      <p:sp>
        <p:nvSpPr>
          <p:cNvPr id="378" name="DOPA-Decarboxylase mit…"/>
          <p:cNvSpPr txBox="1"/>
          <p:nvPr/>
        </p:nvSpPr>
        <p:spPr>
          <a:xfrm>
            <a:off x="4453581" y="2114971"/>
            <a:ext cx="2437457"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defTabSz="457200">
              <a:defRPr sz="1500">
                <a:solidFill>
                  <a:srgbClr val="4D5156"/>
                </a:solidFill>
                <a:latin typeface="D-DIN"/>
                <a:ea typeface="D-DIN"/>
                <a:cs typeface="D-DIN"/>
                <a:sym typeface="D-DIN"/>
              </a:defRPr>
            </a:pPr>
            <a:r>
              <a:rPr>
                <a:solidFill>
                  <a:srgbClr val="5F6368"/>
                </a:solidFill>
              </a:rPr>
              <a:t>DOPA</a:t>
            </a:r>
            <a:r>
              <a:t>-Decarboxylase mit </a:t>
            </a:r>
          </a:p>
          <a:p>
            <a:pPr algn="r" defTabSz="457200">
              <a:defRPr sz="1500">
                <a:solidFill>
                  <a:srgbClr val="4D5156"/>
                </a:solidFill>
                <a:latin typeface="D-DIN"/>
                <a:ea typeface="D-DIN"/>
                <a:cs typeface="D-DIN"/>
                <a:sym typeface="D-DIN"/>
              </a:defRPr>
            </a:pPr>
            <a:r>
              <a:t>Vitamin-B6-Phosphat</a:t>
            </a:r>
          </a:p>
        </p:txBody>
      </p:sp>
      <p:pic>
        <p:nvPicPr>
          <p:cNvPr id="379" name="CO2.png" descr="CO2.png"/>
          <p:cNvPicPr>
            <a:picLocks noChangeAspect="1"/>
          </p:cNvPicPr>
          <p:nvPr/>
        </p:nvPicPr>
        <p:blipFill>
          <a:blip r:embed="rId6">
            <a:extLst/>
          </a:blip>
          <a:stretch>
            <a:fillRect/>
          </a:stretch>
        </p:blipFill>
        <p:spPr>
          <a:xfrm>
            <a:off x="6568806" y="3600977"/>
            <a:ext cx="1447591" cy="333248"/>
          </a:xfrm>
          <a:prstGeom prst="rect">
            <a:avLst/>
          </a:prstGeom>
          <a:ln w="12700">
            <a:miter lim="400000"/>
          </a:ln>
        </p:spPr>
      </p:pic>
      <p:sp>
        <p:nvSpPr>
          <p:cNvPr id="380" name="Levodopa"/>
          <p:cNvSpPr txBox="1"/>
          <p:nvPr/>
        </p:nvSpPr>
        <p:spPr>
          <a:xfrm>
            <a:off x="1612903" y="1991505"/>
            <a:ext cx="941020" cy="320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defTabSz="457200">
              <a:defRPr sz="1500">
                <a:solidFill>
                  <a:srgbClr val="4D5156"/>
                </a:solidFill>
                <a:latin typeface="D-DIN"/>
                <a:ea typeface="D-DIN"/>
                <a:cs typeface="D-DIN"/>
                <a:sym typeface="D-DIN"/>
              </a:defRPr>
            </a:pPr>
            <a:r>
              <a:t>Levo</a:t>
            </a:r>
            <a:r>
              <a:rPr>
                <a:solidFill>
                  <a:srgbClr val="5F6368"/>
                </a:solidFill>
              </a:rPr>
              <a:t>dopa</a:t>
            </a:r>
          </a:p>
        </p:txBody>
      </p:sp>
      <p:sp>
        <p:nvSpPr>
          <p:cNvPr id="381" name="Kohlenstoffdioxid"/>
          <p:cNvSpPr txBox="1"/>
          <p:nvPr/>
        </p:nvSpPr>
        <p:spPr>
          <a:xfrm>
            <a:off x="6519073" y="3217138"/>
            <a:ext cx="1551681" cy="320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500">
                <a:solidFill>
                  <a:srgbClr val="4D5156"/>
                </a:solidFill>
                <a:latin typeface="D-DIN"/>
                <a:ea typeface="D-DIN"/>
                <a:cs typeface="D-DIN"/>
                <a:sym typeface="D-DIN"/>
              </a:defRPr>
            </a:lvl1pPr>
          </a:lstStyle>
          <a:p>
            <a:pPr/>
            <a:r>
              <a:t>Kohlenstoffdioxid</a:t>
            </a:r>
          </a:p>
        </p:txBody>
      </p:sp>
      <p:sp>
        <p:nvSpPr>
          <p:cNvPr id="382" name="Dopamin"/>
          <p:cNvSpPr txBox="1"/>
          <p:nvPr/>
        </p:nvSpPr>
        <p:spPr>
          <a:xfrm>
            <a:off x="3999280" y="4436464"/>
            <a:ext cx="866513" cy="320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500">
                <a:solidFill>
                  <a:srgbClr val="4D5156"/>
                </a:solidFill>
                <a:latin typeface="D-DIN"/>
                <a:ea typeface="D-DIN"/>
                <a:cs typeface="D-DIN"/>
                <a:sym typeface="D-DIN"/>
              </a:defRPr>
            </a:lvl1pPr>
          </a:lstStyle>
          <a:p>
            <a:pPr/>
            <a:r>
              <a:t>Dopamin</a:t>
            </a:r>
          </a:p>
        </p:txBody>
      </p:sp>
      <p:sp>
        <p:nvSpPr>
          <p:cNvPr id="383" name="Abgerundetes Rechteck"/>
          <p:cNvSpPr/>
          <p:nvPr/>
        </p:nvSpPr>
        <p:spPr>
          <a:xfrm>
            <a:off x="1458796" y="1966168"/>
            <a:ext cx="1270001" cy="375489"/>
          </a:xfrm>
          <a:prstGeom prst="roundRect">
            <a:avLst>
              <a:gd name="adj" fmla="val 50000"/>
            </a:avLst>
          </a:prstGeom>
          <a:ln w="25400">
            <a:solidFill>
              <a:srgbClr val="6AACDA"/>
            </a:solidFill>
          </a:ln>
        </p:spPr>
        <p:txBody>
          <a:bodyPr lIns="45719" rIns="45719"/>
          <a:lstStyle/>
          <a:p>
            <a:pPr/>
          </a:p>
        </p:txBody>
      </p:sp>
      <p:sp>
        <p:nvSpPr>
          <p:cNvPr id="384" name="Abgerundetes Rechteck"/>
          <p:cNvSpPr/>
          <p:nvPr/>
        </p:nvSpPr>
        <p:spPr>
          <a:xfrm>
            <a:off x="4532738" y="2060096"/>
            <a:ext cx="2561874" cy="633080"/>
          </a:xfrm>
          <a:prstGeom prst="roundRect">
            <a:avLst>
              <a:gd name="adj" fmla="val 50000"/>
            </a:avLst>
          </a:prstGeom>
          <a:ln w="25400">
            <a:solidFill>
              <a:srgbClr val="6AACDA"/>
            </a:solidFill>
          </a:ln>
        </p:spPr>
        <p:txBody>
          <a:bodyPr lIns="45719" rIns="45719"/>
          <a:lstStyle/>
          <a:p>
            <a:pPr/>
          </a:p>
        </p:txBody>
      </p:sp>
      <p:sp>
        <p:nvSpPr>
          <p:cNvPr id="385" name="Abgerundetes Rechteck"/>
          <p:cNvSpPr/>
          <p:nvPr/>
        </p:nvSpPr>
        <p:spPr>
          <a:xfrm>
            <a:off x="6425606" y="3189741"/>
            <a:ext cx="1777776" cy="376395"/>
          </a:xfrm>
          <a:prstGeom prst="roundRect">
            <a:avLst>
              <a:gd name="adj" fmla="val 50000"/>
            </a:avLst>
          </a:prstGeom>
          <a:ln w="25400">
            <a:solidFill>
              <a:srgbClr val="6AACDA"/>
            </a:solidFill>
          </a:ln>
        </p:spPr>
        <p:txBody>
          <a:bodyPr lIns="45719" rIns="45719"/>
          <a:lstStyle/>
          <a:p>
            <a:pPr/>
          </a:p>
        </p:txBody>
      </p:sp>
      <p:sp>
        <p:nvSpPr>
          <p:cNvPr id="386" name="Abgerundetes Rechteck"/>
          <p:cNvSpPr/>
          <p:nvPr/>
        </p:nvSpPr>
        <p:spPr>
          <a:xfrm>
            <a:off x="3865934" y="4440351"/>
            <a:ext cx="1095367" cy="321527"/>
          </a:xfrm>
          <a:prstGeom prst="roundRect">
            <a:avLst>
              <a:gd name="adj" fmla="val 50000"/>
            </a:avLst>
          </a:prstGeom>
          <a:ln w="25400">
            <a:solidFill>
              <a:srgbClr val="6AACDA"/>
            </a:solidFill>
          </a:ln>
        </p:spPr>
        <p:txBody>
          <a:bodyPr lIns="45719" rIns="45719"/>
          <a:lstStyle/>
          <a:p>
            <a:pPr/>
          </a:p>
        </p:txBody>
      </p:sp>
      <p:sp>
        <p:nvSpPr>
          <p:cNvPr id="387" name="Dopa-Decarboxylase Abbildung von Proteopedia, 2019"/>
          <p:cNvSpPr txBox="1"/>
          <p:nvPr/>
        </p:nvSpPr>
        <p:spPr>
          <a:xfrm>
            <a:off x="192450" y="5868288"/>
            <a:ext cx="2606339" cy="20241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800">
                <a:solidFill>
                  <a:schemeClr val="accent4">
                    <a:lumOff val="13999"/>
                  </a:schemeClr>
                </a:solidFill>
              </a:defRPr>
            </a:lvl1pPr>
          </a:lstStyle>
          <a:p>
            <a:pPr/>
            <a:r>
              <a:t>Dopa-Decarboxylase Abbildung von Proteopedia, 2019 </a:t>
            </a:r>
          </a:p>
        </p:txBody>
      </p:sp>
      <p:sp>
        <p:nvSpPr>
          <p:cNvPr id="388" name="Abbildung 4…"/>
          <p:cNvSpPr txBox="1"/>
          <p:nvPr/>
        </p:nvSpPr>
        <p:spPr>
          <a:xfrm>
            <a:off x="279957" y="1130925"/>
            <a:ext cx="2766695"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000">
                <a:solidFill>
                  <a:schemeClr val="accent4">
                    <a:lumOff val="28000"/>
                  </a:schemeClr>
                </a:solidFill>
                <a:latin typeface="D-DIN"/>
                <a:ea typeface="D-DIN"/>
                <a:cs typeface="D-DIN"/>
                <a:sym typeface="D-DIN"/>
              </a:defRPr>
            </a:pPr>
            <a:r>
              <a:t>Abbildung 4</a:t>
            </a:r>
          </a:p>
          <a:p>
            <a:pPr>
              <a:defRPr i="1" sz="1000">
                <a:solidFill>
                  <a:schemeClr val="accent4">
                    <a:lumOff val="28000"/>
                  </a:schemeClr>
                </a:solidFill>
                <a:latin typeface="D-DIN"/>
                <a:ea typeface="D-DIN"/>
                <a:cs typeface="D-DIN"/>
                <a:sym typeface="D-DIN"/>
              </a:defRPr>
            </a:pPr>
            <a:r>
              <a:t>Synthese von Dopamin</a:t>
            </a:r>
          </a:p>
        </p:txBody>
      </p:sp>
      <p:sp>
        <p:nvSpPr>
          <p:cNvPr id="389" name="Textfeld 3"/>
          <p:cNvSpPr txBox="1"/>
          <p:nvPr>
            <p:ph type="sldNum" sz="quarter" idx="2"/>
          </p:nvPr>
        </p:nvSpPr>
        <p:spPr>
          <a:xfrm>
            <a:off x="8147892" y="60782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0" name="DOPA-Decarboxylase-Hemmer"/>
          <p:cNvSpPr txBox="1"/>
          <p:nvPr/>
        </p:nvSpPr>
        <p:spPr>
          <a:xfrm>
            <a:off x="4428181" y="1441871"/>
            <a:ext cx="3852546" cy="320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defTabSz="457200">
              <a:defRPr sz="1500">
                <a:solidFill>
                  <a:srgbClr val="941100"/>
                </a:solidFill>
                <a:latin typeface="D-DIN"/>
                <a:ea typeface="D-DIN"/>
                <a:cs typeface="D-DIN"/>
                <a:sym typeface="D-DIN"/>
              </a:defRPr>
            </a:lvl1pPr>
          </a:lstStyle>
          <a:p>
            <a:pPr/>
            <a:r>
              <a:t>DOPA-Decarboxylase-Hemmer</a:t>
            </a:r>
          </a:p>
        </p:txBody>
      </p:sp>
      <p:sp>
        <p:nvSpPr>
          <p:cNvPr id="391" name="Linie"/>
          <p:cNvSpPr/>
          <p:nvPr/>
        </p:nvSpPr>
        <p:spPr>
          <a:xfrm flipH="1">
            <a:off x="6007099" y="1757605"/>
            <a:ext cx="439496" cy="439495"/>
          </a:xfrm>
          <a:prstGeom prst="line">
            <a:avLst/>
          </a:prstGeom>
          <a:ln w="25400">
            <a:solidFill>
              <a:srgbClr val="941100"/>
            </a:solidFill>
            <a:tailEnd type="triangle"/>
          </a:ln>
        </p:spPr>
        <p:txBody>
          <a:bodyPr lIns="45719" rIns="45719"/>
          <a:lstStyle/>
          <a:p>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98" name="Form"/>
          <p:cNvSpPr/>
          <p:nvPr/>
        </p:nvSpPr>
        <p:spPr>
          <a:xfrm>
            <a:off x="2118439" y="5657472"/>
            <a:ext cx="1026958" cy="441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50" y="0"/>
                </a:moveTo>
                <a:lnTo>
                  <a:pt x="21600" y="0"/>
                </a:lnTo>
                <a:lnTo>
                  <a:pt x="21600" y="21600"/>
                </a:lnTo>
                <a:lnTo>
                  <a:pt x="0" y="12560"/>
                </a:lnTo>
                <a:cubicBezTo>
                  <a:pt x="622" y="12439"/>
                  <a:pt x="1227" y="12168"/>
                  <a:pt x="1809" y="11761"/>
                </a:cubicBezTo>
                <a:cubicBezTo>
                  <a:pt x="2657" y="11170"/>
                  <a:pt x="3488" y="10267"/>
                  <a:pt x="4105" y="8701"/>
                </a:cubicBezTo>
                <a:cubicBezTo>
                  <a:pt x="5033" y="6344"/>
                  <a:pt x="5286" y="2943"/>
                  <a:pt x="4750" y="0"/>
                </a:cubicBezTo>
                <a:close/>
              </a:path>
            </a:pathLst>
          </a:custGeom>
          <a:solidFill>
            <a:schemeClr val="accent3">
              <a:lumOff val="44000"/>
            </a:schemeClr>
          </a:solidFill>
          <a:ln w="12700">
            <a:miter lim="400000"/>
          </a:ln>
        </p:spPr>
        <p:txBody>
          <a:bodyPr lIns="45719" rIns="45719"/>
          <a:lstStyle/>
          <a:p>
            <a:pPr/>
          </a:p>
        </p:txBody>
      </p:sp>
      <p:sp>
        <p:nvSpPr>
          <p:cNvPr id="399" name="Titel 1"/>
          <p:cNvSpPr txBox="1"/>
          <p:nvPr>
            <p:ph type="title"/>
          </p:nvPr>
        </p:nvSpPr>
        <p:spPr>
          <a:xfrm>
            <a:off x="301396" y="107044"/>
            <a:ext cx="6198910" cy="864097"/>
          </a:xfrm>
          <a:prstGeom prst="rect">
            <a:avLst/>
          </a:prstGeom>
        </p:spPr>
        <p:txBody>
          <a:bodyPr/>
          <a:lstStyle>
            <a:lvl1pPr>
              <a:defRPr sz="2200"/>
            </a:lvl1pPr>
          </a:lstStyle>
          <a:p>
            <a:pPr/>
            <a:r>
              <a:t>Behandlung von Parkinson</a:t>
            </a:r>
          </a:p>
        </p:txBody>
      </p:sp>
      <p:sp>
        <p:nvSpPr>
          <p:cNvPr id="400" name="Bewegung: Ergänzung zur Medikation…"/>
          <p:cNvSpPr txBox="1"/>
          <p:nvPr/>
        </p:nvSpPr>
        <p:spPr>
          <a:xfrm>
            <a:off x="167905" y="1300535"/>
            <a:ext cx="4454675" cy="46178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3">
                    <a:lumOff val="11000"/>
                  </a:schemeClr>
                </a:solidFill>
              </a:defRPr>
            </a:pPr>
            <a:r>
              <a:t>Bewegung: </a:t>
            </a:r>
            <a:r>
              <a:rPr b="0"/>
              <a:t>Ergänzung zur Medikation</a:t>
            </a:r>
          </a:p>
          <a:p>
            <a:pPr>
              <a:defRPr b="1"/>
            </a:pPr>
          </a:p>
          <a:p>
            <a:pPr>
              <a:defRPr b="1">
                <a:solidFill>
                  <a:schemeClr val="accent3">
                    <a:lumOff val="11000"/>
                  </a:schemeClr>
                </a:solidFill>
              </a:defRPr>
            </a:pPr>
            <a:r>
              <a:t>Levodopa / L-Dopa: </a:t>
            </a:r>
          </a:p>
          <a:p>
            <a:pPr lvl="1" marL="517915" indent="-136915">
              <a:buSzPct val="100000"/>
              <a:buChar char="-"/>
              <a:defRPr>
                <a:solidFill>
                  <a:schemeClr val="accent3">
                    <a:lumOff val="11000"/>
                  </a:schemeClr>
                </a:solidFill>
              </a:defRPr>
            </a:pPr>
            <a:r>
              <a:t>Vorstufe von Dopamin</a:t>
            </a:r>
          </a:p>
          <a:p>
            <a:pPr lvl="1" marL="517915" indent="-136915">
              <a:buSzPct val="100000"/>
              <a:buChar char="-"/>
              <a:defRPr>
                <a:solidFill>
                  <a:schemeClr val="accent3">
                    <a:lumOff val="11000"/>
                  </a:schemeClr>
                </a:solidFill>
              </a:defRPr>
            </a:pPr>
            <a:r>
              <a:t>Tablettenform</a:t>
            </a:r>
          </a:p>
          <a:p>
            <a:pPr lvl="1" marL="517915" indent="-136915">
              <a:buSzPct val="100000"/>
              <a:buChar char="-"/>
              <a:defRPr>
                <a:solidFill>
                  <a:schemeClr val="accent3">
                    <a:lumOff val="11000"/>
                  </a:schemeClr>
                </a:solidFill>
              </a:defRPr>
            </a:pPr>
            <a:r>
              <a:t>Standard-Medikament bei Parkinson</a:t>
            </a:r>
          </a:p>
          <a:p>
            <a:pPr>
              <a:defRPr b="1">
                <a:solidFill>
                  <a:schemeClr val="accent3">
                    <a:lumOff val="11000"/>
                  </a:schemeClr>
                </a:solidFill>
              </a:defRPr>
            </a:pPr>
          </a:p>
          <a:p>
            <a:pPr>
              <a:defRPr b="1">
                <a:solidFill>
                  <a:schemeClr val="accent3">
                    <a:lumOff val="11000"/>
                  </a:schemeClr>
                </a:solidFill>
              </a:defRPr>
            </a:pPr>
            <a:r>
              <a:t>Apomorphin:</a:t>
            </a:r>
          </a:p>
          <a:p>
            <a:pPr lvl="1" marL="517915" indent="-136915">
              <a:buSzPct val="100000"/>
              <a:buChar char="-"/>
              <a:defRPr>
                <a:solidFill>
                  <a:schemeClr val="accent3">
                    <a:lumOff val="11000"/>
                  </a:schemeClr>
                </a:solidFill>
              </a:defRPr>
            </a:pPr>
            <a:r>
              <a:t>subkutane Injektion oder Dauerinfusion</a:t>
            </a:r>
          </a:p>
          <a:p>
            <a:pPr lvl="1" marL="517915" indent="-136915">
              <a:buSzPct val="100000"/>
              <a:buChar char="-"/>
              <a:defRPr>
                <a:solidFill>
                  <a:schemeClr val="accent3">
                    <a:lumOff val="11000"/>
                  </a:schemeClr>
                </a:solidFill>
              </a:defRPr>
            </a:pPr>
            <a:r>
              <a:rPr b="1"/>
              <a:t>v.a. in Spätphase</a:t>
            </a:r>
          </a:p>
          <a:p>
            <a:pPr lvl="1" marL="517915" indent="-136915">
              <a:buSzPct val="100000"/>
              <a:buChar char="-"/>
              <a:defRPr>
                <a:solidFill>
                  <a:schemeClr val="accent3">
                    <a:lumOff val="11000"/>
                  </a:schemeClr>
                </a:solidFill>
              </a:defRPr>
            </a:pPr>
            <a:r>
              <a:t>starke Wirkung </a:t>
            </a:r>
          </a:p>
          <a:p>
            <a:pPr lvl="1" marL="517915" indent="-136915">
              <a:buSzPct val="100000"/>
              <a:buChar char="-"/>
              <a:defRPr>
                <a:solidFill>
                  <a:schemeClr val="accent3">
                    <a:lumOff val="11000"/>
                  </a:schemeClr>
                </a:solidFill>
              </a:defRPr>
            </a:pPr>
            <a:r>
              <a:t>Nebenwirkungen: Schwindel, Verwirrtheit, </a:t>
            </a:r>
            <a:r>
              <a:rPr b="1"/>
              <a:t>Einschlafattacken</a:t>
            </a:r>
            <a:r>
              <a:t>, Halluzinationen, Übelkeit,…</a:t>
            </a:r>
          </a:p>
          <a:p>
            <a:pPr lvl="1" marL="517915" indent="-136915">
              <a:buSzPct val="100000"/>
              <a:buChar char="-"/>
              <a:defRPr>
                <a:solidFill>
                  <a:schemeClr val="accent3">
                    <a:lumOff val="11000"/>
                  </a:schemeClr>
                </a:solidFill>
              </a:defRPr>
            </a:pPr>
          </a:p>
        </p:txBody>
      </p:sp>
      <p:sp>
        <p:nvSpPr>
          <p:cNvPr id="401" name="Tiefe Hirnstimulation…"/>
          <p:cNvSpPr txBox="1"/>
          <p:nvPr/>
        </p:nvSpPr>
        <p:spPr>
          <a:xfrm>
            <a:off x="4662969" y="1276005"/>
            <a:ext cx="3792155" cy="40844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indent="228600">
              <a:defRPr b="1"/>
            </a:pPr>
            <a:r>
              <a:t>Tiefe Hirnstimulation </a:t>
            </a:r>
          </a:p>
          <a:p>
            <a:pPr lvl="1" indent="228600">
              <a:defRPr b="1"/>
            </a:pPr>
            <a:r>
              <a:t>(THS bzw. DBS):</a:t>
            </a:r>
          </a:p>
          <a:p>
            <a:pPr lvl="1" marL="517915" indent="-136915">
              <a:buSzPct val="100000"/>
              <a:buChar char="-"/>
            </a:pPr>
            <a:r>
              <a:t>operativer Eingriff</a:t>
            </a:r>
          </a:p>
          <a:p>
            <a:pPr lvl="1" marL="517915" indent="-136915">
              <a:buSzPct val="100000"/>
              <a:buChar char="-"/>
            </a:pPr>
            <a:r>
              <a:t>Erfolgsaussichten 80-90%</a:t>
            </a:r>
          </a:p>
          <a:p>
            <a:pPr lvl="1" marL="517915" indent="-136915">
              <a:buSzPct val="100000"/>
              <a:buChar char="-"/>
            </a:pPr>
            <a:r>
              <a:t>reversibel</a:t>
            </a:r>
          </a:p>
          <a:p>
            <a:pPr/>
          </a:p>
          <a:p>
            <a:pPr lvl="1" indent="228600">
              <a:defRPr b="1"/>
            </a:pPr>
            <a:r>
              <a:t>Läsionierung durch </a:t>
            </a:r>
          </a:p>
          <a:p>
            <a:pPr lvl="1" indent="228600">
              <a:defRPr b="1"/>
            </a:pPr>
            <a:r>
              <a:t>fokussierten Ultraschall (FUS)</a:t>
            </a:r>
          </a:p>
          <a:p>
            <a:pPr lvl="1" marL="536170" indent="-155170">
              <a:buSzPct val="100000"/>
              <a:buChar char="-"/>
            </a:pPr>
            <a:r>
              <a:t>nicht reversibel</a:t>
            </a:r>
          </a:p>
          <a:p>
            <a:pPr lvl="1" marL="536170" indent="-155170">
              <a:buSzPct val="100000"/>
              <a:buChar char="-"/>
            </a:pPr>
            <a:r>
              <a:t>non-invasiv</a:t>
            </a:r>
          </a:p>
          <a:p>
            <a:pPr lvl="1" marL="536170" indent="-155170">
              <a:buSzPct val="100000"/>
              <a:buChar char="-"/>
            </a:pPr>
            <a:r>
              <a:t>Läsionierung durch fokussierte Hitze im zentralen intermediären Nucleus</a:t>
            </a:r>
          </a:p>
          <a:p>
            <a:pPr lvl="1" marL="536170" indent="-155170">
              <a:buSzPct val="100000"/>
              <a:buChar char="-"/>
            </a:pPr>
            <a:r>
              <a:t>geringes Risiko, Patient*innen sind nach 1 Tag wieder fit</a:t>
            </a:r>
          </a:p>
        </p:txBody>
      </p:sp>
      <p:sp>
        <p:nvSpPr>
          <p:cNvPr id="402" name="Linie"/>
          <p:cNvSpPr/>
          <p:nvPr/>
        </p:nvSpPr>
        <p:spPr>
          <a:xfrm flipV="1">
            <a:off x="4659945" y="1344367"/>
            <a:ext cx="1" cy="4521841"/>
          </a:xfrm>
          <a:prstGeom prst="line">
            <a:avLst/>
          </a:prstGeom>
          <a:ln w="38100">
            <a:solidFill>
              <a:schemeClr val="accent3">
                <a:lumOff val="21999"/>
              </a:schemeClr>
            </a:solidFill>
          </a:ln>
        </p:spPr>
        <p:txBody>
          <a:bodyPr lIns="45719" rIns="45719"/>
          <a:lstStyle/>
          <a:p>
            <a:pPr/>
          </a:p>
        </p:txBody>
      </p:sp>
      <p:sp>
        <p:nvSpPr>
          <p:cNvPr id="403" name="Textfeld 3"/>
          <p:cNvSpPr txBox="1"/>
          <p:nvPr>
            <p:ph type="sldNum" sz="quarter" idx="2"/>
          </p:nvPr>
        </p:nvSpPr>
        <p:spPr>
          <a:xfrm>
            <a:off x="8147892" y="60782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pic>
        <p:nvPicPr>
          <p:cNvPr id="408" name="hirnschrittmacher.jpeg" descr="hirnschrittmacher.jpeg"/>
          <p:cNvPicPr>
            <a:picLocks noChangeAspect="1"/>
          </p:cNvPicPr>
          <p:nvPr/>
        </p:nvPicPr>
        <p:blipFill>
          <a:blip r:embed="rId3">
            <a:extLst/>
          </a:blip>
          <a:srcRect l="17172" t="332" r="8212" b="0"/>
          <a:stretch>
            <a:fillRect/>
          </a:stretch>
        </p:blipFill>
        <p:spPr>
          <a:xfrm>
            <a:off x="4113542" y="1337684"/>
            <a:ext cx="4416748" cy="4763987"/>
          </a:xfrm>
          <a:prstGeom prst="rect">
            <a:avLst/>
          </a:prstGeom>
          <a:ln w="12700">
            <a:miter lim="400000"/>
          </a:ln>
        </p:spPr>
      </p:pic>
      <p:sp>
        <p:nvSpPr>
          <p:cNvPr id="409" name="Verbindungskabel"/>
          <p:cNvSpPr txBox="1"/>
          <p:nvPr/>
        </p:nvSpPr>
        <p:spPr>
          <a:xfrm>
            <a:off x="6759929" y="3460284"/>
            <a:ext cx="1517772" cy="2888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Verbindungskabel</a:t>
            </a:r>
          </a:p>
        </p:txBody>
      </p:sp>
      <p:sp>
        <p:nvSpPr>
          <p:cNvPr id="410" name="Neurostimulator…"/>
          <p:cNvSpPr txBox="1"/>
          <p:nvPr/>
        </p:nvSpPr>
        <p:spPr>
          <a:xfrm>
            <a:off x="4222056" y="4949620"/>
            <a:ext cx="1408470" cy="4920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1400"/>
            </a:pPr>
            <a:r>
              <a:t>Neurostimulator </a:t>
            </a:r>
          </a:p>
          <a:p>
            <a:pPr algn="r">
              <a:defRPr sz="1400"/>
            </a:pPr>
            <a:r>
              <a:t>mit Batterie</a:t>
            </a:r>
          </a:p>
        </p:txBody>
      </p:sp>
      <p:sp>
        <p:nvSpPr>
          <p:cNvPr id="411" name="Elektroden"/>
          <p:cNvSpPr txBox="1"/>
          <p:nvPr/>
        </p:nvSpPr>
        <p:spPr>
          <a:xfrm>
            <a:off x="6775212" y="1475276"/>
            <a:ext cx="954160"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D-DIN"/>
                <a:ea typeface="D-DIN"/>
                <a:cs typeface="D-DIN"/>
                <a:sym typeface="D-DIN"/>
              </a:defRPr>
            </a:lvl1pPr>
          </a:lstStyle>
          <a:p>
            <a:pPr/>
            <a:r>
              <a:t>Elektroden</a:t>
            </a:r>
          </a:p>
        </p:txBody>
      </p:sp>
      <p:sp>
        <p:nvSpPr>
          <p:cNvPr id="412" name="Linie"/>
          <p:cNvSpPr/>
          <p:nvPr/>
        </p:nvSpPr>
        <p:spPr>
          <a:xfrm flipH="1">
            <a:off x="5185089" y="1647799"/>
            <a:ext cx="1578056" cy="353925"/>
          </a:xfrm>
          <a:prstGeom prst="line">
            <a:avLst/>
          </a:prstGeom>
          <a:ln w="25400">
            <a:solidFill>
              <a:schemeClr val="accent4"/>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413" name="Linie"/>
          <p:cNvSpPr/>
          <p:nvPr/>
        </p:nvSpPr>
        <p:spPr>
          <a:xfrm flipH="1">
            <a:off x="5805057" y="1713429"/>
            <a:ext cx="967894" cy="410212"/>
          </a:xfrm>
          <a:prstGeom prst="line">
            <a:avLst/>
          </a:prstGeom>
          <a:ln w="25400">
            <a:solidFill>
              <a:schemeClr val="accent4"/>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414" name="Linie"/>
          <p:cNvSpPr/>
          <p:nvPr/>
        </p:nvSpPr>
        <p:spPr>
          <a:xfrm flipH="1">
            <a:off x="6540915" y="3790029"/>
            <a:ext cx="405987" cy="405987"/>
          </a:xfrm>
          <a:prstGeom prst="line">
            <a:avLst/>
          </a:prstGeom>
          <a:ln w="25400">
            <a:solidFill>
              <a:schemeClr val="accent4"/>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415" name="Linie"/>
          <p:cNvSpPr/>
          <p:nvPr/>
        </p:nvSpPr>
        <p:spPr>
          <a:xfrm>
            <a:off x="5177806" y="5397430"/>
            <a:ext cx="712376" cy="260346"/>
          </a:xfrm>
          <a:prstGeom prst="line">
            <a:avLst/>
          </a:prstGeom>
          <a:ln w="25400">
            <a:solidFill>
              <a:schemeClr val="accent4"/>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416" name="Abbildung 5…"/>
          <p:cNvSpPr txBox="1"/>
          <p:nvPr/>
        </p:nvSpPr>
        <p:spPr>
          <a:xfrm>
            <a:off x="4175722" y="1134132"/>
            <a:ext cx="3955601"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lumOff val="28000"/>
                  </a:schemeClr>
                </a:solidFill>
                <a:latin typeface="D-DIN"/>
                <a:ea typeface="D-DIN"/>
                <a:cs typeface="D-DIN"/>
                <a:sym typeface="D-DIN"/>
              </a:defRPr>
            </a:pPr>
            <a:r>
              <a:t>Abbildung 5</a:t>
            </a:r>
          </a:p>
          <a:p>
            <a:pPr defTabSz="457200">
              <a:defRPr i="1" sz="800">
                <a:solidFill>
                  <a:schemeClr val="accent4">
                    <a:lumOff val="28000"/>
                  </a:schemeClr>
                </a:solidFill>
                <a:latin typeface="D-DIN"/>
                <a:ea typeface="D-DIN"/>
                <a:cs typeface="D-DIN"/>
                <a:sym typeface="D-DIN"/>
              </a:defRPr>
            </a:pPr>
            <a:r>
              <a:t>Tiefenhirnstimulation</a:t>
            </a:r>
          </a:p>
        </p:txBody>
      </p:sp>
      <p:sp>
        <p:nvSpPr>
          <p:cNvPr id="417" name="Inhaltsplatzhalter 2"/>
          <p:cNvSpPr txBox="1"/>
          <p:nvPr/>
        </p:nvSpPr>
        <p:spPr>
          <a:xfrm>
            <a:off x="455715" y="1397041"/>
            <a:ext cx="3434882" cy="462342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93102" indent="-93102" defTabSz="310895">
              <a:lnSpc>
                <a:spcPct val="110000"/>
              </a:lnSpc>
              <a:buSzPct val="100000"/>
              <a:buChar char="-"/>
              <a:defRPr b="1" sz="1224">
                <a:latin typeface="D-DIN"/>
                <a:ea typeface="D-DIN"/>
                <a:cs typeface="D-DIN"/>
                <a:sym typeface="D-DIN"/>
              </a:defRPr>
            </a:pPr>
            <a:r>
              <a:t>Tiefe Hirnstimulation (THS), Deep Brain Stimulation (DBS) oder „Hirnschrittmacher“</a:t>
            </a:r>
          </a:p>
          <a:p>
            <a:pPr marL="93102" indent="-93102" defTabSz="310895">
              <a:lnSpc>
                <a:spcPct val="110000"/>
              </a:lnSpc>
              <a:buSzPct val="100000"/>
              <a:buChar char="-"/>
              <a:defRPr sz="1224">
                <a:latin typeface="D-DIN"/>
                <a:ea typeface="D-DIN"/>
                <a:cs typeface="D-DIN"/>
                <a:sym typeface="D-DIN"/>
              </a:defRPr>
            </a:pPr>
          </a:p>
          <a:p>
            <a:pPr marL="93102" indent="-93102" defTabSz="310895">
              <a:lnSpc>
                <a:spcPct val="110000"/>
              </a:lnSpc>
              <a:buSzPct val="100000"/>
              <a:buChar char="-"/>
              <a:defRPr sz="1224">
                <a:latin typeface="D-DIN"/>
                <a:ea typeface="D-DIN"/>
                <a:cs typeface="D-DIN"/>
                <a:sym typeface="D-DIN"/>
              </a:defRPr>
            </a:pPr>
            <a:r>
              <a:t>Zugelassen für Behandlung von…</a:t>
            </a:r>
          </a:p>
          <a:p>
            <a:pPr lvl="1" marL="381802" indent="-122722" defTabSz="310895">
              <a:lnSpc>
                <a:spcPct val="110000"/>
              </a:lnSpc>
              <a:buSzPct val="100000"/>
              <a:buChar char="•"/>
              <a:defRPr sz="1224">
                <a:latin typeface="D-DIN"/>
                <a:ea typeface="D-DIN"/>
                <a:cs typeface="D-DIN"/>
                <a:sym typeface="D-DIN"/>
              </a:defRPr>
            </a:pPr>
            <a:r>
              <a:t>essentiellem Tremor </a:t>
            </a:r>
          </a:p>
          <a:p>
            <a:pPr lvl="1" marL="381802" indent="-122722" defTabSz="310895">
              <a:lnSpc>
                <a:spcPct val="110000"/>
              </a:lnSpc>
              <a:buSzPct val="100000"/>
              <a:buChar char="•"/>
              <a:defRPr b="1" sz="1224">
                <a:latin typeface="D-DIN"/>
                <a:ea typeface="D-DIN"/>
                <a:cs typeface="D-DIN"/>
                <a:sym typeface="D-DIN"/>
              </a:defRPr>
            </a:pPr>
            <a:r>
              <a:t>Parkinson (—&gt; Nucleus subthalamicus)</a:t>
            </a:r>
          </a:p>
          <a:p>
            <a:pPr lvl="1" marL="381802" indent="-122722" defTabSz="310895">
              <a:lnSpc>
                <a:spcPct val="110000"/>
              </a:lnSpc>
              <a:buSzPct val="100000"/>
              <a:buChar char="•"/>
              <a:defRPr sz="1224">
                <a:latin typeface="D-DIN"/>
                <a:ea typeface="D-DIN"/>
                <a:cs typeface="D-DIN"/>
                <a:sym typeface="D-DIN"/>
              </a:defRPr>
            </a:pPr>
            <a:r>
              <a:t>Tremor bei Multipler Sklerose</a:t>
            </a:r>
          </a:p>
          <a:p>
            <a:pPr lvl="1" marL="381802" indent="-122722" defTabSz="310895">
              <a:lnSpc>
                <a:spcPct val="110000"/>
              </a:lnSpc>
              <a:buSzPct val="100000"/>
              <a:buChar char="•"/>
              <a:defRPr sz="1224">
                <a:latin typeface="D-DIN"/>
                <a:ea typeface="D-DIN"/>
                <a:cs typeface="D-DIN"/>
                <a:sym typeface="D-DIN"/>
              </a:defRPr>
            </a:pPr>
            <a:r>
              <a:t>Tics beim Tourette Syndrom</a:t>
            </a:r>
          </a:p>
          <a:p>
            <a:pPr lvl="1" marL="381802" indent="-122722" defTabSz="310895">
              <a:lnSpc>
                <a:spcPct val="110000"/>
              </a:lnSpc>
              <a:buSzPct val="100000"/>
              <a:buChar char="•"/>
              <a:defRPr sz="1224">
                <a:latin typeface="D-DIN"/>
                <a:ea typeface="D-DIN"/>
                <a:cs typeface="D-DIN"/>
                <a:sym typeface="D-DIN"/>
              </a:defRPr>
            </a:pPr>
            <a:r>
              <a:t>Dystonie (= Bewegungsstörungen mit Haltungsstörungen oder Verkrampfungen)</a:t>
            </a:r>
          </a:p>
          <a:p>
            <a:pPr lvl="1" marL="381802" indent="-122722" defTabSz="310895">
              <a:lnSpc>
                <a:spcPct val="110000"/>
              </a:lnSpc>
              <a:buSzPct val="100000"/>
              <a:buChar char="•"/>
              <a:defRPr sz="1224">
                <a:latin typeface="D-DIN"/>
                <a:ea typeface="D-DIN"/>
                <a:cs typeface="D-DIN"/>
                <a:sym typeface="D-DIN"/>
              </a:defRPr>
            </a:pPr>
            <a:r>
              <a:t>Zwangsstörungen</a:t>
            </a:r>
          </a:p>
          <a:p>
            <a:pPr lvl="1" marL="381802" indent="-122722" defTabSz="310895">
              <a:lnSpc>
                <a:spcPct val="110000"/>
              </a:lnSpc>
              <a:buSzPct val="100000"/>
              <a:buChar char="•"/>
              <a:defRPr sz="1224">
                <a:latin typeface="D-DIN"/>
                <a:ea typeface="D-DIN"/>
                <a:cs typeface="D-DIN"/>
                <a:sym typeface="D-DIN"/>
              </a:defRPr>
            </a:pPr>
            <a:r>
              <a:t>Epilepsie</a:t>
            </a:r>
          </a:p>
          <a:p>
            <a:pPr defTabSz="310895">
              <a:lnSpc>
                <a:spcPct val="110000"/>
              </a:lnSpc>
              <a:defRPr sz="1224">
                <a:latin typeface="D-DIN"/>
                <a:ea typeface="D-DIN"/>
                <a:cs typeface="D-DIN"/>
                <a:sym typeface="D-DIN"/>
              </a:defRPr>
            </a:pPr>
          </a:p>
          <a:p>
            <a:pPr defTabSz="310895">
              <a:lnSpc>
                <a:spcPct val="110000"/>
              </a:lnSpc>
              <a:defRPr sz="1224">
                <a:solidFill>
                  <a:schemeClr val="accent4">
                    <a:lumOff val="-8800"/>
                  </a:schemeClr>
                </a:solidFill>
                <a:latin typeface="D-DIN"/>
                <a:ea typeface="D-DIN"/>
                <a:cs typeface="D-DIN"/>
                <a:sym typeface="D-DIN"/>
              </a:defRPr>
            </a:pPr>
            <a:r>
              <a:t>- aktuell in der Testphase: </a:t>
            </a:r>
          </a:p>
          <a:p>
            <a:pPr lvl="1" marL="381802" indent="-122722" defTabSz="310895">
              <a:lnSpc>
                <a:spcPct val="110000"/>
              </a:lnSpc>
              <a:buSzPct val="100000"/>
              <a:buChar char="•"/>
              <a:defRPr sz="1224">
                <a:solidFill>
                  <a:schemeClr val="accent4">
                    <a:lumOff val="-8800"/>
                  </a:schemeClr>
                </a:solidFill>
                <a:latin typeface="D-DIN"/>
                <a:ea typeface="D-DIN"/>
                <a:cs typeface="D-DIN"/>
                <a:sym typeface="D-DIN"/>
              </a:defRPr>
            </a:pPr>
            <a:r>
              <a:t>Depression</a:t>
            </a:r>
          </a:p>
          <a:p>
            <a:pPr lvl="1" marL="381802" indent="-122722" defTabSz="310895">
              <a:lnSpc>
                <a:spcPct val="110000"/>
              </a:lnSpc>
              <a:buSzPct val="100000"/>
              <a:buChar char="•"/>
              <a:defRPr sz="1224">
                <a:solidFill>
                  <a:schemeClr val="accent4">
                    <a:lumOff val="-8800"/>
                  </a:schemeClr>
                </a:solidFill>
                <a:latin typeface="D-DIN"/>
                <a:ea typeface="D-DIN"/>
                <a:cs typeface="D-DIN"/>
                <a:sym typeface="D-DIN"/>
              </a:defRPr>
            </a:pPr>
            <a:r>
              <a:t>Cluster-Kopfschmerz (= häufige starke Kopfschmerzanfälle)</a:t>
            </a:r>
          </a:p>
          <a:p>
            <a:pPr lvl="1" marL="381802" indent="-122722" defTabSz="310895">
              <a:lnSpc>
                <a:spcPct val="110000"/>
              </a:lnSpc>
              <a:buSzPct val="100000"/>
              <a:buChar char="•"/>
              <a:defRPr sz="1224">
                <a:solidFill>
                  <a:schemeClr val="accent4">
                    <a:lumOff val="-8800"/>
                  </a:schemeClr>
                </a:solidFill>
                <a:latin typeface="D-DIN"/>
                <a:ea typeface="D-DIN"/>
                <a:cs typeface="D-DIN"/>
                <a:sym typeface="D-DIN"/>
              </a:defRPr>
            </a:pPr>
            <a:r>
              <a:t>Anorexia nervosa (= „Magersucht“)</a:t>
            </a:r>
          </a:p>
          <a:p>
            <a:pPr lvl="1" marL="381802" indent="-122722" defTabSz="310895">
              <a:lnSpc>
                <a:spcPct val="110000"/>
              </a:lnSpc>
              <a:buSzPct val="100000"/>
              <a:buChar char="•"/>
              <a:defRPr sz="1224">
                <a:solidFill>
                  <a:schemeClr val="accent4">
                    <a:lumOff val="-8800"/>
                  </a:schemeClr>
                </a:solidFill>
                <a:latin typeface="D-DIN"/>
                <a:ea typeface="D-DIN"/>
                <a:cs typeface="D-DIN"/>
                <a:sym typeface="D-DIN"/>
              </a:defRPr>
            </a:pPr>
            <a:r>
              <a:t>Abhängigkeitserkrankungen</a:t>
            </a:r>
          </a:p>
          <a:p>
            <a:pPr lvl="1" marL="381802" indent="-122722" defTabSz="310895">
              <a:lnSpc>
                <a:spcPct val="110000"/>
              </a:lnSpc>
              <a:buSzPct val="100000"/>
              <a:buChar char="•"/>
              <a:defRPr sz="1224">
                <a:solidFill>
                  <a:schemeClr val="accent4">
                    <a:lumOff val="-8800"/>
                  </a:schemeClr>
                </a:solidFill>
                <a:latin typeface="D-DIN"/>
                <a:ea typeface="D-DIN"/>
                <a:cs typeface="D-DIN"/>
                <a:sym typeface="D-DIN"/>
              </a:defRPr>
            </a:pPr>
            <a:r>
              <a:t>Alzheimer Demenz</a:t>
            </a:r>
          </a:p>
          <a:p>
            <a:pPr defTabSz="310895">
              <a:lnSpc>
                <a:spcPct val="110000"/>
              </a:lnSpc>
              <a:defRPr sz="1224">
                <a:latin typeface="D-DIN"/>
                <a:ea typeface="D-DIN"/>
                <a:cs typeface="D-DIN"/>
                <a:sym typeface="D-DIN"/>
              </a:defRPr>
            </a:pPr>
          </a:p>
          <a:p>
            <a:pPr defTabSz="310895">
              <a:lnSpc>
                <a:spcPct val="110000"/>
              </a:lnSpc>
              <a:defRPr sz="1224">
                <a:latin typeface="D-DIN"/>
                <a:ea typeface="D-DIN"/>
                <a:cs typeface="D-DIN"/>
                <a:sym typeface="D-DIN"/>
              </a:defRPr>
            </a:pPr>
            <a:r>
              <a:t>—&gt; Je nach Störungsbild unterschiedliche Areale des Mittelhirns als Target</a:t>
            </a:r>
          </a:p>
        </p:txBody>
      </p:sp>
      <p:sp>
        <p:nvSpPr>
          <p:cNvPr id="418" name="APA, 2016"/>
          <p:cNvSpPr txBox="1"/>
          <p:nvPr/>
        </p:nvSpPr>
        <p:spPr>
          <a:xfrm>
            <a:off x="4315051" y="5893917"/>
            <a:ext cx="3011928"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800">
                <a:solidFill>
                  <a:srgbClr val="535353"/>
                </a:solidFill>
                <a:latin typeface="D-DIN"/>
                <a:ea typeface="D-DIN"/>
                <a:cs typeface="D-DIN"/>
                <a:sym typeface="D-DIN"/>
              </a:defRPr>
            </a:lvl1pPr>
          </a:lstStyle>
          <a:p>
            <a:pPr/>
            <a:r>
              <a:t>APA, 2016</a:t>
            </a:r>
          </a:p>
        </p:txBody>
      </p:sp>
      <p:sp>
        <p:nvSpPr>
          <p:cNvPr id="419" name="Titel 1"/>
          <p:cNvSpPr txBox="1"/>
          <p:nvPr>
            <p:ph type="title"/>
          </p:nvPr>
        </p:nvSpPr>
        <p:spPr>
          <a:xfrm>
            <a:off x="301396" y="107044"/>
            <a:ext cx="6198910" cy="864097"/>
          </a:xfrm>
          <a:prstGeom prst="rect">
            <a:avLst/>
          </a:prstGeom>
        </p:spPr>
        <p:txBody>
          <a:bodyPr/>
          <a:lstStyle/>
          <a:p>
            <a:pPr>
              <a:defRPr sz="2200"/>
            </a:pPr>
            <a:r>
              <a:t>Behandlung von Parkinson: </a:t>
            </a:r>
          </a:p>
          <a:p>
            <a:pPr>
              <a:defRPr sz="2200"/>
            </a:pPr>
            <a:r>
              <a:t>Tiefe Hirnstimulation</a:t>
            </a:r>
          </a:p>
        </p:txBody>
      </p:sp>
      <p:sp>
        <p:nvSpPr>
          <p:cNvPr id="420" name="Textfeld 3"/>
          <p:cNvSpPr txBox="1"/>
          <p:nvPr>
            <p:ph type="sldNum" sz="quarter" idx="2"/>
          </p:nvPr>
        </p:nvSpPr>
        <p:spPr>
          <a:xfrm>
            <a:off x="8147892" y="60782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4" name="Textfeld 3"/>
          <p:cNvSpPr txBox="1"/>
          <p:nvPr>
            <p:ph type="sldNum" sz="quarter" idx="2"/>
          </p:nvPr>
        </p:nvSpPr>
        <p:spPr>
          <a:xfrm>
            <a:off x="8175679"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5"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26" name="Abbildung 7…"/>
          <p:cNvSpPr txBox="1"/>
          <p:nvPr/>
        </p:nvSpPr>
        <p:spPr>
          <a:xfrm>
            <a:off x="4296229" y="3332433"/>
            <a:ext cx="3955600"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lumOff val="28000"/>
                  </a:schemeClr>
                </a:solidFill>
                <a:latin typeface="D-DIN"/>
                <a:ea typeface="D-DIN"/>
                <a:cs typeface="D-DIN"/>
                <a:sym typeface="D-DIN"/>
              </a:defRPr>
            </a:pPr>
            <a:r>
              <a:t>Abbildung 7</a:t>
            </a:r>
          </a:p>
          <a:p>
            <a:pPr defTabSz="457200">
              <a:defRPr i="1" sz="800">
                <a:solidFill>
                  <a:schemeClr val="accent4">
                    <a:lumOff val="28000"/>
                  </a:schemeClr>
                </a:solidFill>
                <a:latin typeface="D-DIN"/>
                <a:ea typeface="D-DIN"/>
                <a:cs typeface="D-DIN"/>
                <a:sym typeface="D-DIN"/>
              </a:defRPr>
            </a:pPr>
            <a:r>
              <a:t>DBS-Patientin spielt während OP auf ihrer Violine.</a:t>
            </a:r>
          </a:p>
        </p:txBody>
      </p:sp>
      <p:sp>
        <p:nvSpPr>
          <p:cNvPr id="427" name="Inhaltsplatzhalter 2"/>
          <p:cNvSpPr txBox="1"/>
          <p:nvPr/>
        </p:nvSpPr>
        <p:spPr>
          <a:xfrm>
            <a:off x="4291115" y="1278342"/>
            <a:ext cx="4076107" cy="209419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333756">
              <a:lnSpc>
                <a:spcPts val="1800"/>
              </a:lnSpc>
              <a:defRPr b="1" sz="1314">
                <a:latin typeface="D-DIN"/>
                <a:ea typeface="D-DIN"/>
                <a:cs typeface="D-DIN"/>
                <a:sym typeface="D-DIN"/>
              </a:defRPr>
            </a:pPr>
            <a:r>
              <a:t>Ablauf der 1. Operation (Einsetzen der Elektroden): </a:t>
            </a:r>
          </a:p>
          <a:p>
            <a:pPr marL="131745" indent="-131745" defTabSz="333756">
              <a:lnSpc>
                <a:spcPts val="1800"/>
              </a:lnSpc>
              <a:buSzPct val="100000"/>
              <a:buChar char="•"/>
              <a:defRPr sz="1314">
                <a:latin typeface="D-DIN"/>
                <a:ea typeface="D-DIN"/>
                <a:cs typeface="D-DIN"/>
                <a:sym typeface="D-DIN"/>
              </a:defRPr>
            </a:pPr>
            <a:r>
              <a:t>Fixierung in stereotaktischem Rahmen</a:t>
            </a:r>
          </a:p>
          <a:p>
            <a:pPr marL="131745" indent="-131745" defTabSz="333756">
              <a:lnSpc>
                <a:spcPts val="1800"/>
              </a:lnSpc>
              <a:buSzPct val="100000"/>
              <a:buChar char="•"/>
              <a:defRPr sz="1314">
                <a:latin typeface="D-DIN"/>
                <a:ea typeface="D-DIN"/>
                <a:cs typeface="D-DIN"/>
                <a:sym typeface="D-DIN"/>
              </a:defRPr>
            </a:pPr>
            <a:r>
              <a:t>Lokalanästhesie</a:t>
            </a:r>
          </a:p>
          <a:p>
            <a:pPr marL="131745" indent="-131745" defTabSz="333756">
              <a:lnSpc>
                <a:spcPts val="1800"/>
              </a:lnSpc>
              <a:buSzPct val="100000"/>
              <a:buChar char="•"/>
              <a:defRPr sz="1314">
                <a:latin typeface="D-DIN"/>
                <a:ea typeface="D-DIN"/>
                <a:cs typeface="D-DIN"/>
                <a:sym typeface="D-DIN"/>
              </a:defRPr>
            </a:pPr>
            <a:r>
              <a:t>Schädeldecke wird geöffnet und Elektrode mithilfe von MRT- und Röntgen-Bildern und EEG-Signalen computergestützt eingesetzt</a:t>
            </a:r>
          </a:p>
          <a:p>
            <a:pPr marL="131745" indent="-131745" defTabSz="333756">
              <a:lnSpc>
                <a:spcPts val="1800"/>
              </a:lnSpc>
              <a:buSzPct val="100000"/>
              <a:buChar char="•"/>
              <a:defRPr sz="1314">
                <a:latin typeface="D-DIN"/>
                <a:ea typeface="D-DIN"/>
                <a:cs typeface="D-DIN"/>
                <a:sym typeface="D-DIN"/>
              </a:defRPr>
            </a:pPr>
            <a:r>
              <a:t>Elektrodenposition wird geprüft und ggf. korrigiert</a:t>
            </a:r>
          </a:p>
          <a:p>
            <a:pPr defTabSz="333756">
              <a:lnSpc>
                <a:spcPts val="1800"/>
              </a:lnSpc>
              <a:defRPr sz="1314">
                <a:latin typeface="D-DIN"/>
                <a:ea typeface="D-DIN"/>
                <a:cs typeface="D-DIN"/>
                <a:sym typeface="D-DIN"/>
              </a:defRPr>
            </a:pPr>
            <a:r>
              <a:t>—&gt; minimal-invasiv &amp; reversibel</a:t>
            </a:r>
          </a:p>
        </p:txBody>
      </p:sp>
      <p:sp>
        <p:nvSpPr>
          <p:cNvPr id="428" name="KameraOne, 2020"/>
          <p:cNvSpPr txBox="1"/>
          <p:nvPr/>
        </p:nvSpPr>
        <p:spPr>
          <a:xfrm>
            <a:off x="4315051" y="5795993"/>
            <a:ext cx="3011928"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800">
                <a:solidFill>
                  <a:schemeClr val="accent3">
                    <a:lumOff val="11000"/>
                  </a:schemeClr>
                </a:solidFill>
                <a:latin typeface="D-DIN"/>
                <a:ea typeface="D-DIN"/>
                <a:cs typeface="D-DIN"/>
                <a:sym typeface="D-DIN"/>
              </a:defRPr>
            </a:lvl1pPr>
          </a:lstStyle>
          <a:p>
            <a:pPr/>
            <a:r>
              <a:t>KameraOne, 2020</a:t>
            </a:r>
          </a:p>
        </p:txBody>
      </p:sp>
      <p:sp>
        <p:nvSpPr>
          <p:cNvPr id="429" name="Titel 1"/>
          <p:cNvSpPr txBox="1"/>
          <p:nvPr>
            <p:ph type="title"/>
          </p:nvPr>
        </p:nvSpPr>
        <p:spPr>
          <a:xfrm>
            <a:off x="301396" y="107044"/>
            <a:ext cx="6198910" cy="864097"/>
          </a:xfrm>
          <a:prstGeom prst="rect">
            <a:avLst/>
          </a:prstGeom>
        </p:spPr>
        <p:txBody>
          <a:bodyPr/>
          <a:lstStyle/>
          <a:p>
            <a:pPr>
              <a:defRPr sz="2200"/>
            </a:pPr>
            <a:r>
              <a:t>Behandlung von Parkinson: </a:t>
            </a:r>
          </a:p>
          <a:p>
            <a:pPr>
              <a:defRPr sz="2200"/>
            </a:pPr>
            <a:r>
              <a:t>Tiefe Hirnstimulation</a:t>
            </a:r>
          </a:p>
        </p:txBody>
      </p:sp>
      <p:pic>
        <p:nvPicPr>
          <p:cNvPr id="430" name="Bildschirmfoto 2021-06-23 um 15.00.03.png" descr="Bildschirmfoto 2021-06-23 um 15.00.03.png"/>
          <p:cNvPicPr>
            <a:picLocks noChangeAspect="1"/>
          </p:cNvPicPr>
          <p:nvPr/>
        </p:nvPicPr>
        <p:blipFill>
          <a:blip r:embed="rId3">
            <a:extLst/>
          </a:blip>
          <a:srcRect l="0" t="3717" r="0" b="0"/>
          <a:stretch>
            <a:fillRect/>
          </a:stretch>
        </p:blipFill>
        <p:spPr>
          <a:xfrm>
            <a:off x="4341288" y="3690132"/>
            <a:ext cx="3975206" cy="2106737"/>
          </a:xfrm>
          <a:prstGeom prst="rect">
            <a:avLst/>
          </a:prstGeom>
          <a:ln w="12700">
            <a:miter lim="400000"/>
          </a:ln>
        </p:spPr>
      </p:pic>
      <p:pic>
        <p:nvPicPr>
          <p:cNvPr id="431" name="pe-dbs_fig4.jpeg" descr="pe-dbs_fig4.jpeg"/>
          <p:cNvPicPr>
            <a:picLocks noChangeAspect="1"/>
          </p:cNvPicPr>
          <p:nvPr/>
        </p:nvPicPr>
        <p:blipFill>
          <a:blip r:embed="rId4">
            <a:extLst/>
          </a:blip>
          <a:stretch>
            <a:fillRect/>
          </a:stretch>
        </p:blipFill>
        <p:spPr>
          <a:xfrm>
            <a:off x="399650" y="1398563"/>
            <a:ext cx="3737490" cy="4386054"/>
          </a:xfrm>
          <a:prstGeom prst="rect">
            <a:avLst/>
          </a:prstGeom>
          <a:ln w="12700">
            <a:miter lim="400000"/>
          </a:ln>
        </p:spPr>
      </p:pic>
      <p:sp>
        <p:nvSpPr>
          <p:cNvPr id="432" name="Form"/>
          <p:cNvSpPr/>
          <p:nvPr/>
        </p:nvSpPr>
        <p:spPr>
          <a:xfrm>
            <a:off x="1948665" y="5566624"/>
            <a:ext cx="1002555" cy="218768"/>
          </a:xfrm>
          <a:custGeom>
            <a:avLst/>
            <a:gdLst/>
            <a:ahLst/>
            <a:cxnLst>
              <a:cxn ang="0">
                <a:pos x="wd2" y="hd2"/>
              </a:cxn>
              <a:cxn ang="5400000">
                <a:pos x="wd2" y="hd2"/>
              </a:cxn>
              <a:cxn ang="10800000">
                <a:pos x="wd2" y="hd2"/>
              </a:cxn>
              <a:cxn ang="16200000">
                <a:pos x="wd2" y="hd2"/>
              </a:cxn>
            </a:cxnLst>
            <a:rect l="0" t="0" r="r" b="b"/>
            <a:pathLst>
              <a:path w="21475" h="21600" fill="norm" stroke="1" extrusionOk="0">
                <a:moveTo>
                  <a:pt x="767" y="448"/>
                </a:moveTo>
                <a:lnTo>
                  <a:pt x="20273" y="0"/>
                </a:lnTo>
                <a:cubicBezTo>
                  <a:pt x="20586" y="1924"/>
                  <a:pt x="20842" y="3999"/>
                  <a:pt x="21036" y="6177"/>
                </a:cubicBezTo>
                <a:cubicBezTo>
                  <a:pt x="21475" y="11104"/>
                  <a:pt x="21587" y="16431"/>
                  <a:pt x="21360" y="21600"/>
                </a:cubicBezTo>
                <a:lnTo>
                  <a:pt x="620" y="21600"/>
                </a:lnTo>
                <a:cubicBezTo>
                  <a:pt x="201" y="18422"/>
                  <a:pt x="-13" y="14845"/>
                  <a:pt x="1" y="11219"/>
                </a:cubicBezTo>
                <a:cubicBezTo>
                  <a:pt x="15" y="7405"/>
                  <a:pt x="280" y="3680"/>
                  <a:pt x="767" y="448"/>
                </a:cubicBezTo>
                <a:close/>
              </a:path>
            </a:pathLst>
          </a:custGeom>
          <a:solidFill>
            <a:schemeClr val="accent3">
              <a:lumOff val="44000"/>
            </a:schemeClr>
          </a:solidFill>
          <a:ln w="12700">
            <a:miter lim="400000"/>
          </a:ln>
        </p:spPr>
        <p:txBody>
          <a:bodyPr lIns="45719" rIns="45719"/>
          <a:lstStyle/>
          <a:p>
            <a:pPr/>
          </a:p>
        </p:txBody>
      </p:sp>
      <p:sp>
        <p:nvSpPr>
          <p:cNvPr id="433" name="Abbildung 6…"/>
          <p:cNvSpPr txBox="1"/>
          <p:nvPr/>
        </p:nvSpPr>
        <p:spPr>
          <a:xfrm>
            <a:off x="328111" y="1320173"/>
            <a:ext cx="3955601"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lumOff val="28000"/>
                  </a:schemeClr>
                </a:solidFill>
                <a:latin typeface="D-DIN"/>
                <a:ea typeface="D-DIN"/>
                <a:cs typeface="D-DIN"/>
                <a:sym typeface="D-DIN"/>
              </a:defRPr>
            </a:pPr>
            <a:r>
              <a:t>Abbildung 6</a:t>
            </a:r>
          </a:p>
          <a:p>
            <a:pPr defTabSz="457200">
              <a:defRPr i="1" sz="800">
                <a:solidFill>
                  <a:schemeClr val="accent4">
                    <a:lumOff val="28000"/>
                  </a:schemeClr>
                </a:solidFill>
                <a:latin typeface="D-DIN"/>
                <a:ea typeface="D-DIN"/>
                <a:cs typeface="D-DIN"/>
                <a:sym typeface="D-DIN"/>
              </a:defRPr>
            </a:pPr>
            <a:r>
              <a:t>DBS-OP-Setup</a:t>
            </a:r>
          </a:p>
        </p:txBody>
      </p:sp>
      <p:sp>
        <p:nvSpPr>
          <p:cNvPr id="434" name="Mayfield Clinic, o.D."/>
          <p:cNvSpPr txBox="1"/>
          <p:nvPr/>
        </p:nvSpPr>
        <p:spPr>
          <a:xfrm>
            <a:off x="395514" y="5733949"/>
            <a:ext cx="3955600"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b="1" sz="800">
                <a:solidFill>
                  <a:schemeClr val="accent4">
                    <a:lumOff val="28000"/>
                  </a:schemeClr>
                </a:solidFill>
                <a:latin typeface="D-DIN"/>
                <a:ea typeface="D-DIN"/>
                <a:cs typeface="D-DIN"/>
                <a:sym typeface="D-DIN"/>
              </a:defRPr>
            </a:lvl1pPr>
          </a:lstStyle>
          <a:p>
            <a:pPr/>
            <a:r>
              <a:t>Mayfield Clinic, o.D.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Titel 1"/>
          <p:cNvSpPr txBox="1"/>
          <p:nvPr>
            <p:ph type="title"/>
          </p:nvPr>
        </p:nvSpPr>
        <p:spPr>
          <a:prstGeom prst="rect">
            <a:avLst/>
          </a:prstGeom>
        </p:spPr>
        <p:txBody>
          <a:bodyPr/>
          <a:lstStyle/>
          <a:p>
            <a:pPr/>
            <a:r>
              <a:t>Inhalt</a:t>
            </a:r>
          </a:p>
        </p:txBody>
      </p:sp>
      <p:sp>
        <p:nvSpPr>
          <p:cNvPr id="241" name="Inhaltsplatzhalter 2"/>
          <p:cNvSpPr txBox="1"/>
          <p:nvPr>
            <p:ph type="body" idx="1"/>
          </p:nvPr>
        </p:nvSpPr>
        <p:spPr>
          <a:xfrm>
            <a:off x="357542" y="1751431"/>
            <a:ext cx="7221037" cy="3604004"/>
          </a:xfrm>
          <a:prstGeom prst="rect">
            <a:avLst/>
          </a:prstGeom>
        </p:spPr>
        <p:txBody>
          <a:bodyPr/>
          <a:lstStyle/>
          <a:p>
            <a:pPr marL="0" indent="0" defTabSz="457200">
              <a:lnSpc>
                <a:spcPct val="110000"/>
              </a:lnSpc>
              <a:spcBef>
                <a:spcPts val="0"/>
              </a:spcBef>
              <a:defRPr sz="1800"/>
            </a:pPr>
            <a:r>
              <a:rPr b="1"/>
              <a:t>Referat</a:t>
            </a:r>
            <a:r>
              <a:t>: Bewegungssteuerung (Schandry, Kap. 9)</a:t>
            </a:r>
          </a:p>
          <a:p>
            <a:pPr marL="0" indent="0" defTabSz="457200">
              <a:lnSpc>
                <a:spcPct val="110000"/>
              </a:lnSpc>
              <a:spcBef>
                <a:spcPts val="0"/>
              </a:spcBef>
              <a:defRPr sz="1500"/>
            </a:pPr>
          </a:p>
          <a:p>
            <a:pPr marL="0" indent="0" defTabSz="457200">
              <a:lnSpc>
                <a:spcPct val="110000"/>
              </a:lnSpc>
              <a:spcBef>
                <a:spcPts val="0"/>
              </a:spcBef>
              <a:defRPr b="1" sz="1800"/>
            </a:pPr>
            <a:r>
              <a:t>Vortrag: Was ist Parkinson?</a:t>
            </a:r>
          </a:p>
          <a:p>
            <a:pPr lvl="1" marL="514684" indent="-133684" defTabSz="457200">
              <a:lnSpc>
                <a:spcPct val="110000"/>
              </a:lnSpc>
              <a:spcBef>
                <a:spcPts val="0"/>
              </a:spcBef>
              <a:buSzPct val="100000"/>
              <a:buChar char="•"/>
              <a:defRPr sz="1500"/>
            </a:pPr>
            <a:r>
              <a:t>Störungsbild</a:t>
            </a:r>
          </a:p>
          <a:p>
            <a:pPr lvl="1" marL="514684" indent="-133684" defTabSz="457200">
              <a:lnSpc>
                <a:spcPct val="110000"/>
              </a:lnSpc>
              <a:spcBef>
                <a:spcPts val="0"/>
              </a:spcBef>
              <a:buSzPct val="100000"/>
              <a:buChar char="•"/>
              <a:defRPr sz="1500"/>
            </a:pPr>
            <a:r>
              <a:t>Kardinal-, Leit- und Nebensymptome</a:t>
            </a:r>
          </a:p>
          <a:p>
            <a:pPr lvl="2" marL="895684" indent="-133684" defTabSz="457200">
              <a:lnSpc>
                <a:spcPct val="110000"/>
              </a:lnSpc>
              <a:spcBef>
                <a:spcPts val="0"/>
              </a:spcBef>
              <a:buSzPct val="100000"/>
              <a:buChar char="•"/>
              <a:defRPr sz="1500"/>
            </a:pPr>
            <a:r>
              <a:t>Was unterscheidet Parkinson, Parkinson-Demenz und Lewy-Körper-Demenz?</a:t>
            </a:r>
          </a:p>
          <a:p>
            <a:pPr lvl="2" marL="895684" indent="-133684" defTabSz="457200">
              <a:lnSpc>
                <a:spcPct val="110000"/>
              </a:lnSpc>
              <a:spcBef>
                <a:spcPts val="0"/>
              </a:spcBef>
              <a:buSzPct val="100000"/>
              <a:buChar char="•"/>
              <a:defRPr sz="1500"/>
            </a:pPr>
            <a:r>
              <a:t>Was ist ein Tremor?</a:t>
            </a:r>
          </a:p>
          <a:p>
            <a:pPr lvl="1" marL="514684" indent="-133684" defTabSz="457200">
              <a:lnSpc>
                <a:spcPct val="110000"/>
              </a:lnSpc>
              <a:spcBef>
                <a:spcPts val="0"/>
              </a:spcBef>
              <a:buSzPct val="100000"/>
              <a:buChar char="•"/>
              <a:defRPr sz="1500"/>
            </a:pPr>
            <a:r>
              <a:t>Behandlung von Parkinson</a:t>
            </a:r>
          </a:p>
          <a:p>
            <a:pPr lvl="2" marL="895684" indent="-133684" defTabSz="457200">
              <a:lnSpc>
                <a:spcPct val="110000"/>
              </a:lnSpc>
              <a:spcBef>
                <a:spcPts val="0"/>
              </a:spcBef>
              <a:buSzPct val="100000"/>
              <a:buChar char="•"/>
              <a:defRPr sz="1500"/>
            </a:pPr>
            <a:r>
              <a:t>L-Dopa</a:t>
            </a:r>
          </a:p>
          <a:p>
            <a:pPr lvl="2" marL="895684" indent="-133684" defTabSz="457200">
              <a:lnSpc>
                <a:spcPct val="110000"/>
              </a:lnSpc>
              <a:spcBef>
                <a:spcPts val="0"/>
              </a:spcBef>
              <a:buSzPct val="100000"/>
              <a:buChar char="•"/>
              <a:defRPr sz="1500"/>
            </a:pPr>
            <a:r>
              <a:t>Tiefe Hirnstimulation (DBS)</a:t>
            </a:r>
          </a:p>
          <a:p>
            <a:pPr marL="0" indent="0" defTabSz="457200">
              <a:lnSpc>
                <a:spcPct val="110000"/>
              </a:lnSpc>
              <a:spcBef>
                <a:spcPts val="0"/>
              </a:spcBef>
              <a:defRPr sz="1800"/>
            </a:pPr>
          </a:p>
          <a:p>
            <a:pPr marL="0" indent="0" defTabSz="457200">
              <a:lnSpc>
                <a:spcPct val="110000"/>
              </a:lnSpc>
              <a:spcBef>
                <a:spcPts val="0"/>
              </a:spcBef>
              <a:defRPr sz="1800"/>
            </a:pPr>
            <a:r>
              <a:rPr b="1"/>
              <a:t>Gruppenarbeit:</a:t>
            </a:r>
            <a:r>
              <a:t> Tiefe Hirnstimulation (DBS) bei Parkinson</a:t>
            </a:r>
          </a:p>
        </p:txBody>
      </p:sp>
      <p:sp>
        <p:nvSpPr>
          <p:cNvPr id="242"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3"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39" name="Inhaltsplatzhalter 2"/>
          <p:cNvSpPr txBox="1"/>
          <p:nvPr/>
        </p:nvSpPr>
        <p:spPr>
          <a:xfrm>
            <a:off x="5141048" y="1668949"/>
            <a:ext cx="3107346" cy="363539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434340">
              <a:lnSpc>
                <a:spcPts val="2300"/>
              </a:lnSpc>
              <a:defRPr b="1" i="1" sz="1710">
                <a:latin typeface="D-DIN"/>
                <a:ea typeface="D-DIN"/>
                <a:cs typeface="D-DIN"/>
                <a:sym typeface="D-DIN"/>
              </a:defRPr>
            </a:pPr>
            <a:r>
              <a:t>Wo wird stimuliert?</a:t>
            </a:r>
          </a:p>
          <a:p>
            <a:pPr defTabSz="434340">
              <a:lnSpc>
                <a:spcPts val="2300"/>
              </a:lnSpc>
              <a:defRPr sz="1710">
                <a:latin typeface="D-DIN"/>
                <a:ea typeface="D-DIN"/>
                <a:cs typeface="D-DIN"/>
                <a:sym typeface="D-DIN"/>
              </a:defRPr>
            </a:pPr>
            <a:r>
              <a:t> </a:t>
            </a:r>
          </a:p>
          <a:p>
            <a:pPr defTabSz="434340">
              <a:spcBef>
                <a:spcPts val="1100"/>
              </a:spcBef>
              <a:defRPr sz="1710">
                <a:latin typeface="+mn-lt"/>
                <a:ea typeface="+mn-ea"/>
                <a:cs typeface="+mn-cs"/>
                <a:sym typeface="Helvetica"/>
              </a:defRPr>
            </a:pPr>
            <a:r>
              <a:rPr b="1"/>
              <a:t>Subthalamische Nuclei (STN)</a:t>
            </a:r>
            <a:r>
              <a:t> oder </a:t>
            </a:r>
            <a:r>
              <a:rPr b="1"/>
              <a:t>Globus pallidus (GPi)</a:t>
            </a:r>
            <a:r>
              <a:t>: Effektiv bei Tremor, Bradykinese, Rigor, Dystonie und Dyskinese</a:t>
            </a:r>
          </a:p>
          <a:p>
            <a:pPr defTabSz="434340">
              <a:spcBef>
                <a:spcPts val="1100"/>
              </a:spcBef>
              <a:defRPr sz="95">
                <a:latin typeface="+mn-lt"/>
                <a:ea typeface="+mn-ea"/>
                <a:cs typeface="+mn-cs"/>
                <a:sym typeface="Helvetica"/>
              </a:defRPr>
            </a:pPr>
          </a:p>
          <a:p>
            <a:pPr defTabSz="434340">
              <a:spcBef>
                <a:spcPts val="1100"/>
              </a:spcBef>
              <a:defRPr sz="1710">
                <a:latin typeface="+mn-lt"/>
                <a:ea typeface="+mn-ea"/>
                <a:cs typeface="+mn-cs"/>
                <a:sym typeface="Helvetica"/>
              </a:defRPr>
            </a:pPr>
            <a:r>
              <a:rPr b="1"/>
              <a:t>Thalamus (Nucleus ventralis intermedius, VIM)</a:t>
            </a:r>
            <a:r>
              <a:t>: Effektiv bei Tremor, v.a. bei essentiellem Tremor</a:t>
            </a:r>
          </a:p>
        </p:txBody>
      </p:sp>
      <p:sp>
        <p:nvSpPr>
          <p:cNvPr id="440" name="Titel 1"/>
          <p:cNvSpPr txBox="1"/>
          <p:nvPr>
            <p:ph type="title"/>
          </p:nvPr>
        </p:nvSpPr>
        <p:spPr>
          <a:xfrm>
            <a:off x="301396" y="107044"/>
            <a:ext cx="6198910" cy="864097"/>
          </a:xfrm>
          <a:prstGeom prst="rect">
            <a:avLst/>
          </a:prstGeom>
        </p:spPr>
        <p:txBody>
          <a:bodyPr/>
          <a:lstStyle/>
          <a:p>
            <a:pPr>
              <a:defRPr sz="2200"/>
            </a:pPr>
            <a:r>
              <a:t>Behandlung von Parkinson: </a:t>
            </a:r>
          </a:p>
          <a:p>
            <a:pPr>
              <a:defRPr sz="2200"/>
            </a:pPr>
            <a:r>
              <a:t>Tiefe Hirnstimulation</a:t>
            </a:r>
          </a:p>
        </p:txBody>
      </p:sp>
      <p:sp>
        <p:nvSpPr>
          <p:cNvPr id="441" name="Form"/>
          <p:cNvSpPr/>
          <p:nvPr/>
        </p:nvSpPr>
        <p:spPr>
          <a:xfrm>
            <a:off x="1892708" y="5622581"/>
            <a:ext cx="1002555" cy="218768"/>
          </a:xfrm>
          <a:custGeom>
            <a:avLst/>
            <a:gdLst/>
            <a:ahLst/>
            <a:cxnLst>
              <a:cxn ang="0">
                <a:pos x="wd2" y="hd2"/>
              </a:cxn>
              <a:cxn ang="5400000">
                <a:pos x="wd2" y="hd2"/>
              </a:cxn>
              <a:cxn ang="10800000">
                <a:pos x="wd2" y="hd2"/>
              </a:cxn>
              <a:cxn ang="16200000">
                <a:pos x="wd2" y="hd2"/>
              </a:cxn>
            </a:cxnLst>
            <a:rect l="0" t="0" r="r" b="b"/>
            <a:pathLst>
              <a:path w="21475" h="21600" fill="norm" stroke="1" extrusionOk="0">
                <a:moveTo>
                  <a:pt x="767" y="448"/>
                </a:moveTo>
                <a:lnTo>
                  <a:pt x="20273" y="0"/>
                </a:lnTo>
                <a:cubicBezTo>
                  <a:pt x="20586" y="1924"/>
                  <a:pt x="20842" y="3999"/>
                  <a:pt x="21036" y="6177"/>
                </a:cubicBezTo>
                <a:cubicBezTo>
                  <a:pt x="21475" y="11104"/>
                  <a:pt x="21587" y="16431"/>
                  <a:pt x="21360" y="21600"/>
                </a:cubicBezTo>
                <a:lnTo>
                  <a:pt x="620" y="21600"/>
                </a:lnTo>
                <a:cubicBezTo>
                  <a:pt x="201" y="18422"/>
                  <a:pt x="-13" y="14845"/>
                  <a:pt x="1" y="11219"/>
                </a:cubicBezTo>
                <a:cubicBezTo>
                  <a:pt x="15" y="7405"/>
                  <a:pt x="280" y="3680"/>
                  <a:pt x="767" y="448"/>
                </a:cubicBezTo>
                <a:close/>
              </a:path>
            </a:pathLst>
          </a:custGeom>
          <a:solidFill>
            <a:schemeClr val="accent3">
              <a:lumOff val="44000"/>
            </a:schemeClr>
          </a:solidFill>
          <a:ln w="12700">
            <a:miter lim="400000"/>
          </a:ln>
        </p:spPr>
        <p:txBody>
          <a:bodyPr lIns="45719" rIns="45719"/>
          <a:lstStyle/>
          <a:p>
            <a:pPr/>
          </a:p>
        </p:txBody>
      </p:sp>
      <p:sp>
        <p:nvSpPr>
          <p:cNvPr id="442" name="Mayfield Clinic, o.D."/>
          <p:cNvSpPr txBox="1"/>
          <p:nvPr/>
        </p:nvSpPr>
        <p:spPr>
          <a:xfrm>
            <a:off x="493438" y="5677992"/>
            <a:ext cx="3955601"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b="1" sz="800">
                <a:solidFill>
                  <a:schemeClr val="accent4">
                    <a:lumOff val="28000"/>
                  </a:schemeClr>
                </a:solidFill>
                <a:latin typeface="D-DIN"/>
                <a:ea typeface="D-DIN"/>
                <a:cs typeface="D-DIN"/>
                <a:sym typeface="D-DIN"/>
              </a:defRPr>
            </a:lvl1pPr>
          </a:lstStyle>
          <a:p>
            <a:pPr/>
            <a:r>
              <a:t>Mayfield Clinic, o.D.</a:t>
            </a:r>
          </a:p>
        </p:txBody>
      </p:sp>
      <p:pic>
        <p:nvPicPr>
          <p:cNvPr id="443" name="pe-dbs_fig2.jpeg" descr="pe-dbs_fig2.jpeg"/>
          <p:cNvPicPr>
            <a:picLocks noChangeAspect="1"/>
          </p:cNvPicPr>
          <p:nvPr/>
        </p:nvPicPr>
        <p:blipFill>
          <a:blip r:embed="rId3">
            <a:extLst/>
          </a:blip>
          <a:stretch>
            <a:fillRect/>
          </a:stretch>
        </p:blipFill>
        <p:spPr>
          <a:xfrm>
            <a:off x="291670" y="1939030"/>
            <a:ext cx="3745044" cy="3811133"/>
          </a:xfrm>
          <a:prstGeom prst="rect">
            <a:avLst/>
          </a:prstGeom>
          <a:ln w="12700">
            <a:miter lim="400000"/>
          </a:ln>
        </p:spPr>
      </p:pic>
      <p:sp>
        <p:nvSpPr>
          <p:cNvPr id="444" name="Rechteck"/>
          <p:cNvSpPr/>
          <p:nvPr/>
        </p:nvSpPr>
        <p:spPr>
          <a:xfrm>
            <a:off x="419333" y="5444045"/>
            <a:ext cx="1396882" cy="294969"/>
          </a:xfrm>
          <a:prstGeom prst="rect">
            <a:avLst/>
          </a:prstGeom>
          <a:solidFill>
            <a:schemeClr val="accent3">
              <a:lumOff val="44000"/>
            </a:schemeClr>
          </a:solidFill>
          <a:ln w="25400">
            <a:solidFill>
              <a:schemeClr val="accent3">
                <a:lumOff val="44000"/>
              </a:schemeClr>
            </a:solidFill>
          </a:ln>
        </p:spPr>
        <p:txBody>
          <a:bodyPr lIns="45719" rIns="45719"/>
          <a:lstStyle/>
          <a:p>
            <a:pPr/>
          </a:p>
        </p:txBody>
      </p:sp>
      <p:sp>
        <p:nvSpPr>
          <p:cNvPr id="445" name="Abbildung 8…"/>
          <p:cNvSpPr txBox="1"/>
          <p:nvPr/>
        </p:nvSpPr>
        <p:spPr>
          <a:xfrm>
            <a:off x="341697" y="1241591"/>
            <a:ext cx="3955600"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lumOff val="28000"/>
                  </a:schemeClr>
                </a:solidFill>
                <a:latin typeface="D-DIN"/>
                <a:ea typeface="D-DIN"/>
                <a:cs typeface="D-DIN"/>
                <a:sym typeface="D-DIN"/>
              </a:defRPr>
            </a:pPr>
            <a:r>
              <a:t>Abbildung 8</a:t>
            </a:r>
          </a:p>
          <a:p>
            <a:pPr defTabSz="457200">
              <a:defRPr i="1" sz="800">
                <a:solidFill>
                  <a:schemeClr val="accent4">
                    <a:lumOff val="28000"/>
                  </a:schemeClr>
                </a:solidFill>
                <a:latin typeface="D-DIN"/>
                <a:ea typeface="D-DIN"/>
                <a:cs typeface="D-DIN"/>
                <a:sym typeface="D-DIN"/>
              </a:defRPr>
            </a:pPr>
            <a:r>
              <a:t>Lokalisation von Thalamus, Globus Pallidus und den subthalamischen Nuclei</a:t>
            </a:r>
          </a:p>
        </p:txBody>
      </p:sp>
      <p:sp>
        <p:nvSpPr>
          <p:cNvPr id="446" name="Thalamus"/>
          <p:cNvSpPr txBox="1"/>
          <p:nvPr/>
        </p:nvSpPr>
        <p:spPr>
          <a:xfrm>
            <a:off x="1919230" y="1874580"/>
            <a:ext cx="1107838"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Thalamus</a:t>
            </a:r>
          </a:p>
        </p:txBody>
      </p:sp>
      <p:sp>
        <p:nvSpPr>
          <p:cNvPr id="447" name="Motor-…"/>
          <p:cNvSpPr txBox="1"/>
          <p:nvPr/>
        </p:nvSpPr>
        <p:spPr>
          <a:xfrm>
            <a:off x="3157293" y="1979358"/>
            <a:ext cx="790164" cy="6173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Motor-</a:t>
            </a:r>
          </a:p>
          <a:p>
            <a:pPr/>
            <a:r>
              <a:t> kortex</a:t>
            </a:r>
          </a:p>
        </p:txBody>
      </p:sp>
      <p:sp>
        <p:nvSpPr>
          <p:cNvPr id="448" name="Rechteck"/>
          <p:cNvSpPr/>
          <p:nvPr/>
        </p:nvSpPr>
        <p:spPr>
          <a:xfrm>
            <a:off x="3246216" y="4804412"/>
            <a:ext cx="1396881" cy="294969"/>
          </a:xfrm>
          <a:prstGeom prst="rect">
            <a:avLst/>
          </a:prstGeom>
          <a:solidFill>
            <a:schemeClr val="accent3">
              <a:lumOff val="44000"/>
            </a:schemeClr>
          </a:solidFill>
          <a:ln w="25400">
            <a:solidFill>
              <a:schemeClr val="accent3">
                <a:lumOff val="44000"/>
              </a:schemeClr>
            </a:solidFill>
          </a:ln>
        </p:spPr>
        <p:txBody>
          <a:bodyPr lIns="45719" rIns="45719"/>
          <a:lstStyle/>
          <a:p>
            <a:pPr/>
          </a:p>
        </p:txBody>
      </p:sp>
      <p:sp>
        <p:nvSpPr>
          <p:cNvPr id="449" name="Globus Pallidus…"/>
          <p:cNvSpPr txBox="1"/>
          <p:nvPr/>
        </p:nvSpPr>
        <p:spPr>
          <a:xfrm>
            <a:off x="3195408" y="4606250"/>
            <a:ext cx="1692509" cy="6173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Globus Pallidus</a:t>
            </a:r>
          </a:p>
          <a:p>
            <a:pPr/>
            <a:r>
              <a:t> interna</a:t>
            </a:r>
          </a:p>
        </p:txBody>
      </p:sp>
      <p:sp>
        <p:nvSpPr>
          <p:cNvPr id="450" name="subthalamischer Nucleus"/>
          <p:cNvSpPr txBox="1"/>
          <p:nvPr/>
        </p:nvSpPr>
        <p:spPr>
          <a:xfrm>
            <a:off x="2222456" y="5377666"/>
            <a:ext cx="2658032"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subthalamischer Nucleus</a:t>
            </a:r>
          </a:p>
        </p:txBody>
      </p:sp>
      <p:sp>
        <p:nvSpPr>
          <p:cNvPr id="451" name="Textfeld 3"/>
          <p:cNvSpPr txBox="1"/>
          <p:nvPr>
            <p:ph type="sldNum" sz="quarter" idx="2"/>
          </p:nvPr>
        </p:nvSpPr>
        <p:spPr>
          <a:xfrm>
            <a:off x="8147892" y="60782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5" name="Titel 1"/>
          <p:cNvSpPr txBox="1"/>
          <p:nvPr>
            <p:ph type="title"/>
          </p:nvPr>
        </p:nvSpPr>
        <p:spPr>
          <a:xfrm>
            <a:off x="428421" y="124586"/>
            <a:ext cx="5616774" cy="864097"/>
          </a:xfrm>
          <a:prstGeom prst="rect">
            <a:avLst/>
          </a:prstGeom>
        </p:spPr>
        <p:txBody>
          <a:bodyPr/>
          <a:lstStyle/>
          <a:p>
            <a:pPr/>
            <a:r>
              <a:t>Gruppenarbeit</a:t>
            </a:r>
          </a:p>
        </p:txBody>
      </p:sp>
      <p:sp>
        <p:nvSpPr>
          <p:cNvPr id="456"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pic>
        <p:nvPicPr>
          <p:cNvPr id="457" name="Bildschirmfoto 2021-06-22 um 18.51.07.png" descr="Bildschirmfoto 2021-06-22 um 18.51.07.png"/>
          <p:cNvPicPr>
            <a:picLocks noChangeAspect="1"/>
          </p:cNvPicPr>
          <p:nvPr/>
        </p:nvPicPr>
        <p:blipFill>
          <a:blip r:embed="rId3">
            <a:extLst/>
          </a:blip>
          <a:srcRect l="0" t="37891" r="0" b="0"/>
          <a:stretch>
            <a:fillRect/>
          </a:stretch>
        </p:blipFill>
        <p:spPr>
          <a:xfrm>
            <a:off x="2563944" y="3907654"/>
            <a:ext cx="3855181" cy="2140199"/>
          </a:xfrm>
          <a:prstGeom prst="rect">
            <a:avLst/>
          </a:prstGeom>
          <a:ln w="12700">
            <a:miter lim="400000"/>
          </a:ln>
        </p:spPr>
      </p:pic>
      <p:pic>
        <p:nvPicPr>
          <p:cNvPr id="458" name="Bildschirmfoto 2021-06-22 um 18.51.07.png" descr="Bildschirmfoto 2021-06-22 um 18.51.07.png"/>
          <p:cNvPicPr>
            <a:picLocks noChangeAspect="1"/>
          </p:cNvPicPr>
          <p:nvPr/>
        </p:nvPicPr>
        <p:blipFill>
          <a:blip r:embed="rId3">
            <a:extLst/>
          </a:blip>
          <a:srcRect l="0" t="4656" r="0" b="61557"/>
          <a:stretch>
            <a:fillRect/>
          </a:stretch>
        </p:blipFill>
        <p:spPr>
          <a:xfrm>
            <a:off x="32632" y="1327158"/>
            <a:ext cx="8577480" cy="2590357"/>
          </a:xfrm>
          <a:prstGeom prst="rect">
            <a:avLst/>
          </a:prstGeom>
          <a:ln w="12700">
            <a:miter lim="400000"/>
          </a:ln>
        </p:spPr>
      </p:pic>
      <p:sp>
        <p:nvSpPr>
          <p:cNvPr id="459" name="Textfeld 3"/>
          <p:cNvSpPr txBox="1"/>
          <p:nvPr>
            <p:ph type="sldNum" sz="quarter" idx="2"/>
          </p:nvPr>
        </p:nvSpPr>
        <p:spPr>
          <a:xfrm>
            <a:off x="8147892" y="60782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3"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64" name="Titel 1"/>
          <p:cNvSpPr txBox="1"/>
          <p:nvPr>
            <p:ph type="title"/>
          </p:nvPr>
        </p:nvSpPr>
        <p:spPr>
          <a:xfrm>
            <a:off x="495345" y="124586"/>
            <a:ext cx="5616775" cy="864097"/>
          </a:xfrm>
          <a:prstGeom prst="rect">
            <a:avLst/>
          </a:prstGeom>
        </p:spPr>
        <p:txBody>
          <a:bodyPr/>
          <a:lstStyle/>
          <a:p>
            <a:pPr/>
            <a:r>
              <a:t>Aufgaben für Gruppen 1 &amp; 2</a:t>
            </a:r>
          </a:p>
        </p:txBody>
      </p:sp>
      <p:sp>
        <p:nvSpPr>
          <p:cNvPr id="465" name="Einleitung/Studiendesign und Ergebnismessung/Interventionen…"/>
          <p:cNvSpPr txBox="1"/>
          <p:nvPr/>
        </p:nvSpPr>
        <p:spPr>
          <a:xfrm>
            <a:off x="418126" y="1672137"/>
            <a:ext cx="7835651" cy="3952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defTabSz="449580">
              <a:buSzPct val="100000"/>
              <a:buAutoNum type="arabicPeriod" startAt="1"/>
              <a:defRPr b="1" sz="1600">
                <a:uFill>
                  <a:solidFill>
                    <a:srgbClr val="000000"/>
                  </a:solidFill>
                </a:uFill>
                <a:latin typeface="D-DIN"/>
                <a:ea typeface="D-DIN"/>
                <a:cs typeface="D-DIN"/>
                <a:sym typeface="D-DIN"/>
              </a:defRPr>
            </a:pPr>
            <a:r>
              <a:t>Einleitung/Studiendesign und Ergebnismessung/Interventionen </a:t>
            </a:r>
          </a:p>
          <a:p>
            <a:pPr defTabSz="449580">
              <a:defRPr sz="1600">
                <a:solidFill>
                  <a:schemeClr val="accent4"/>
                </a:solidFill>
                <a:uFill>
                  <a:solidFill>
                    <a:srgbClr val="000000"/>
                  </a:solidFill>
                </a:uFill>
                <a:latin typeface="D-DIN"/>
                <a:ea typeface="D-DIN"/>
                <a:cs typeface="D-DIN"/>
                <a:sym typeface="D-DIN"/>
              </a:defRPr>
            </a:pPr>
            <a:r>
              <a:t>(S. 897 &amp; 898, Abschnitt „Statistical Analysis“ nicht mehr) </a:t>
            </a:r>
          </a:p>
          <a:p>
            <a:pPr lvl="1" indent="228600" defTabSz="449580">
              <a:defRPr sz="1600">
                <a:uFill>
                  <a:solidFill>
                    <a:srgbClr val="000000"/>
                  </a:solidFill>
                </a:uFill>
                <a:latin typeface="D-DIN"/>
                <a:ea typeface="D-DIN"/>
                <a:cs typeface="D-DIN"/>
                <a:sym typeface="D-DIN"/>
              </a:defRPr>
            </a:pPr>
          </a:p>
          <a:p>
            <a:pPr lvl="1" indent="228600" defTabSz="449580">
              <a:defRPr sz="1600">
                <a:uFill>
                  <a:solidFill>
                    <a:srgbClr val="000000"/>
                  </a:solidFill>
                </a:uFill>
                <a:latin typeface="D-DIN"/>
                <a:ea typeface="D-DIN"/>
                <a:cs typeface="D-DIN"/>
                <a:sym typeface="D-DIN"/>
              </a:defRPr>
            </a:pPr>
            <a:r>
              <a:t>a) Was war das Ziel der Studie? (Was sollte verglichen werden? Was  </a:t>
            </a:r>
          </a:p>
          <a:p>
            <a:pPr lvl="1" indent="228600" defTabSz="449580">
              <a:defRPr sz="1600">
                <a:uFill>
                  <a:solidFill>
                    <a:srgbClr val="000000"/>
                  </a:solidFill>
                </a:uFill>
                <a:latin typeface="D-DIN"/>
                <a:ea typeface="D-DIN"/>
                <a:cs typeface="D-DIN"/>
                <a:sym typeface="D-DIN"/>
              </a:defRPr>
            </a:pPr>
            <a:r>
              <a:t>    sind die Erwartungen bzgl. der beiden Behandlungsmethoden?)</a:t>
            </a:r>
          </a:p>
          <a:p>
            <a:pPr lvl="1" indent="228600" defTabSz="449580">
              <a:defRPr sz="1600">
                <a:uFill>
                  <a:solidFill>
                    <a:srgbClr val="000000"/>
                  </a:solidFill>
                </a:uFill>
                <a:latin typeface="D-DIN"/>
                <a:ea typeface="D-DIN"/>
                <a:cs typeface="D-DIN"/>
                <a:sym typeface="D-DIN"/>
              </a:defRPr>
            </a:pPr>
          </a:p>
          <a:p>
            <a:pPr lvl="1" indent="228600" defTabSz="449580">
              <a:defRPr sz="1600">
                <a:uFill>
                  <a:solidFill>
                    <a:srgbClr val="000000"/>
                  </a:solidFill>
                </a:uFill>
                <a:latin typeface="D-DIN"/>
                <a:ea typeface="D-DIN"/>
                <a:cs typeface="D-DIN"/>
                <a:sym typeface="D-DIN"/>
              </a:defRPr>
            </a:pPr>
            <a:r>
              <a:t>b) Abhängige Variablen </a:t>
            </a:r>
            <a:r>
              <a:rPr>
                <a:solidFill>
                  <a:schemeClr val="accent4">
                    <a:lumOff val="-8800"/>
                  </a:schemeClr>
                </a:solidFill>
              </a:rPr>
              <a:t>(S. 897, „Study design and outcomes”)</a:t>
            </a:r>
          </a:p>
          <a:p>
            <a:pPr lvl="2" indent="457200" defTabSz="449580">
              <a:defRPr sz="1600">
                <a:uFill>
                  <a:solidFill>
                    <a:srgbClr val="000000"/>
                  </a:solidFill>
                </a:uFill>
                <a:latin typeface="D-DIN"/>
                <a:ea typeface="D-DIN"/>
                <a:cs typeface="D-DIN"/>
                <a:sym typeface="D-DIN"/>
              </a:defRPr>
            </a:pPr>
            <a:r>
              <a:t>Was waren die </a:t>
            </a:r>
            <a:r>
              <a:rPr i="1"/>
              <a:t>primären</a:t>
            </a:r>
            <a:r>
              <a:t> Outcome-Parameter?</a:t>
            </a:r>
          </a:p>
          <a:p>
            <a:pPr lvl="2" indent="457200" defTabSz="449580">
              <a:defRPr sz="1600">
                <a:uFill>
                  <a:solidFill>
                    <a:srgbClr val="000000"/>
                  </a:solidFill>
                </a:uFill>
                <a:latin typeface="D-DIN"/>
                <a:ea typeface="D-DIN"/>
                <a:cs typeface="D-DIN"/>
                <a:sym typeface="D-DIN"/>
              </a:defRPr>
            </a:pPr>
            <a:r>
              <a:t>Was waren die </a:t>
            </a:r>
            <a:r>
              <a:rPr i="1"/>
              <a:t>sekundären</a:t>
            </a:r>
            <a:r>
              <a:t> Outcome-Parameter?</a:t>
            </a:r>
          </a:p>
          <a:p>
            <a:pPr lvl="1" indent="228600" defTabSz="449580">
              <a:defRPr sz="1600">
                <a:uFill>
                  <a:solidFill>
                    <a:srgbClr val="000000"/>
                  </a:solidFill>
                </a:uFill>
                <a:latin typeface="D-DIN"/>
                <a:ea typeface="D-DIN"/>
                <a:cs typeface="D-DIN"/>
                <a:sym typeface="D-DIN"/>
              </a:defRPr>
            </a:pPr>
          </a:p>
          <a:p>
            <a:pPr lvl="1" indent="228600" defTabSz="449580">
              <a:defRPr sz="1600">
                <a:uFill>
                  <a:solidFill>
                    <a:srgbClr val="000000"/>
                  </a:solidFill>
                </a:uFill>
                <a:latin typeface="D-DIN"/>
                <a:ea typeface="D-DIN"/>
                <a:cs typeface="D-DIN"/>
                <a:sym typeface="D-DIN"/>
              </a:defRPr>
            </a:pPr>
            <a:r>
              <a:t>c) Unabhängige Variablen</a:t>
            </a:r>
            <a:r>
              <a:rPr>
                <a:solidFill>
                  <a:schemeClr val="accent4">
                    <a:lumOff val="-8800"/>
                  </a:schemeClr>
                </a:solidFill>
              </a:rPr>
              <a:t> (S. 898, „Interventions“)</a:t>
            </a:r>
            <a:endParaRPr>
              <a:solidFill>
                <a:schemeClr val="accent4">
                  <a:lumOff val="-8800"/>
                </a:schemeClr>
              </a:solidFill>
            </a:endParaRPr>
          </a:p>
          <a:p>
            <a:pPr lvl="2" indent="457200" defTabSz="449580">
              <a:defRPr sz="1600">
                <a:uFill>
                  <a:solidFill>
                    <a:srgbClr val="000000"/>
                  </a:solidFill>
                </a:uFill>
                <a:latin typeface="D-DIN"/>
                <a:ea typeface="D-DIN"/>
                <a:cs typeface="D-DIN"/>
                <a:sym typeface="D-DIN"/>
              </a:defRPr>
            </a:pPr>
            <a:r>
              <a:t>a) Wie war das Vorgehen bei der tiefen Hirnstimulation (= DBS)? </a:t>
            </a:r>
          </a:p>
          <a:p>
            <a:pPr lvl="2" indent="457200" defTabSz="449580">
              <a:defRPr sz="1600">
                <a:uFill>
                  <a:solidFill>
                    <a:srgbClr val="000000"/>
                  </a:solidFill>
                </a:uFill>
                <a:latin typeface="D-DIN"/>
                <a:ea typeface="D-DIN"/>
                <a:cs typeface="D-DIN"/>
                <a:sym typeface="D-DIN"/>
              </a:defRPr>
            </a:pPr>
            <a:r>
              <a:t>b) Wo wurde stimuliert?</a:t>
            </a:r>
          </a:p>
          <a:p>
            <a:pPr lvl="2" indent="457200" defTabSz="449580">
              <a:defRPr sz="1600">
                <a:uFill>
                  <a:solidFill>
                    <a:srgbClr val="000000"/>
                  </a:solidFill>
                </a:uFill>
                <a:latin typeface="D-DIN"/>
                <a:ea typeface="D-DIN"/>
                <a:cs typeface="D-DIN"/>
                <a:sym typeface="D-DIN"/>
              </a:defRPr>
            </a:pPr>
            <a:r>
              <a:t>c) Wie wurde stimuliert?</a:t>
            </a:r>
          </a:p>
          <a:p>
            <a:pPr lvl="2" indent="457200" defTabSz="449580">
              <a:defRPr sz="1600">
                <a:uFill>
                  <a:solidFill>
                    <a:srgbClr val="000000"/>
                  </a:solidFill>
                </a:uFill>
                <a:latin typeface="D-DIN"/>
                <a:ea typeface="D-DIN"/>
                <a:cs typeface="D-DIN"/>
                <a:sym typeface="D-DIN"/>
              </a:defRPr>
            </a:pPr>
          </a:p>
          <a:p>
            <a:pPr defTabSz="449580">
              <a:defRPr i="1" sz="1600">
                <a:solidFill>
                  <a:schemeClr val="accent4">
                    <a:lumOff val="-8800"/>
                  </a:schemeClr>
                </a:solidFill>
                <a:uFill>
                  <a:solidFill>
                    <a:srgbClr val="000000"/>
                  </a:solidFill>
                </a:uFill>
                <a:latin typeface="D-DIN"/>
                <a:ea typeface="D-DIN"/>
                <a:cs typeface="D-DIN"/>
                <a:sym typeface="D-DIN"/>
              </a:defRPr>
            </a:pPr>
            <a:r>
              <a:t>Falls ihr sehr früh fertig seid: Startet mit Aufgabe 2!</a:t>
            </a:r>
          </a:p>
        </p:txBody>
      </p:sp>
      <p:sp>
        <p:nvSpPr>
          <p:cNvPr id="466" name="Textfeld 3"/>
          <p:cNvSpPr txBox="1"/>
          <p:nvPr>
            <p:ph type="sldNum" sz="quarter" idx="2"/>
          </p:nvPr>
        </p:nvSpPr>
        <p:spPr>
          <a:xfrm>
            <a:off x="8147892" y="60782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8" name="Textfeld 3"/>
          <p:cNvSpPr txBox="1"/>
          <p:nvPr>
            <p:ph type="sldNum" sz="quarter" idx="2"/>
          </p:nvPr>
        </p:nvSpPr>
        <p:spPr>
          <a:xfrm>
            <a:off x="8147892" y="60782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9"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70" name="Titel 1"/>
          <p:cNvSpPr txBox="1"/>
          <p:nvPr>
            <p:ph type="title"/>
          </p:nvPr>
        </p:nvSpPr>
        <p:spPr>
          <a:xfrm>
            <a:off x="495345" y="124586"/>
            <a:ext cx="5616775" cy="864097"/>
          </a:xfrm>
          <a:prstGeom prst="rect">
            <a:avLst/>
          </a:prstGeom>
        </p:spPr>
        <p:txBody>
          <a:bodyPr/>
          <a:lstStyle/>
          <a:p>
            <a:pPr/>
            <a:r>
              <a:t>Aufgaben für Gruppen 3 &amp; 4</a:t>
            </a:r>
          </a:p>
        </p:txBody>
      </p:sp>
      <p:sp>
        <p:nvSpPr>
          <p:cNvPr id="471" name="2. Ergebnisse…"/>
          <p:cNvSpPr txBox="1"/>
          <p:nvPr/>
        </p:nvSpPr>
        <p:spPr>
          <a:xfrm>
            <a:off x="433998" y="1287519"/>
            <a:ext cx="4618792" cy="440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49580">
              <a:defRPr b="1" sz="1700">
                <a:uFill>
                  <a:solidFill>
                    <a:srgbClr val="000000"/>
                  </a:solidFill>
                </a:uFill>
                <a:latin typeface="D-DIN"/>
                <a:ea typeface="D-DIN"/>
                <a:cs typeface="D-DIN"/>
                <a:sym typeface="D-DIN"/>
              </a:defRPr>
            </a:pPr>
            <a:r>
              <a:t>2. Ergebnisse </a:t>
            </a:r>
          </a:p>
          <a:p>
            <a:pPr defTabSz="449580">
              <a:defRPr b="1" sz="1700">
                <a:uFill>
                  <a:solidFill>
                    <a:srgbClr val="000000"/>
                  </a:solidFill>
                </a:uFill>
                <a:latin typeface="D-DIN"/>
                <a:ea typeface="D-DIN"/>
                <a:cs typeface="D-DIN"/>
                <a:sym typeface="D-DIN"/>
              </a:defRPr>
            </a:pPr>
            <a:r>
              <a:rPr b="0">
                <a:solidFill>
                  <a:schemeClr val="accent4"/>
                </a:solidFill>
              </a:rPr>
              <a:t>(ab S. 900 - 905, die Tabellen könnt ihr ignorieren)</a:t>
            </a:r>
          </a:p>
          <a:p>
            <a:pPr defTabSz="449580">
              <a:defRPr sz="1700">
                <a:uFill>
                  <a:solidFill>
                    <a:srgbClr val="000000"/>
                  </a:solidFill>
                </a:uFill>
                <a:latin typeface="D-DIN"/>
                <a:ea typeface="D-DIN"/>
                <a:cs typeface="D-DIN"/>
                <a:sym typeface="D-DIN"/>
              </a:defRPr>
            </a:pPr>
          </a:p>
          <a:p>
            <a:pPr defTabSz="449580">
              <a:defRPr sz="1700">
                <a:uFill>
                  <a:solidFill>
                    <a:srgbClr val="000000"/>
                  </a:solidFill>
                </a:uFill>
                <a:latin typeface="D-DIN"/>
                <a:ea typeface="D-DIN"/>
                <a:cs typeface="D-DIN"/>
                <a:sym typeface="D-DIN"/>
              </a:defRPr>
            </a:pPr>
            <a:r>
              <a:t>a) Welche Symptom-Veränderung gab es in der   </a:t>
            </a:r>
          </a:p>
          <a:p>
            <a:pPr defTabSz="449580">
              <a:defRPr sz="1700">
                <a:uFill>
                  <a:solidFill>
                    <a:srgbClr val="000000"/>
                  </a:solidFill>
                </a:uFill>
                <a:latin typeface="D-DIN"/>
                <a:ea typeface="D-DIN"/>
                <a:cs typeface="D-DIN"/>
                <a:sym typeface="D-DIN"/>
              </a:defRPr>
            </a:pPr>
            <a:r>
              <a:t>    DBS-Gruppe gegenüber der Medikations-  </a:t>
            </a:r>
          </a:p>
          <a:p>
            <a:pPr defTabSz="449580">
              <a:defRPr sz="1700">
                <a:uFill>
                  <a:solidFill>
                    <a:srgbClr val="000000"/>
                  </a:solidFill>
                </a:uFill>
                <a:latin typeface="D-DIN"/>
                <a:ea typeface="D-DIN"/>
                <a:cs typeface="D-DIN"/>
                <a:sym typeface="D-DIN"/>
              </a:defRPr>
            </a:pPr>
            <a:r>
              <a:t>    Gruppe? </a:t>
            </a:r>
          </a:p>
          <a:p>
            <a:pPr lvl="1" indent="228600" defTabSz="449580">
              <a:defRPr sz="1700">
                <a:uFill>
                  <a:solidFill>
                    <a:srgbClr val="000000"/>
                  </a:solidFill>
                </a:uFill>
                <a:latin typeface="D-DIN"/>
                <a:ea typeface="D-DIN"/>
                <a:cs typeface="D-DIN"/>
                <a:sym typeface="D-DIN"/>
              </a:defRPr>
            </a:pPr>
            <a:r>
              <a:rPr>
                <a:solidFill>
                  <a:schemeClr val="accent4">
                    <a:lumOff val="-8800"/>
                  </a:schemeClr>
                </a:solidFill>
              </a:rPr>
              <a:t>(ab S. 900, „Results“, </a:t>
            </a:r>
            <a:r>
              <a:rPr>
                <a:solidFill>
                  <a:schemeClr val="accent4"/>
                </a:solidFill>
              </a:rPr>
              <a:t>Abschnitt "Efficacy" und Abbildung 2)</a:t>
            </a:r>
          </a:p>
          <a:p>
            <a:pPr defTabSz="449580">
              <a:defRPr sz="1700">
                <a:uFill>
                  <a:solidFill>
                    <a:srgbClr val="000000"/>
                  </a:solidFill>
                </a:uFill>
                <a:latin typeface="D-DIN"/>
                <a:ea typeface="D-DIN"/>
                <a:cs typeface="D-DIN"/>
                <a:sym typeface="D-DIN"/>
              </a:defRPr>
            </a:pPr>
          </a:p>
          <a:p>
            <a:pPr defTabSz="449580">
              <a:defRPr sz="1700">
                <a:uFill>
                  <a:solidFill>
                    <a:srgbClr val="000000"/>
                  </a:solidFill>
                </a:uFill>
                <a:latin typeface="D-DIN"/>
                <a:ea typeface="D-DIN"/>
                <a:cs typeface="D-DIN"/>
                <a:sym typeface="D-DIN"/>
              </a:defRPr>
            </a:pPr>
            <a:r>
              <a:t>b) Welche Nebenwirkungen traten auf? </a:t>
            </a:r>
          </a:p>
          <a:p>
            <a:pPr defTabSz="449580">
              <a:defRPr sz="1700">
                <a:uFill>
                  <a:solidFill>
                    <a:srgbClr val="000000"/>
                  </a:solidFill>
                </a:uFill>
                <a:latin typeface="D-DIN"/>
                <a:ea typeface="D-DIN"/>
                <a:cs typeface="D-DIN"/>
                <a:sym typeface="D-DIN"/>
              </a:defRPr>
            </a:pPr>
            <a:r>
              <a:t>    </a:t>
            </a:r>
            <a:r>
              <a:rPr>
                <a:solidFill>
                  <a:schemeClr val="accent4">
                    <a:lumOff val="-8800"/>
                  </a:schemeClr>
                </a:solidFill>
              </a:rPr>
              <a:t>(S. 905, Abschnitt “Adverse Events")</a:t>
            </a:r>
            <a:endParaRPr>
              <a:solidFill>
                <a:schemeClr val="accent4">
                  <a:lumOff val="-8800"/>
                </a:schemeClr>
              </a:solidFill>
            </a:endParaRPr>
          </a:p>
          <a:p>
            <a:pPr defTabSz="449580">
              <a:defRPr sz="1700">
                <a:uFill>
                  <a:solidFill>
                    <a:srgbClr val="000000"/>
                  </a:solidFill>
                </a:uFill>
                <a:latin typeface="D-DIN"/>
                <a:ea typeface="D-DIN"/>
                <a:cs typeface="D-DIN"/>
                <a:sym typeface="D-DIN"/>
              </a:defRPr>
            </a:pPr>
          </a:p>
          <a:p>
            <a:pPr defTabSz="449580">
              <a:defRPr sz="1700">
                <a:uFill>
                  <a:solidFill>
                    <a:srgbClr val="000000"/>
                  </a:solidFill>
                </a:uFill>
                <a:latin typeface="D-DIN"/>
                <a:ea typeface="D-DIN"/>
                <a:cs typeface="D-DIN"/>
                <a:sym typeface="D-DIN"/>
              </a:defRPr>
            </a:pPr>
            <a:r>
              <a:t>c) Überlegt selbst: Ist das Verfahren der Tiefen    </a:t>
            </a:r>
          </a:p>
          <a:p>
            <a:pPr defTabSz="449580">
              <a:defRPr sz="1700">
                <a:uFill>
                  <a:solidFill>
                    <a:srgbClr val="000000"/>
                  </a:solidFill>
                </a:uFill>
                <a:latin typeface="D-DIN"/>
                <a:ea typeface="D-DIN"/>
                <a:cs typeface="D-DIN"/>
                <a:sym typeface="D-DIN"/>
              </a:defRPr>
            </a:pPr>
            <a:r>
              <a:t>    Hirnstimulation (DBS) im Vergleich zur   </a:t>
            </a:r>
          </a:p>
          <a:p>
            <a:pPr defTabSz="449580">
              <a:defRPr sz="1700">
                <a:uFill>
                  <a:solidFill>
                    <a:srgbClr val="000000"/>
                  </a:solidFill>
                </a:uFill>
                <a:latin typeface="D-DIN"/>
                <a:ea typeface="D-DIN"/>
                <a:cs typeface="D-DIN"/>
                <a:sym typeface="D-DIN"/>
              </a:defRPr>
            </a:pPr>
            <a:r>
              <a:t>    Medikation überlegen oder nicht?</a:t>
            </a:r>
          </a:p>
        </p:txBody>
      </p:sp>
      <p:sp>
        <p:nvSpPr>
          <p:cNvPr id="472" name="Abgerundetes Rechteck"/>
          <p:cNvSpPr/>
          <p:nvPr/>
        </p:nvSpPr>
        <p:spPr>
          <a:xfrm>
            <a:off x="5109898" y="1300219"/>
            <a:ext cx="3287862" cy="4560100"/>
          </a:xfrm>
          <a:prstGeom prst="roundRect">
            <a:avLst>
              <a:gd name="adj" fmla="val 6888"/>
            </a:avLst>
          </a:prstGeom>
          <a:ln w="25400">
            <a:solidFill>
              <a:srgbClr val="6AACDA"/>
            </a:solidFill>
          </a:ln>
        </p:spPr>
        <p:txBody>
          <a:bodyPr lIns="45719" rIns="45719"/>
          <a:lstStyle/>
          <a:p>
            <a:pPr/>
          </a:p>
        </p:txBody>
      </p:sp>
      <p:sp>
        <p:nvSpPr>
          <p:cNvPr id="473" name="Vokabelhilfe für den Text:…"/>
          <p:cNvSpPr txBox="1"/>
          <p:nvPr/>
        </p:nvSpPr>
        <p:spPr>
          <a:xfrm>
            <a:off x="5169340" y="1487956"/>
            <a:ext cx="3168978" cy="4193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49580">
              <a:defRPr b="1" i="1" sz="900">
                <a:uFill>
                  <a:solidFill>
                    <a:srgbClr val="000000"/>
                  </a:solidFill>
                </a:uFill>
                <a:latin typeface="D-DIN"/>
                <a:ea typeface="D-DIN"/>
                <a:cs typeface="D-DIN"/>
                <a:sym typeface="D-DIN"/>
              </a:defRPr>
            </a:pPr>
            <a:r>
              <a:t>Vokabelhilfe für den Text:</a:t>
            </a:r>
          </a:p>
          <a:p>
            <a:pPr defTabSz="449580">
              <a:defRPr sz="900">
                <a:uFill>
                  <a:solidFill>
                    <a:srgbClr val="000000"/>
                  </a:solidFill>
                </a:uFill>
                <a:latin typeface="D-DIN"/>
                <a:ea typeface="D-DIN"/>
                <a:cs typeface="D-DIN"/>
                <a:sym typeface="D-DIN"/>
              </a:defRPr>
            </a:pPr>
          </a:p>
          <a:p>
            <a:pPr defTabSz="449580">
              <a:defRPr sz="900">
                <a:uFill>
                  <a:solidFill>
                    <a:srgbClr val="000000"/>
                  </a:solidFill>
                </a:uFill>
                <a:latin typeface="D-DIN"/>
                <a:ea typeface="D-DIN"/>
                <a:cs typeface="D-DIN"/>
                <a:sym typeface="D-DIN"/>
              </a:defRPr>
            </a:pPr>
            <a:r>
              <a:rPr b="1"/>
              <a:t>PDQ-39:</a:t>
            </a:r>
            <a:r>
              <a:t> Fragebogen z.T. motorische Symptome und Lebensqualität, höhere Scores = schlimmere Symptome / geringere Lebensqualität</a:t>
            </a:r>
          </a:p>
          <a:p>
            <a:pPr defTabSz="449580">
              <a:defRPr sz="900">
                <a:uFill>
                  <a:solidFill>
                    <a:srgbClr val="000000"/>
                  </a:solidFill>
                </a:uFill>
                <a:latin typeface="D-DIN"/>
                <a:ea typeface="D-DIN"/>
                <a:cs typeface="D-DIN"/>
                <a:sym typeface="D-DIN"/>
              </a:defRPr>
            </a:pPr>
          </a:p>
          <a:p>
            <a:pPr defTabSz="457200">
              <a:spcBef>
                <a:spcPts val="1200"/>
              </a:spcBef>
              <a:defRPr sz="900">
                <a:latin typeface="D-DIN"/>
                <a:ea typeface="D-DIN"/>
                <a:cs typeface="D-DIN"/>
                <a:sym typeface="D-DIN"/>
              </a:defRPr>
            </a:pPr>
            <a:r>
              <a:rPr b="1"/>
              <a:t>UPDRS-II:</a:t>
            </a:r>
            <a:r>
              <a:t> Unified Parkinson’s Disease Rating Scale, Part 2, zur Erhebung von Alltagsaktivitäten und der Schwere von Dyskinesie-Symptomen, höhere Scores = schlechteres Funktionsniveau</a:t>
            </a:r>
          </a:p>
          <a:p>
            <a:pPr defTabSz="457200">
              <a:spcBef>
                <a:spcPts val="1200"/>
              </a:spcBef>
              <a:defRPr sz="900">
                <a:latin typeface="D-DIN"/>
                <a:ea typeface="D-DIN"/>
                <a:cs typeface="D-DIN"/>
                <a:sym typeface="D-DIN"/>
              </a:defRPr>
            </a:pPr>
            <a:r>
              <a:rPr b="1"/>
              <a:t>UPDRS-III: </a:t>
            </a:r>
            <a:r>
              <a:t>Unified Parkinson’s Disease Rating Scale, Part 3, zur Erhebung der Schwere von motorischen Symptomen, höhere Scores = schlechteres Funktionsniveau</a:t>
            </a:r>
          </a:p>
          <a:p>
            <a:pPr defTabSz="457200">
              <a:spcBef>
                <a:spcPts val="1200"/>
              </a:spcBef>
              <a:defRPr sz="900">
                <a:latin typeface="D-DIN"/>
                <a:ea typeface="D-DIN"/>
                <a:cs typeface="D-DIN"/>
                <a:sym typeface="D-DIN"/>
              </a:defRPr>
            </a:pPr>
            <a:r>
              <a:rPr b="1"/>
              <a:t>Schwab &amp; England Scale</a:t>
            </a:r>
            <a:r>
              <a:t>: auch Funktionsniveau im Alltag, ähnlich wie UPDRS-II, höhere Werte = höheres Funkionsniveau</a:t>
            </a:r>
          </a:p>
          <a:p>
            <a:pPr defTabSz="457200">
              <a:spcBef>
                <a:spcPts val="1200"/>
              </a:spcBef>
              <a:defRPr sz="900">
                <a:latin typeface="D-DIN"/>
                <a:ea typeface="D-DIN"/>
                <a:cs typeface="D-DIN"/>
                <a:sym typeface="D-DIN"/>
              </a:defRPr>
            </a:pPr>
            <a:r>
              <a:rPr b="1"/>
              <a:t>SF-36:</a:t>
            </a:r>
            <a:r>
              <a:t> Short-Form General Health Survey - physical and mental summary scores, erhebt gesundheitsbezogene Lebensqualität, höhere Scores = höhere Lebensqualität</a:t>
            </a:r>
          </a:p>
          <a:p>
            <a:pPr>
              <a:defRPr sz="900">
                <a:latin typeface="D-DIN"/>
                <a:ea typeface="D-DIN"/>
                <a:cs typeface="D-DIN"/>
                <a:sym typeface="D-DIN"/>
              </a:defRPr>
            </a:pPr>
            <a:r>
              <a:rPr b="1"/>
              <a:t>Intention-to-treat Analyse</a:t>
            </a:r>
            <a:r>
              <a:t>: Daten von allen VPn werden ausgewertet, die ursprünglich getestet werden sollten (Dropout wird mit einbezogen)</a:t>
            </a:r>
          </a:p>
          <a:p>
            <a:pPr>
              <a:defRPr sz="900">
                <a:latin typeface="D-DIN"/>
                <a:ea typeface="D-DIN"/>
                <a:cs typeface="D-DIN"/>
                <a:sym typeface="D-DIN"/>
              </a:defRPr>
            </a:pPr>
          </a:p>
          <a:p>
            <a:pPr>
              <a:defRPr sz="900">
                <a:latin typeface="D-DIN"/>
                <a:ea typeface="D-DIN"/>
                <a:cs typeface="D-DIN"/>
                <a:sym typeface="D-DIN"/>
              </a:defRPr>
            </a:pPr>
            <a:r>
              <a:rPr b="1"/>
              <a:t>Analyse per-protocol</a:t>
            </a:r>
            <a:r>
              <a:t>: Nur vollständige Datensätze werden ausgewertet (Daten ohne Dropout —&gt; Bias)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5"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76" name="Titel 1"/>
          <p:cNvSpPr txBox="1"/>
          <p:nvPr>
            <p:ph type="title"/>
          </p:nvPr>
        </p:nvSpPr>
        <p:spPr>
          <a:xfrm>
            <a:off x="495345" y="124586"/>
            <a:ext cx="5616775" cy="864097"/>
          </a:xfrm>
          <a:prstGeom prst="rect">
            <a:avLst/>
          </a:prstGeom>
        </p:spPr>
        <p:txBody>
          <a:bodyPr/>
          <a:lstStyle/>
          <a:p>
            <a:pPr/>
            <a:r>
              <a:t>Aufgaben für Gruppen 3 &amp; 4</a:t>
            </a:r>
          </a:p>
        </p:txBody>
      </p:sp>
      <p:pic>
        <p:nvPicPr>
          <p:cNvPr id="477" name="Bildschirmfoto 2021-06-24 um 07.50.55.png" descr="Bildschirmfoto 2021-06-24 um 07.50.55.png"/>
          <p:cNvPicPr>
            <a:picLocks noChangeAspect="1"/>
          </p:cNvPicPr>
          <p:nvPr/>
        </p:nvPicPr>
        <p:blipFill>
          <a:blip r:embed="rId2">
            <a:extLst/>
          </a:blip>
          <a:stretch>
            <a:fillRect/>
          </a:stretch>
        </p:blipFill>
        <p:spPr>
          <a:xfrm>
            <a:off x="217300" y="1537666"/>
            <a:ext cx="8105330" cy="3975074"/>
          </a:xfrm>
          <a:prstGeom prst="rect">
            <a:avLst/>
          </a:prstGeom>
          <a:ln w="12700">
            <a:miter lim="400000"/>
          </a:ln>
        </p:spPr>
      </p:pic>
      <p:sp>
        <p:nvSpPr>
          <p:cNvPr id="478" name="Abbildung 9…"/>
          <p:cNvSpPr txBox="1"/>
          <p:nvPr/>
        </p:nvSpPr>
        <p:spPr>
          <a:xfrm>
            <a:off x="341697" y="1241591"/>
            <a:ext cx="4931006"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lumOff val="28000"/>
                  </a:schemeClr>
                </a:solidFill>
                <a:latin typeface="D-DIN"/>
                <a:ea typeface="D-DIN"/>
                <a:cs typeface="D-DIN"/>
                <a:sym typeface="D-DIN"/>
              </a:defRPr>
            </a:pPr>
            <a:r>
              <a:t>Abbildung 9</a:t>
            </a:r>
          </a:p>
          <a:p>
            <a:pPr defTabSz="457200">
              <a:defRPr i="1" sz="800">
                <a:solidFill>
                  <a:schemeClr val="accent4">
                    <a:lumOff val="28000"/>
                  </a:schemeClr>
                </a:solidFill>
                <a:latin typeface="D-DIN"/>
                <a:ea typeface="D-DIN"/>
                <a:cs typeface="D-DIN"/>
                <a:sym typeface="D-DIN"/>
              </a:defRPr>
            </a:pPr>
            <a:r>
              <a:t>Ergebnisse im Bezug auf Aspekte der Lebensqualität aus dem Papers von Deuschl et al. (2006).</a:t>
            </a:r>
          </a:p>
        </p:txBody>
      </p:sp>
      <p:sp>
        <p:nvSpPr>
          <p:cNvPr id="479" name="Deuschl et al., 2006, S. 904"/>
          <p:cNvSpPr txBox="1"/>
          <p:nvPr/>
        </p:nvSpPr>
        <p:spPr>
          <a:xfrm>
            <a:off x="425246" y="5257430"/>
            <a:ext cx="3955601"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lumOff val="28000"/>
                  </a:schemeClr>
                </a:solidFill>
                <a:latin typeface="D-DIN"/>
                <a:ea typeface="D-DIN"/>
                <a:cs typeface="D-DIN"/>
                <a:sym typeface="D-DIN"/>
              </a:defRPr>
            </a:pPr>
          </a:p>
          <a:p>
            <a:pPr defTabSz="457200">
              <a:defRPr i="1" sz="800">
                <a:solidFill>
                  <a:schemeClr val="accent4">
                    <a:lumOff val="28000"/>
                  </a:schemeClr>
                </a:solidFill>
                <a:latin typeface="D-DIN"/>
                <a:ea typeface="D-DIN"/>
                <a:cs typeface="D-DIN"/>
                <a:sym typeface="D-DIN"/>
              </a:defRPr>
            </a:pPr>
            <a:r>
              <a:t>Deuschl et al., 2006, S. 904</a:t>
            </a:r>
          </a:p>
        </p:txBody>
      </p:sp>
      <p:sp>
        <p:nvSpPr>
          <p:cNvPr id="480" name="Textfeld 3"/>
          <p:cNvSpPr txBox="1"/>
          <p:nvPr>
            <p:ph type="sldNum" sz="quarter" idx="2"/>
          </p:nvPr>
        </p:nvSpPr>
        <p:spPr>
          <a:xfrm>
            <a:off x="8147892" y="60782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2"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83" name="Titel 1"/>
          <p:cNvSpPr txBox="1"/>
          <p:nvPr>
            <p:ph type="title"/>
          </p:nvPr>
        </p:nvSpPr>
        <p:spPr>
          <a:xfrm>
            <a:off x="495345" y="124586"/>
            <a:ext cx="5616775" cy="864097"/>
          </a:xfrm>
          <a:prstGeom prst="rect">
            <a:avLst/>
          </a:prstGeom>
        </p:spPr>
        <p:txBody>
          <a:bodyPr/>
          <a:lstStyle/>
          <a:p>
            <a:pPr/>
            <a:r>
              <a:t>Aufgaben für Gruppen 3 &amp; 4</a:t>
            </a:r>
          </a:p>
        </p:txBody>
      </p:sp>
      <p:pic>
        <p:nvPicPr>
          <p:cNvPr id="484" name="Bildschirmfoto 2021-06-24 um 07.51.19.png" descr="Bildschirmfoto 2021-06-24 um 07.51.19.png"/>
          <p:cNvPicPr>
            <a:picLocks noChangeAspect="1"/>
          </p:cNvPicPr>
          <p:nvPr/>
        </p:nvPicPr>
        <p:blipFill>
          <a:blip r:embed="rId2">
            <a:extLst/>
          </a:blip>
          <a:srcRect l="301" t="0" r="641" b="0"/>
          <a:stretch>
            <a:fillRect/>
          </a:stretch>
        </p:blipFill>
        <p:spPr>
          <a:xfrm>
            <a:off x="380648" y="1895951"/>
            <a:ext cx="8059010" cy="3764128"/>
          </a:xfrm>
          <a:prstGeom prst="rect">
            <a:avLst/>
          </a:prstGeom>
          <a:ln w="12700">
            <a:miter lim="400000"/>
          </a:ln>
        </p:spPr>
      </p:pic>
      <p:sp>
        <p:nvSpPr>
          <p:cNvPr id="485" name="Deuschl et al., 2006, S. 904"/>
          <p:cNvSpPr txBox="1"/>
          <p:nvPr/>
        </p:nvSpPr>
        <p:spPr>
          <a:xfrm>
            <a:off x="506109" y="5483846"/>
            <a:ext cx="3955601"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lumOff val="28000"/>
                  </a:schemeClr>
                </a:solidFill>
                <a:latin typeface="D-DIN"/>
                <a:ea typeface="D-DIN"/>
                <a:cs typeface="D-DIN"/>
                <a:sym typeface="D-DIN"/>
              </a:defRPr>
            </a:pPr>
          </a:p>
          <a:p>
            <a:pPr defTabSz="457200">
              <a:defRPr i="1" sz="800">
                <a:solidFill>
                  <a:schemeClr val="accent4">
                    <a:lumOff val="28000"/>
                  </a:schemeClr>
                </a:solidFill>
                <a:latin typeface="D-DIN"/>
                <a:ea typeface="D-DIN"/>
                <a:cs typeface="D-DIN"/>
                <a:sym typeface="D-DIN"/>
              </a:defRPr>
            </a:pPr>
            <a:r>
              <a:t>Deuschl et al., 2006, S. 904</a:t>
            </a:r>
          </a:p>
        </p:txBody>
      </p:sp>
      <p:sp>
        <p:nvSpPr>
          <p:cNvPr id="486" name="Abbildung 10…"/>
          <p:cNvSpPr txBox="1"/>
          <p:nvPr/>
        </p:nvSpPr>
        <p:spPr>
          <a:xfrm>
            <a:off x="357869" y="1468007"/>
            <a:ext cx="3955601"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solidFill>
                  <a:schemeClr val="accent4">
                    <a:lumOff val="28000"/>
                  </a:schemeClr>
                </a:solidFill>
                <a:latin typeface="D-DIN"/>
                <a:ea typeface="D-DIN"/>
                <a:cs typeface="D-DIN"/>
                <a:sym typeface="D-DIN"/>
              </a:defRPr>
            </a:pPr>
            <a:r>
              <a:t>Abbildung 10</a:t>
            </a:r>
          </a:p>
          <a:p>
            <a:pPr defTabSz="457200">
              <a:defRPr i="1" sz="800">
                <a:solidFill>
                  <a:schemeClr val="accent4">
                    <a:lumOff val="28000"/>
                  </a:schemeClr>
                </a:solidFill>
                <a:latin typeface="D-DIN"/>
                <a:ea typeface="D-DIN"/>
                <a:cs typeface="D-DIN"/>
                <a:sym typeface="D-DIN"/>
              </a:defRPr>
            </a:pPr>
            <a:r>
              <a:t>Ergebnisse der Tagebuch-Aufgabe aus dem Paper von Deuschl et al. (2006).</a:t>
            </a:r>
          </a:p>
        </p:txBody>
      </p:sp>
      <p:sp>
        <p:nvSpPr>
          <p:cNvPr id="487" name="Textfeld 3"/>
          <p:cNvSpPr txBox="1"/>
          <p:nvPr>
            <p:ph type="sldNum" sz="quarter" idx="2"/>
          </p:nvPr>
        </p:nvSpPr>
        <p:spPr>
          <a:xfrm>
            <a:off x="8147892" y="60782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9"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0"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91" name="Inhaltsplatzhalter 2"/>
          <p:cNvSpPr txBox="1"/>
          <p:nvPr>
            <p:ph type="body" idx="1"/>
          </p:nvPr>
        </p:nvSpPr>
        <p:spPr>
          <a:xfrm>
            <a:off x="407752" y="1902328"/>
            <a:ext cx="7532703" cy="3404737"/>
          </a:xfrm>
          <a:prstGeom prst="rect">
            <a:avLst/>
          </a:prstGeom>
        </p:spPr>
        <p:txBody>
          <a:bodyPr/>
          <a:lstStyle/>
          <a:p>
            <a:pPr marL="0" indent="0">
              <a:lnSpc>
                <a:spcPts val="9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a:pPr>
          </a:p>
          <a:p>
            <a:pPr marL="0" indent="0">
              <a:lnSpc>
                <a:spcPts val="9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a:pPr>
            <a:r>
              <a:t>Referat</a:t>
            </a:r>
            <a:r>
              <a:rPr b="0"/>
              <a:t>: Lernen und Gedächtnis (Schandry, Kap. 24)</a:t>
            </a:r>
            <a:endParaRPr b="0"/>
          </a:p>
          <a:p>
            <a:pPr marL="0" indent="0">
              <a:lnSpc>
                <a:spcPts val="9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a:pPr>
          </a:p>
          <a:p>
            <a:pPr marL="0" indent="0">
              <a:lnSpc>
                <a:spcPts val="25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a:pPr>
          </a:p>
          <a:p>
            <a:pPr marL="0" indent="0">
              <a:lnSpc>
                <a:spcPts val="25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a:pPr>
            <a:r>
              <a:t>Vorbereitung</a:t>
            </a:r>
            <a:r>
              <a:rPr b="0"/>
              <a:t> </a:t>
            </a:r>
            <a:r>
              <a:t>auf die nächste Sitzung</a:t>
            </a:r>
          </a:p>
          <a:p>
            <a:pPr marL="0" indent="0" defTabSz="457200">
              <a:lnSpc>
                <a:spcPts val="2500"/>
              </a:lnSpc>
              <a:spcBef>
                <a:spcPts val="0"/>
              </a:spcBef>
              <a:defRPr>
                <a:latin typeface="+mn-lt"/>
                <a:ea typeface="+mn-ea"/>
                <a:cs typeface="+mn-cs"/>
                <a:sym typeface="Helvetica"/>
              </a:defRPr>
            </a:pPr>
          </a:p>
          <a:p>
            <a:pPr marL="0" indent="0" defTabSz="457200">
              <a:lnSpc>
                <a:spcPts val="2500"/>
              </a:lnSpc>
              <a:spcBef>
                <a:spcPts val="0"/>
              </a:spcBef>
              <a:defRPr b="1">
                <a:latin typeface="+mn-lt"/>
                <a:ea typeface="+mn-ea"/>
                <a:cs typeface="+mn-cs"/>
                <a:sym typeface="Helvetica"/>
              </a:defRPr>
            </a:pPr>
            <a:r>
              <a:t>Paper: </a:t>
            </a:r>
          </a:p>
          <a:p>
            <a:pPr marL="539999" indent="-539999" defTabSz="457200">
              <a:spcBef>
                <a:spcPts val="0"/>
              </a:spcBef>
              <a:defRPr sz="1800">
                <a:uFill>
                  <a:solidFill>
                    <a:srgbClr val="000000"/>
                  </a:solidFill>
                </a:uFill>
              </a:defRPr>
            </a:pPr>
            <a:r>
              <a:t>Levine, B., Black, S. E., Cabeza, R., Sinden, M., Mcintosh, A. R., Toth, J. P., et al. (1998). Episodic memory and the self in a case of isolated retrograde amnesia.</a:t>
            </a:r>
            <a:r>
              <a:rPr i="1"/>
              <a:t> </a:t>
            </a:r>
            <a:r>
              <a:rPr i="1"/>
              <a:t>Brain, 121</a:t>
            </a:r>
            <a:r>
              <a:t>(10), 1951–1973.</a:t>
            </a:r>
          </a:p>
          <a:p>
            <a:pPr marL="539999" indent="-539999" defTabSz="457200">
              <a:spcBef>
                <a:spcPts val="0"/>
              </a:spcBef>
              <a:defRPr sz="1800">
                <a:uFill>
                  <a:solidFill>
                    <a:srgbClr val="000000"/>
                  </a:solidFill>
                </a:uFill>
              </a:defRPr>
            </a:pPr>
          </a:p>
        </p:txBody>
      </p:sp>
      <p:sp>
        <p:nvSpPr>
          <p:cNvPr id="492" name="Text Box 3"/>
          <p:cNvSpPr txBox="1"/>
          <p:nvPr/>
        </p:nvSpPr>
        <p:spPr>
          <a:xfrm>
            <a:off x="407752" y="607897"/>
            <a:ext cx="568960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b="1" sz="2400">
                <a:solidFill>
                  <a:schemeClr val="accent3">
                    <a:lumOff val="44000"/>
                  </a:schemeClr>
                </a:solidFill>
                <a:latin typeface="D-DIN"/>
                <a:ea typeface="D-DIN"/>
                <a:cs typeface="D-DIN"/>
                <a:sym typeface="D-DIN"/>
              </a:defRPr>
            </a:lvl1pPr>
          </a:lstStyle>
          <a:p>
            <a:pPr/>
            <a:r>
              <a:t>Nächste Woche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4"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5"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96" name="Inhaltsplatzhalter 2"/>
          <p:cNvSpPr txBox="1"/>
          <p:nvPr>
            <p:ph type="body" idx="1"/>
          </p:nvPr>
        </p:nvSpPr>
        <p:spPr>
          <a:xfrm>
            <a:off x="409115" y="1298094"/>
            <a:ext cx="7532703" cy="4651228"/>
          </a:xfrm>
          <a:prstGeom prst="rect">
            <a:avLst/>
          </a:prstGeom>
        </p:spPr>
        <p:txBody>
          <a:bodyPr/>
          <a:lstStyle/>
          <a:p>
            <a:pPr marL="0" indent="0" defTabSz="426799">
              <a:lnSpc>
                <a:spcPts val="2300"/>
              </a:lnSpc>
              <a:spcBef>
                <a:spcPts val="600"/>
              </a:spcBef>
              <a:tabLst>
                <a:tab pos="63500" algn="l"/>
                <a:tab pos="431800" algn="l"/>
                <a:tab pos="800100" algn="l"/>
                <a:tab pos="1168400" algn="l"/>
                <a:tab pos="1524000" algn="l"/>
                <a:tab pos="1905000" algn="l"/>
                <a:tab pos="2260600" algn="l"/>
                <a:tab pos="2628900" algn="l"/>
                <a:tab pos="2997200" algn="l"/>
                <a:tab pos="3365500" algn="l"/>
                <a:tab pos="3733800" algn="l"/>
                <a:tab pos="4089400" algn="l"/>
                <a:tab pos="4457700" algn="l"/>
                <a:tab pos="4826000" algn="l"/>
                <a:tab pos="5194300" algn="l"/>
                <a:tab pos="5549900" algn="l"/>
                <a:tab pos="5930900" algn="l"/>
                <a:tab pos="6286500" algn="l"/>
                <a:tab pos="6667500" algn="l"/>
                <a:tab pos="7023100" algn="l"/>
                <a:tab pos="7061200" algn="l"/>
              </a:tabLst>
              <a:defRPr b="1" sz="2090"/>
            </a:pPr>
            <a:r>
              <a:t>Vorbereitung</a:t>
            </a:r>
            <a:r>
              <a:rPr b="0"/>
              <a:t> </a:t>
            </a:r>
            <a:r>
              <a:t>auf die nächste Sitzung</a:t>
            </a:r>
          </a:p>
          <a:p>
            <a:pPr marL="0" indent="0" defTabSz="426799">
              <a:lnSpc>
                <a:spcPts val="200"/>
              </a:lnSpc>
              <a:spcBef>
                <a:spcPts val="600"/>
              </a:spcBef>
              <a:tabLst>
                <a:tab pos="63500" algn="l"/>
                <a:tab pos="431800" algn="l"/>
                <a:tab pos="800100" algn="l"/>
                <a:tab pos="1168400" algn="l"/>
                <a:tab pos="1524000" algn="l"/>
                <a:tab pos="1905000" algn="l"/>
                <a:tab pos="2260600" algn="l"/>
                <a:tab pos="2628900" algn="l"/>
                <a:tab pos="2997200" algn="l"/>
                <a:tab pos="3365500" algn="l"/>
                <a:tab pos="3733800" algn="l"/>
                <a:tab pos="4089400" algn="l"/>
                <a:tab pos="4457700" algn="l"/>
                <a:tab pos="4826000" algn="l"/>
                <a:tab pos="5194300" algn="l"/>
                <a:tab pos="5549900" algn="l"/>
                <a:tab pos="5930900" algn="l"/>
                <a:tab pos="6286500" algn="l"/>
                <a:tab pos="6667500" algn="l"/>
                <a:tab pos="7023100" algn="l"/>
                <a:tab pos="7061200" algn="l"/>
              </a:tabLst>
              <a:defRPr b="1" sz="855"/>
            </a:pPr>
          </a:p>
          <a:p>
            <a:pPr marL="325754" indent="-325754" defTabSz="426799">
              <a:spcBef>
                <a:spcPts val="600"/>
              </a:spcBef>
              <a:defRPr b="1" sz="1520">
                <a:latin typeface="+mn-lt"/>
                <a:ea typeface="+mn-ea"/>
                <a:cs typeface="+mn-cs"/>
                <a:sym typeface="Helvetica"/>
              </a:defRPr>
            </a:pPr>
            <a:r>
              <a:t>Aufgaben für Seminarteilnehmer*innen mit Vornamen von A-H: </a:t>
            </a:r>
          </a:p>
          <a:p>
            <a:pPr marL="0" indent="0" defTabSz="434340">
              <a:spcBef>
                <a:spcPts val="0"/>
              </a:spcBef>
              <a:defRPr b="1" sz="1520">
                <a:uFill>
                  <a:solidFill>
                    <a:srgbClr val="000000"/>
                  </a:solidFill>
                </a:uFill>
              </a:defRPr>
            </a:pPr>
            <a:r>
              <a:t>Case Report </a:t>
            </a:r>
            <a:r>
              <a:rPr b="0"/>
              <a:t>(S. 1955-1957)</a:t>
            </a:r>
          </a:p>
          <a:p>
            <a:pPr marL="271462" indent="-271462" defTabSz="426799">
              <a:spcBef>
                <a:spcPts val="500"/>
              </a:spcBef>
              <a:buClr>
                <a:srgbClr val="000000"/>
              </a:buClr>
              <a:buSzPct val="100000"/>
              <a:buAutoNum type="alphaLcPeriod" startAt="1"/>
              <a:defRPr sz="1520"/>
            </a:pPr>
            <a:r>
              <a:t>Was ist bei M.L. passiert? Welche Verletzungen traten auf?</a:t>
            </a:r>
          </a:p>
          <a:p>
            <a:pPr marL="271462" indent="-271462" defTabSz="426799">
              <a:spcBef>
                <a:spcPts val="500"/>
              </a:spcBef>
              <a:buClr>
                <a:srgbClr val="000000"/>
              </a:buClr>
              <a:buSzPct val="100000"/>
              <a:buAutoNum type="alphaLcPeriod" startAt="1"/>
              <a:defRPr sz="1520"/>
            </a:pPr>
            <a:r>
              <a:t>Recovery:</a:t>
            </a:r>
          </a:p>
          <a:p>
            <a:pPr lvl="3" marL="0" indent="651509" defTabSz="426799">
              <a:spcBef>
                <a:spcPts val="400"/>
              </a:spcBef>
              <a:defRPr sz="1520"/>
            </a:pPr>
            <a:r>
              <a:t>- Welche Symptome zeigte M.L.?</a:t>
            </a:r>
          </a:p>
          <a:p>
            <a:pPr lvl="2" marL="838200" indent="-114300" defTabSz="426799">
              <a:spcBef>
                <a:spcPts val="400"/>
              </a:spcBef>
              <a:buSzPct val="100000"/>
              <a:buChar char="-"/>
              <a:defRPr sz="1520"/>
            </a:pPr>
            <a:r>
              <a:t>Wie hat sich die Situation verändert?</a:t>
            </a:r>
          </a:p>
          <a:p>
            <a:pPr marL="0" indent="0" defTabSz="426799">
              <a:spcBef>
                <a:spcPts val="500"/>
              </a:spcBef>
              <a:defRPr b="1" sz="1520">
                <a:latin typeface="+mn-lt"/>
                <a:ea typeface="+mn-ea"/>
                <a:cs typeface="+mn-cs"/>
                <a:sym typeface="Helvetica"/>
              </a:defRPr>
            </a:pPr>
          </a:p>
          <a:p>
            <a:pPr marL="0" indent="0" defTabSz="426799">
              <a:spcBef>
                <a:spcPts val="500"/>
              </a:spcBef>
              <a:defRPr b="1" sz="1520">
                <a:latin typeface="+mn-lt"/>
                <a:ea typeface="+mn-ea"/>
                <a:cs typeface="+mn-cs"/>
                <a:sym typeface="Helvetica"/>
              </a:defRPr>
            </a:pPr>
            <a:r>
              <a:t>Aufgaben für Seminarteilnehmer*innen mit Vornamen von I-Z: </a:t>
            </a:r>
          </a:p>
          <a:p>
            <a:pPr marL="0" indent="0" defTabSz="426799">
              <a:spcBef>
                <a:spcPts val="600"/>
              </a:spcBef>
              <a:defRPr b="1" sz="1520"/>
            </a:pPr>
            <a:r>
              <a:t>Einleitung und Neuropathologie </a:t>
            </a:r>
            <a:r>
              <a:rPr b="0"/>
              <a:t>(S. 1953-1955)</a:t>
            </a:r>
            <a:endParaRPr b="0"/>
          </a:p>
          <a:p>
            <a:pPr marL="271462" indent="-271462" defTabSz="426799">
              <a:spcBef>
                <a:spcPts val="500"/>
              </a:spcBef>
              <a:buClr>
                <a:srgbClr val="000000"/>
              </a:buClr>
              <a:buSzPct val="100000"/>
              <a:buAutoNum type="alphaLcPeriod" startAt="1"/>
              <a:defRPr sz="1520"/>
            </a:pPr>
            <a:r>
              <a:t>Wie unterscheiden sich anterograde und retrograde Amnesie?</a:t>
            </a:r>
          </a:p>
          <a:p>
            <a:pPr marL="271462" indent="-271462" defTabSz="426799">
              <a:spcBef>
                <a:spcPts val="500"/>
              </a:spcBef>
              <a:buClr>
                <a:srgbClr val="000000"/>
              </a:buClr>
              <a:buSzPct val="100000"/>
              <a:buAutoNum type="alphaLcPeriod" startAt="1"/>
              <a:defRPr sz="1520"/>
            </a:pPr>
            <a:r>
              <a:t>Was ist das semantische und das episodische Gedächtnis? Und wie unterscheiden sich die beiden in Bezug auf die retrograde Amnesie?</a:t>
            </a:r>
          </a:p>
          <a:p>
            <a:pPr marL="271462" indent="-271462" defTabSz="426799">
              <a:spcBef>
                <a:spcPts val="500"/>
              </a:spcBef>
              <a:buClr>
                <a:srgbClr val="000000"/>
              </a:buClr>
              <a:buSzPct val="100000"/>
              <a:buAutoNum type="alphaLcPeriod" startAt="1"/>
              <a:defRPr sz="1520"/>
            </a:pPr>
            <a:r>
              <a:t>Bei welchen Verletzungen treten retrograde Amnesien auf?</a:t>
            </a:r>
          </a:p>
          <a:p>
            <a:pPr marL="271462" indent="-271462" defTabSz="426799">
              <a:spcBef>
                <a:spcPts val="500"/>
              </a:spcBef>
              <a:buClr>
                <a:srgbClr val="000000"/>
              </a:buClr>
              <a:buSzPct val="100000"/>
              <a:buAutoNum type="alphaLcPeriod" startAt="1"/>
              <a:defRPr sz="1520"/>
            </a:pPr>
            <a:r>
              <a:t>Welche kortikalen Areale sind beteiligt?</a:t>
            </a:r>
          </a:p>
        </p:txBody>
      </p:sp>
      <p:sp>
        <p:nvSpPr>
          <p:cNvPr id="497" name="Text Box 3"/>
          <p:cNvSpPr txBox="1"/>
          <p:nvPr/>
        </p:nvSpPr>
        <p:spPr>
          <a:xfrm>
            <a:off x="407752" y="607897"/>
            <a:ext cx="568960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b="1" sz="2400">
                <a:solidFill>
                  <a:schemeClr val="accent3">
                    <a:lumOff val="44000"/>
                  </a:schemeClr>
                </a:solidFill>
                <a:latin typeface="D-DIN"/>
                <a:ea typeface="D-DIN"/>
                <a:cs typeface="D-DIN"/>
                <a:sym typeface="D-DIN"/>
              </a:defRPr>
            </a:lvl1pPr>
          </a:lstStyle>
          <a:p>
            <a:pPr/>
            <a:r>
              <a:t>Nächste Woche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9"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0" name="Titel 1"/>
          <p:cNvSpPr txBox="1"/>
          <p:nvPr>
            <p:ph type="title"/>
          </p:nvPr>
        </p:nvSpPr>
        <p:spPr>
          <a:prstGeom prst="rect">
            <a:avLst/>
          </a:prstGeom>
        </p:spPr>
        <p:txBody>
          <a:bodyPr/>
          <a:lstStyle/>
          <a:p>
            <a:pPr/>
            <a:r>
              <a:t>Literatur</a:t>
            </a:r>
          </a:p>
        </p:txBody>
      </p:sp>
      <p:sp>
        <p:nvSpPr>
          <p:cNvPr id="501" name="Inhaltsplatzhalter 2"/>
          <p:cNvSpPr txBox="1"/>
          <p:nvPr>
            <p:ph type="body" idx="1"/>
          </p:nvPr>
        </p:nvSpPr>
        <p:spPr>
          <a:xfrm>
            <a:off x="403068" y="1327238"/>
            <a:ext cx="7565032" cy="4787688"/>
          </a:xfrm>
          <a:prstGeom prst="rect">
            <a:avLst/>
          </a:prstGeom>
        </p:spPr>
        <p:txBody>
          <a:bodyPr/>
          <a:lstStyle/>
          <a:p>
            <a:pPr marL="180473" indent="-180473" defTabSz="457200">
              <a:lnSpc>
                <a:spcPts val="1900"/>
              </a:lnSpc>
              <a:spcBef>
                <a:spcPts val="1100"/>
              </a:spcBef>
              <a:buSzPct val="100000"/>
              <a:buChar char="•"/>
              <a:defRPr sz="1700"/>
            </a:pPr>
          </a:p>
          <a:p>
            <a:pPr marL="180473" indent="-180473" defTabSz="457200">
              <a:lnSpc>
                <a:spcPts val="1900"/>
              </a:lnSpc>
              <a:spcBef>
                <a:spcPts val="1100"/>
              </a:spcBef>
              <a:buSzPct val="100000"/>
              <a:buChar char="•"/>
              <a:defRPr sz="1700"/>
            </a:pPr>
            <a:r>
              <a:t>Schandry, R. (2016). Aufbau und Funktion des Nervensystems. In Biologische Psychologie (4. überarbeitete Auflage). Weinheim, Deutschland: Beltz Verlag</a:t>
            </a:r>
          </a:p>
          <a:p>
            <a:pPr marL="120315" indent="-120315" defTabSz="457200">
              <a:lnSpc>
                <a:spcPts val="1900"/>
              </a:lnSpc>
              <a:spcBef>
                <a:spcPts val="1100"/>
              </a:spcBef>
              <a:buSzPct val="100000"/>
              <a:buChar char="•"/>
              <a:defRPr sz="1700">
                <a:uFill>
                  <a:solidFill>
                    <a:srgbClr val="000000"/>
                  </a:solidFill>
                </a:uFill>
                <a:latin typeface="+mn-lt"/>
                <a:ea typeface="+mn-ea"/>
                <a:cs typeface="+mn-cs"/>
                <a:sym typeface="Helvetica"/>
              </a:defRPr>
            </a:pPr>
            <a:r>
              <a:t>Deuschl, G., Schade-Brittinger, C., Krack, P., Volkmann, J., Schäfer, H., Bötzel, K., et al. </a:t>
            </a:r>
            <a:r>
              <a:t>(2006). A randomized tri</a:t>
            </a:r>
            <a:r>
              <a:t>al of deep-brain stimulation for Parkinson's disease. </a:t>
            </a:r>
            <a:r>
              <a:t>New England Journal of Medicine, 355(9), 896–908.</a:t>
            </a:r>
          </a:p>
        </p:txBody>
      </p:sp>
      <p:sp>
        <p:nvSpPr>
          <p:cNvPr id="502" name="Psy_B_7-2: funktionelle Neuroanatomie, Merle Schuckart (schuckart@psychologie.uni-kiel.de), SoSe 2021"/>
          <p:cNvSpPr txBox="1"/>
          <p:nvPr/>
        </p:nvSpPr>
        <p:spPr>
          <a:xfrm>
            <a:off x="608161" y="6123926"/>
            <a:ext cx="7408655"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4"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5" name="Titel 1"/>
          <p:cNvSpPr txBox="1"/>
          <p:nvPr>
            <p:ph type="title"/>
          </p:nvPr>
        </p:nvSpPr>
        <p:spPr>
          <a:prstGeom prst="rect">
            <a:avLst/>
          </a:prstGeom>
        </p:spPr>
        <p:txBody>
          <a:bodyPr/>
          <a:lstStyle/>
          <a:p>
            <a:pPr/>
            <a:r>
              <a:t>Abbildungen</a:t>
            </a:r>
          </a:p>
        </p:txBody>
      </p:sp>
      <p:sp>
        <p:nvSpPr>
          <p:cNvPr id="506" name="Inhaltsplatzhalter 2"/>
          <p:cNvSpPr txBox="1"/>
          <p:nvPr>
            <p:ph type="body" idx="1"/>
          </p:nvPr>
        </p:nvSpPr>
        <p:spPr>
          <a:xfrm>
            <a:off x="276029" y="1207539"/>
            <a:ext cx="8105759" cy="4695253"/>
          </a:xfrm>
          <a:prstGeom prst="rect">
            <a:avLst/>
          </a:prstGeom>
        </p:spPr>
        <p:txBody>
          <a:bodyPr anchor="ctr"/>
          <a:lstStyle/>
          <a:p>
            <a:pPr marL="130843" indent="-130843" defTabSz="397763">
              <a:lnSpc>
                <a:spcPts val="1600"/>
              </a:lnSpc>
              <a:spcBef>
                <a:spcPts val="500"/>
              </a:spcBef>
              <a:buSzPct val="100000"/>
              <a:buChar char="•"/>
              <a:defRPr sz="1305"/>
            </a:pPr>
            <a:r>
              <a:t>APA. (2016). </a:t>
            </a:r>
            <a:r>
              <a:rPr i="1"/>
              <a:t>Hirnschrittmacher erleichtert Leben mit Parkinson</a:t>
            </a:r>
            <a:r>
              <a:t> [Illustration]. Abgerufen von https://www.derstandard.at/story/2000033179006/hirnschrittmacher-erleichtert-leben-mit-parkinson</a:t>
            </a:r>
          </a:p>
          <a:p>
            <a:pPr marL="130843" indent="-130843" defTabSz="397763">
              <a:lnSpc>
                <a:spcPts val="1600"/>
              </a:lnSpc>
              <a:spcBef>
                <a:spcPts val="500"/>
              </a:spcBef>
              <a:buSzPct val="100000"/>
              <a:buChar char="•"/>
              <a:defRPr sz="1305">
                <a:uFill>
                  <a:solidFill>
                    <a:srgbClr val="000000"/>
                  </a:solidFill>
                </a:uFill>
              </a:defRPr>
            </a:pPr>
            <a:r>
              <a:t>Deuschl, G., Schade-Brittinger, C., Krack, P., Volkmann, J., Schäfer, H., Bötzel, K., et al. </a:t>
            </a:r>
            <a:r>
              <a:t>(2006). A randomized tri</a:t>
            </a:r>
            <a:r>
              <a:t>al of deep-brain stimulation for Parkinson's disease. </a:t>
            </a:r>
            <a:r>
              <a:t>New England Journal of Medicine, 355(9), 896–908.</a:t>
            </a:r>
          </a:p>
          <a:p>
            <a:pPr marL="130843" indent="-130843" defTabSz="397763">
              <a:lnSpc>
                <a:spcPts val="1600"/>
              </a:lnSpc>
              <a:spcBef>
                <a:spcPts val="500"/>
              </a:spcBef>
              <a:buSzPct val="100000"/>
              <a:buChar char="•"/>
              <a:defRPr sz="1305"/>
            </a:pPr>
            <a:r>
              <a:t>[Illustration]. (o. D.). </a:t>
            </a:r>
            <a:r>
              <a:rPr i="1"/>
              <a:t>How does Parkinson’s disease affect the body</a:t>
            </a:r>
            <a:r>
              <a:t>. Abgerufen von https://www.mymed.com/diseases-conditions/parkinsons-disease/how-does-parkinsons-disease-affect-the-body</a:t>
            </a:r>
          </a:p>
          <a:p>
            <a:pPr marL="130843" indent="-130843" defTabSz="397763">
              <a:lnSpc>
                <a:spcPts val="1600"/>
              </a:lnSpc>
              <a:spcBef>
                <a:spcPts val="500"/>
              </a:spcBef>
              <a:buSzPct val="100000"/>
              <a:buChar char="•"/>
              <a:defRPr sz="1305"/>
            </a:pPr>
            <a:r>
              <a:t>KameraOne. (2020). </a:t>
            </a:r>
            <a:r>
              <a:rPr i="1"/>
              <a:t>Musikerin spielt während ihrer Gehirn-OP Geige</a:t>
            </a:r>
            <a:r>
              <a:t> [Fotografie]. Abgerufen von https://www.t-online.de/gesundheit/krankheiten-symptome/id_87369326/musikerin-spielte-waehrend-ihrer-gehirn-op-geige.html</a:t>
            </a:r>
          </a:p>
          <a:p>
            <a:pPr marL="130843" indent="-130843" defTabSz="397763">
              <a:lnSpc>
                <a:spcPts val="1600"/>
              </a:lnSpc>
              <a:spcBef>
                <a:spcPts val="500"/>
              </a:spcBef>
              <a:buSzPct val="100000"/>
              <a:buChar char="•"/>
              <a:defRPr sz="1305"/>
            </a:pPr>
            <a:r>
              <a:t>Mandel, S. A., Morelli, M., Halperin, I. &amp; Korczyn, A. D. (2010). Biomarkers for prediction and targeted prevention of Alzheimer’s and Parkinson’s diseases: evaluation of drug clinical efficacy. </a:t>
            </a:r>
            <a:r>
              <a:rPr i="1"/>
              <a:t>EPMA Journal</a:t>
            </a:r>
            <a:r>
              <a:t>, </a:t>
            </a:r>
            <a:r>
              <a:rPr i="1"/>
              <a:t>1</a:t>
            </a:r>
            <a:r>
              <a:t>(2), 273–292. https://doi.org/10.1007/s13167-010-0036-z</a:t>
            </a:r>
          </a:p>
          <a:p>
            <a:pPr marL="130843" indent="-130843" defTabSz="397763">
              <a:lnSpc>
                <a:spcPts val="1600"/>
              </a:lnSpc>
              <a:spcBef>
                <a:spcPts val="500"/>
              </a:spcBef>
              <a:buSzPct val="100000"/>
              <a:buChar char="•"/>
              <a:defRPr i="1" sz="1305"/>
            </a:pPr>
            <a:r>
              <a:rPr i="0"/>
              <a:t>Mayfield Clinic. (o. D.). </a:t>
            </a:r>
            <a:r>
              <a:t>An arc-shaped device is attached to the frame to plot the coordinates and drive the electrode to the exact location and depth in the brain.</a:t>
            </a:r>
            <a:r>
              <a:rPr i="0"/>
              <a:t> [Illustration]. Abgerufen von https://mayfieldclinic.com/pe-dbs.htm</a:t>
            </a:r>
          </a:p>
          <a:p>
            <a:pPr marL="130843" indent="-130843" defTabSz="397763">
              <a:lnSpc>
                <a:spcPts val="1600"/>
              </a:lnSpc>
              <a:spcBef>
                <a:spcPts val="500"/>
              </a:spcBef>
              <a:buSzPct val="100000"/>
              <a:buChar char="•"/>
              <a:defRPr i="1" sz="1305"/>
            </a:pPr>
            <a:r>
              <a:rPr i="0"/>
              <a:t>Proteopedia. (2019). </a:t>
            </a:r>
            <a:r>
              <a:t>Pig DOPA decarboxylase complex with inhibitor carbidopa, vitamin B6 phosphate and sulfate</a:t>
            </a:r>
            <a:r>
              <a:rPr i="0"/>
              <a:t> [Illustration]. Abgerufen von https://proteopedia.org/wiki/index.php/DOPA_decarboxylase</a:t>
            </a:r>
          </a:p>
          <a:p>
            <a:pPr marL="130843" indent="-130843" defTabSz="397763">
              <a:lnSpc>
                <a:spcPts val="1600"/>
              </a:lnSpc>
              <a:spcBef>
                <a:spcPts val="500"/>
              </a:spcBef>
              <a:buSzPct val="100000"/>
              <a:buChar char="•"/>
              <a:defRPr sz="1305"/>
            </a:pPr>
            <a:r>
              <a:t>Thinkstock. (2016). </a:t>
            </a:r>
            <a:r>
              <a:rPr i="1"/>
              <a:t>Why is my dog shaking?</a:t>
            </a:r>
            <a:r>
              <a:t> [Fotografie]. Abgerufen von https://www.pethealthnetwork.com/dog-health/dog-behavior/why-my-dog-shaking</a:t>
            </a:r>
          </a:p>
        </p:txBody>
      </p:sp>
      <p:sp>
        <p:nvSpPr>
          <p:cNvPr id="507" name="Psy_B_7-2: funktionelle Neuroanatomie, Merle Schuckart (schuckart@psychologie.uni-kiel.de), SoSe 2021"/>
          <p:cNvSpPr txBox="1"/>
          <p:nvPr/>
        </p:nvSpPr>
        <p:spPr>
          <a:xfrm>
            <a:off x="608161" y="6123926"/>
            <a:ext cx="7408655"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6"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47" name="Titel 1"/>
          <p:cNvSpPr txBox="1"/>
          <p:nvPr>
            <p:ph type="title"/>
          </p:nvPr>
        </p:nvSpPr>
        <p:spPr>
          <a:xfrm>
            <a:off x="301396" y="107044"/>
            <a:ext cx="6198910" cy="864097"/>
          </a:xfrm>
          <a:prstGeom prst="rect">
            <a:avLst/>
          </a:prstGeom>
        </p:spPr>
        <p:txBody>
          <a:bodyPr/>
          <a:lstStyle>
            <a:lvl1pPr>
              <a:defRPr sz="2200"/>
            </a:lvl1pPr>
          </a:lstStyle>
          <a:p>
            <a:pPr/>
            <a:r>
              <a:t>Was ist Parkinson?</a:t>
            </a:r>
          </a:p>
        </p:txBody>
      </p:sp>
      <p:sp>
        <p:nvSpPr>
          <p:cNvPr id="248" name="Namen: Morbus Parkinson, idiopathisches Parkinson-Syndrom, veraltet: Schüttellähmung…"/>
          <p:cNvSpPr txBox="1"/>
          <p:nvPr/>
        </p:nvSpPr>
        <p:spPr>
          <a:xfrm>
            <a:off x="390676" y="1658697"/>
            <a:ext cx="7629595" cy="42745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900"/>
            </a:pPr>
            <a:r>
              <a:rPr b="1"/>
              <a:t>Namen:</a:t>
            </a:r>
            <a:r>
              <a:t> Morbus Parkinson, idiopathisches Parkinson-Syndrom, veraltet: Schüttellähmung</a:t>
            </a:r>
          </a:p>
          <a:p>
            <a:pPr>
              <a:defRPr b="1" sz="1900"/>
            </a:pPr>
          </a:p>
          <a:p>
            <a:pPr>
              <a:defRPr b="1" sz="1900"/>
            </a:pPr>
            <a:r>
              <a:t>Neurodegenerative Erkrankung: </a:t>
            </a:r>
            <a:r>
              <a:rPr b="0"/>
              <a:t>zu schnelles Absterben von Zellen in der Substantia nigra, dadurch Störung des Dopaminhaushalts</a:t>
            </a:r>
            <a:endParaRPr b="0"/>
          </a:p>
          <a:p>
            <a:pPr>
              <a:defRPr sz="1900"/>
            </a:pPr>
          </a:p>
          <a:p>
            <a:pPr>
              <a:defRPr b="1" sz="1900"/>
            </a:pPr>
            <a:r>
              <a:t>Prävalenz:</a:t>
            </a:r>
            <a:r>
              <a:rPr b="0"/>
              <a:t> 1-2 / 1000 Menschen erkrankt, ab 70 ca. 20 / 1000 Menschen</a:t>
            </a:r>
            <a:endParaRPr b="0"/>
          </a:p>
          <a:p>
            <a:pPr>
              <a:defRPr sz="1900"/>
            </a:pPr>
            <a:r>
              <a:t>Symptome manifestieren sich in einem Alter von ca. 60 Jahren</a:t>
            </a:r>
          </a:p>
          <a:p>
            <a:pPr>
              <a:defRPr sz="1900"/>
            </a:pPr>
          </a:p>
          <a:p>
            <a:pPr>
              <a:defRPr sz="1900"/>
            </a:pPr>
            <a:r>
              <a:rPr b="1"/>
              <a:t>Hauptsymptome:</a:t>
            </a:r>
            <a:r>
              <a:t> </a:t>
            </a:r>
          </a:p>
          <a:p>
            <a:pPr>
              <a:defRPr sz="1900"/>
            </a:pPr>
            <a:r>
              <a:t>Störungen des Bewegungsapparats, psychische und kognitive </a:t>
            </a:r>
          </a:p>
          <a:p>
            <a:pPr>
              <a:defRPr sz="1900"/>
            </a:pPr>
            <a:r>
              <a:t>Veränderungen als Nebensymptome häufig</a:t>
            </a:r>
          </a:p>
          <a:p>
            <a:pPr>
              <a:defRPr sz="1900"/>
            </a:pP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9"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10" name="Titel 1"/>
          <p:cNvSpPr txBox="1"/>
          <p:nvPr>
            <p:ph type="title"/>
          </p:nvPr>
        </p:nvSpPr>
        <p:spPr>
          <a:prstGeom prst="rect">
            <a:avLst/>
          </a:prstGeom>
        </p:spPr>
        <p:txBody>
          <a:bodyPr/>
          <a:lstStyle/>
          <a:p>
            <a:pPr/>
            <a:r>
              <a:t>Weiterführendes Material</a:t>
            </a:r>
          </a:p>
        </p:txBody>
      </p:sp>
      <p:sp>
        <p:nvSpPr>
          <p:cNvPr id="511" name="Inhaltsplatzhalter 2"/>
          <p:cNvSpPr txBox="1"/>
          <p:nvPr>
            <p:ph type="body" idx="1"/>
          </p:nvPr>
        </p:nvSpPr>
        <p:spPr>
          <a:xfrm>
            <a:off x="380746" y="1486787"/>
            <a:ext cx="7463621" cy="4695253"/>
          </a:xfrm>
          <a:prstGeom prst="rect">
            <a:avLst/>
          </a:prstGeom>
        </p:spPr>
        <p:txBody>
          <a:bodyPr/>
          <a:lstStyle/>
          <a:p>
            <a:pPr marL="0" indent="0" defTabSz="448055">
              <a:lnSpc>
                <a:spcPts val="5200"/>
              </a:lnSpc>
              <a:spcBef>
                <a:spcPts val="0"/>
              </a:spcBef>
              <a:defRPr sz="1764"/>
            </a:pPr>
          </a:p>
          <a:p>
            <a:pPr marL="0" indent="0" defTabSz="448055">
              <a:lnSpc>
                <a:spcPts val="5200"/>
              </a:lnSpc>
              <a:spcBef>
                <a:spcPts val="0"/>
              </a:spcBef>
              <a:defRPr sz="1764"/>
            </a:pPr>
            <a:r>
              <a:t>Fallbeispiel FUS: Ein Patient mit Tremor wird bei seinem Eingriff mit fokussiertem Ultraschall begleitet. Man sieht, wie es ihm vor und nach dem Eingriff geht (und grob, wie der Eingriff abläuft): </a:t>
            </a:r>
          </a:p>
          <a:p>
            <a:pPr marL="597408" indent="-597408" defTabSz="448055">
              <a:lnSpc>
                <a:spcPts val="5200"/>
              </a:lnSpc>
              <a:spcBef>
                <a:spcPts val="0"/>
              </a:spcBef>
              <a:defRPr sz="1764">
                <a:solidFill>
                  <a:srgbClr val="6AACDA"/>
                </a:solidFill>
              </a:defRPr>
            </a:pPr>
            <a:r>
              <a:rPr u="sng">
                <a:uFill>
                  <a:solidFill>
                    <a:srgbClr val="CCCCFF"/>
                  </a:solidFill>
                </a:uFill>
                <a:hlinkClick r:id="rId2" invalidUrl="" action="" tgtFrame="" tooltip="" history="1" highlightClick="0" endSnd="0"/>
              </a:rPr>
              <a:t>https://www.youtube.com/watch?v=lXainrVteqY</a:t>
            </a:r>
          </a:p>
          <a:p>
            <a:pPr marL="597408" indent="-597408" defTabSz="448055">
              <a:lnSpc>
                <a:spcPts val="5200"/>
              </a:lnSpc>
              <a:spcBef>
                <a:spcPts val="0"/>
              </a:spcBef>
              <a:defRPr sz="1764"/>
            </a:pPr>
          </a:p>
          <a:p>
            <a:pPr marL="0" indent="0" defTabSz="448055">
              <a:lnSpc>
                <a:spcPts val="5200"/>
              </a:lnSpc>
              <a:spcBef>
                <a:spcPts val="0"/>
              </a:spcBef>
              <a:defRPr sz="1764"/>
            </a:pPr>
            <a:r>
              <a:t>Fallbeispiel DBS: DBS-Operation bei einem Patienten mit Tremor; gezeigt wird wie er während der OP Geige spielt, um die Position der Elektrode zu testen</a:t>
            </a:r>
          </a:p>
          <a:p>
            <a:pPr marL="597408" indent="-597408" defTabSz="448055">
              <a:lnSpc>
                <a:spcPts val="5200"/>
              </a:lnSpc>
              <a:spcBef>
                <a:spcPts val="0"/>
              </a:spcBef>
              <a:defRPr sz="1764"/>
            </a:pPr>
            <a:r>
              <a:rPr u="sng">
                <a:solidFill>
                  <a:srgbClr val="6AACDA"/>
                </a:solidFill>
                <a:uFill>
                  <a:solidFill>
                    <a:srgbClr val="CCCCFF"/>
                  </a:solidFill>
                </a:uFill>
                <a:hlinkClick r:id="rId3" invalidUrl="" action="" tgtFrame="" tooltip="" history="1" highlightClick="0" endSnd="0"/>
              </a:rPr>
              <a:t>https://www.youtube.com/watch?v=M_fjiEOb40M</a:t>
            </a:r>
            <a:r>
              <a:t> (von 0:42 - 2:08 min) </a:t>
            </a:r>
          </a:p>
          <a:p>
            <a:pPr marL="597408" indent="-597408" defTabSz="448055">
              <a:lnSpc>
                <a:spcPts val="5200"/>
              </a:lnSpc>
              <a:spcBef>
                <a:spcPts val="0"/>
              </a:spcBef>
              <a:defRPr sz="1764"/>
            </a:pPr>
          </a:p>
        </p:txBody>
      </p:sp>
      <p:sp>
        <p:nvSpPr>
          <p:cNvPr id="512" name="Psy_B_7-2: funktionelle Neuroanatomie, Merle Schuckart (schuckart@psychologie.uni-kiel.de), SoSe 2021"/>
          <p:cNvSpPr txBox="1"/>
          <p:nvPr/>
        </p:nvSpPr>
        <p:spPr>
          <a:xfrm>
            <a:off x="608161" y="6123926"/>
            <a:ext cx="7408655"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3"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54" name="Titel 1"/>
          <p:cNvSpPr txBox="1"/>
          <p:nvPr>
            <p:ph type="title"/>
          </p:nvPr>
        </p:nvSpPr>
        <p:spPr>
          <a:xfrm>
            <a:off x="301396" y="107044"/>
            <a:ext cx="6198910" cy="864097"/>
          </a:xfrm>
          <a:prstGeom prst="rect">
            <a:avLst/>
          </a:prstGeom>
        </p:spPr>
        <p:txBody>
          <a:bodyPr/>
          <a:lstStyle>
            <a:lvl1pPr>
              <a:defRPr sz="2200"/>
            </a:lvl1pPr>
          </a:lstStyle>
          <a:p>
            <a:pPr/>
            <a:r>
              <a:t>Symptome von Parkinsonismus</a:t>
            </a:r>
          </a:p>
        </p:txBody>
      </p:sp>
      <p:sp>
        <p:nvSpPr>
          <p:cNvPr id="255" name="Kardinalsymptom: Bradykinese…"/>
          <p:cNvSpPr txBox="1"/>
          <p:nvPr/>
        </p:nvSpPr>
        <p:spPr>
          <a:xfrm>
            <a:off x="3307741" y="1416641"/>
            <a:ext cx="4336000" cy="40471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pPr>
            <a:r>
              <a:t>Kardinalsymptom: Bradykinese</a:t>
            </a:r>
          </a:p>
          <a:p>
            <a:pPr>
              <a:defRPr b="1"/>
            </a:pPr>
          </a:p>
          <a:p>
            <a:pPr lvl="1" marL="561473" indent="-180473">
              <a:buSzPct val="100000"/>
              <a:buChar char="•"/>
            </a:pPr>
            <a:r>
              <a:rPr b="1"/>
              <a:t>Bradykinese / Akinese</a:t>
            </a:r>
            <a:r>
              <a:t>: Verlangsamung von Bewegungen bzw. Bewegungslosigkeit</a:t>
            </a:r>
          </a:p>
          <a:p>
            <a:pPr lvl="1" marL="561473" indent="-180473">
              <a:buSzPct val="100000"/>
              <a:buChar char="•"/>
            </a:pPr>
            <a:r>
              <a:rPr b="1"/>
              <a:t>Hypokinese:</a:t>
            </a:r>
            <a:r>
              <a:t> Bewegungen werden kleiner</a:t>
            </a:r>
          </a:p>
          <a:p>
            <a:pPr lvl="1" marL="561473" indent="-180473">
              <a:buSzPct val="100000"/>
              <a:buChar char="•"/>
            </a:pPr>
          </a:p>
          <a:p>
            <a:pPr lvl="2" indent="457200">
              <a:defRPr sz="1600"/>
            </a:pPr>
            <a:r>
              <a:t>—&gt; verminderte / verzögerte Mimik</a:t>
            </a:r>
          </a:p>
          <a:p>
            <a:pPr lvl="1" indent="228600">
              <a:defRPr sz="1600"/>
            </a:pPr>
          </a:p>
          <a:p>
            <a:pPr lvl="2" indent="457200">
              <a:defRPr sz="1600"/>
            </a:pPr>
            <a:r>
              <a:t>—&gt; leises/undeutliches Sprechen</a:t>
            </a:r>
          </a:p>
          <a:p>
            <a:pPr lvl="1" indent="228600">
              <a:defRPr sz="1600"/>
            </a:pPr>
          </a:p>
          <a:p>
            <a:pPr lvl="2" indent="457200">
              <a:defRPr sz="1600"/>
            </a:pPr>
            <a:r>
              <a:t>—&gt; Probleme beim Schreiben </a:t>
            </a:r>
          </a:p>
          <a:p>
            <a:pPr lvl="2" indent="457200">
              <a:defRPr sz="1600"/>
            </a:pPr>
            <a:r>
              <a:t>      (Mikrographie)</a:t>
            </a:r>
          </a:p>
          <a:p>
            <a:pPr lvl="1" indent="228600">
              <a:defRPr sz="1600"/>
            </a:pPr>
          </a:p>
          <a:p>
            <a:pPr lvl="2" indent="457200">
              <a:defRPr sz="1600"/>
            </a:pPr>
            <a:r>
              <a:t>—&gt; kleinschrittiges Gangbild</a:t>
            </a:r>
          </a:p>
        </p:txBody>
      </p:sp>
      <p:pic>
        <p:nvPicPr>
          <p:cNvPr id="256" name="parkinson.jpeg" descr="parkinson.jpeg"/>
          <p:cNvPicPr>
            <a:picLocks noChangeAspect="1"/>
          </p:cNvPicPr>
          <p:nvPr/>
        </p:nvPicPr>
        <p:blipFill>
          <a:blip r:embed="rId3">
            <a:extLst/>
          </a:blip>
          <a:srcRect l="853" t="214" r="56285" b="162"/>
          <a:stretch>
            <a:fillRect/>
          </a:stretch>
        </p:blipFill>
        <p:spPr>
          <a:xfrm>
            <a:off x="1275665" y="1647225"/>
            <a:ext cx="1641716" cy="4239866"/>
          </a:xfrm>
          <a:prstGeom prst="rect">
            <a:avLst/>
          </a:prstGeom>
          <a:ln w="12700">
            <a:miter lim="400000"/>
          </a:ln>
        </p:spPr>
      </p:pic>
      <p:sp>
        <p:nvSpPr>
          <p:cNvPr id="257" name="Form"/>
          <p:cNvSpPr/>
          <p:nvPr/>
        </p:nvSpPr>
        <p:spPr>
          <a:xfrm>
            <a:off x="2118439" y="5657472"/>
            <a:ext cx="1026958" cy="441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50" y="0"/>
                </a:moveTo>
                <a:lnTo>
                  <a:pt x="21600" y="0"/>
                </a:lnTo>
                <a:lnTo>
                  <a:pt x="21600" y="21600"/>
                </a:lnTo>
                <a:lnTo>
                  <a:pt x="0" y="12560"/>
                </a:lnTo>
                <a:cubicBezTo>
                  <a:pt x="622" y="12439"/>
                  <a:pt x="1227" y="12168"/>
                  <a:pt x="1809" y="11761"/>
                </a:cubicBezTo>
                <a:cubicBezTo>
                  <a:pt x="2657" y="11170"/>
                  <a:pt x="3488" y="10267"/>
                  <a:pt x="4105" y="8701"/>
                </a:cubicBezTo>
                <a:cubicBezTo>
                  <a:pt x="5033" y="6344"/>
                  <a:pt x="5286" y="2943"/>
                  <a:pt x="4750" y="0"/>
                </a:cubicBezTo>
                <a:close/>
              </a:path>
            </a:pathLst>
          </a:custGeom>
          <a:solidFill>
            <a:schemeClr val="accent3">
              <a:lumOff val="44000"/>
            </a:schemeClr>
          </a:solidFill>
          <a:ln w="12700">
            <a:miter lim="400000"/>
          </a:ln>
        </p:spPr>
        <p:txBody>
          <a:bodyPr lIns="45719" rIns="45719"/>
          <a:lstStyle/>
          <a:p>
            <a:pPr/>
          </a:p>
        </p:txBody>
      </p:sp>
      <p:sp>
        <p:nvSpPr>
          <p:cNvPr id="258" name="How does Parkinson’s disease affect the body (o.D.)"/>
          <p:cNvSpPr txBox="1"/>
          <p:nvPr/>
        </p:nvSpPr>
        <p:spPr>
          <a:xfrm>
            <a:off x="651448" y="5895246"/>
            <a:ext cx="2461132"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609600" indent="-609600" defTabSz="457200">
              <a:lnSpc>
                <a:spcPts val="4100"/>
              </a:lnSpc>
              <a:defRPr i="1" sz="800">
                <a:solidFill>
                  <a:schemeClr val="accent3">
                    <a:lumOff val="11000"/>
                  </a:schemeClr>
                </a:solidFill>
                <a:latin typeface="D-DIN"/>
                <a:ea typeface="D-DIN"/>
                <a:cs typeface="D-DIN"/>
                <a:sym typeface="D-DIN"/>
              </a:defRPr>
            </a:lvl1pPr>
          </a:lstStyle>
          <a:p>
            <a:pPr>
              <a:defRPr i="0"/>
            </a:pPr>
            <a:r>
              <a:rPr i="1"/>
              <a:t>How does Parkinson’s disease affect the body (o.D.)</a:t>
            </a:r>
          </a:p>
        </p:txBody>
      </p:sp>
      <p:sp>
        <p:nvSpPr>
          <p:cNvPr id="259" name="Abbildung 1…"/>
          <p:cNvSpPr txBox="1"/>
          <p:nvPr/>
        </p:nvSpPr>
        <p:spPr>
          <a:xfrm>
            <a:off x="955094" y="1197130"/>
            <a:ext cx="1633950" cy="34340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000"/>
              </a:lnSpc>
              <a:defRPr b="1" sz="800">
                <a:solidFill>
                  <a:schemeClr val="accent3">
                    <a:lumOff val="-11199"/>
                  </a:schemeClr>
                </a:solidFill>
                <a:latin typeface="D-DIN"/>
                <a:ea typeface="D-DIN"/>
                <a:cs typeface="D-DIN"/>
                <a:sym typeface="D-DIN"/>
              </a:defRPr>
            </a:pPr>
            <a:r>
              <a:t>Abbildung 1</a:t>
            </a:r>
          </a:p>
          <a:p>
            <a:pPr defTabSz="457200">
              <a:lnSpc>
                <a:spcPts val="1000"/>
              </a:lnSpc>
              <a:defRPr i="1" sz="800">
                <a:solidFill>
                  <a:schemeClr val="accent3">
                    <a:lumOff val="-11199"/>
                  </a:schemeClr>
                </a:solidFill>
                <a:latin typeface="D-DIN"/>
                <a:ea typeface="D-DIN"/>
                <a:cs typeface="D-DIN"/>
                <a:sym typeface="D-DIN"/>
              </a:defRPr>
            </a:pPr>
            <a:r>
              <a:t>Illustration: Patient mit Parkinson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4"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pic>
        <p:nvPicPr>
          <p:cNvPr id="265" name="parkinson.jpeg" descr="parkinson.jpeg"/>
          <p:cNvPicPr>
            <a:picLocks noChangeAspect="1"/>
          </p:cNvPicPr>
          <p:nvPr/>
        </p:nvPicPr>
        <p:blipFill>
          <a:blip r:embed="rId3">
            <a:extLst/>
          </a:blip>
          <a:srcRect l="853" t="214" r="56285" b="162"/>
          <a:stretch>
            <a:fillRect/>
          </a:stretch>
        </p:blipFill>
        <p:spPr>
          <a:xfrm>
            <a:off x="1275665" y="1647225"/>
            <a:ext cx="1641716" cy="4239866"/>
          </a:xfrm>
          <a:prstGeom prst="rect">
            <a:avLst/>
          </a:prstGeom>
          <a:ln w="12700">
            <a:miter lim="400000"/>
          </a:ln>
        </p:spPr>
      </p:pic>
      <p:sp>
        <p:nvSpPr>
          <p:cNvPr id="266" name="Form"/>
          <p:cNvSpPr/>
          <p:nvPr/>
        </p:nvSpPr>
        <p:spPr>
          <a:xfrm>
            <a:off x="2118439" y="5657472"/>
            <a:ext cx="1026958" cy="441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50" y="0"/>
                </a:moveTo>
                <a:lnTo>
                  <a:pt x="21600" y="0"/>
                </a:lnTo>
                <a:lnTo>
                  <a:pt x="21600" y="21600"/>
                </a:lnTo>
                <a:lnTo>
                  <a:pt x="0" y="12560"/>
                </a:lnTo>
                <a:cubicBezTo>
                  <a:pt x="622" y="12439"/>
                  <a:pt x="1227" y="12168"/>
                  <a:pt x="1809" y="11761"/>
                </a:cubicBezTo>
                <a:cubicBezTo>
                  <a:pt x="2657" y="11170"/>
                  <a:pt x="3488" y="10267"/>
                  <a:pt x="4105" y="8701"/>
                </a:cubicBezTo>
                <a:cubicBezTo>
                  <a:pt x="5033" y="6344"/>
                  <a:pt x="5286" y="2943"/>
                  <a:pt x="4750" y="0"/>
                </a:cubicBezTo>
                <a:close/>
              </a:path>
            </a:pathLst>
          </a:custGeom>
          <a:solidFill>
            <a:schemeClr val="accent3">
              <a:lumOff val="44000"/>
            </a:schemeClr>
          </a:solidFill>
          <a:ln w="12700">
            <a:miter lim="400000"/>
          </a:ln>
        </p:spPr>
        <p:txBody>
          <a:bodyPr lIns="45719" rIns="45719"/>
          <a:lstStyle/>
          <a:p>
            <a:pPr/>
          </a:p>
        </p:txBody>
      </p:sp>
      <p:sp>
        <p:nvSpPr>
          <p:cNvPr id="267" name="Abbildung 1…"/>
          <p:cNvSpPr txBox="1"/>
          <p:nvPr/>
        </p:nvSpPr>
        <p:spPr>
          <a:xfrm>
            <a:off x="955094" y="1197130"/>
            <a:ext cx="1633950" cy="34340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000"/>
              </a:lnSpc>
              <a:defRPr b="1" sz="800">
                <a:solidFill>
                  <a:schemeClr val="accent3">
                    <a:lumOff val="-11199"/>
                  </a:schemeClr>
                </a:solidFill>
                <a:latin typeface="D-DIN"/>
                <a:ea typeface="D-DIN"/>
                <a:cs typeface="D-DIN"/>
                <a:sym typeface="D-DIN"/>
              </a:defRPr>
            </a:pPr>
            <a:r>
              <a:t>Abbildung 1</a:t>
            </a:r>
          </a:p>
          <a:p>
            <a:pPr defTabSz="457200">
              <a:lnSpc>
                <a:spcPts val="1000"/>
              </a:lnSpc>
              <a:defRPr i="1" sz="800">
                <a:solidFill>
                  <a:schemeClr val="accent3">
                    <a:lumOff val="-11199"/>
                  </a:schemeClr>
                </a:solidFill>
                <a:latin typeface="D-DIN"/>
                <a:ea typeface="D-DIN"/>
                <a:cs typeface="D-DIN"/>
                <a:sym typeface="D-DIN"/>
              </a:defRPr>
            </a:pPr>
            <a:r>
              <a:t>Illustration: Patient mit Parkinson</a:t>
            </a:r>
          </a:p>
        </p:txBody>
      </p:sp>
      <p:sp>
        <p:nvSpPr>
          <p:cNvPr id="268" name="How does Parkinson’s disease affect the body (o.D.)"/>
          <p:cNvSpPr txBox="1"/>
          <p:nvPr/>
        </p:nvSpPr>
        <p:spPr>
          <a:xfrm>
            <a:off x="651448" y="5895246"/>
            <a:ext cx="2461132"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609600" indent="-609600" defTabSz="457200">
              <a:lnSpc>
                <a:spcPts val="4100"/>
              </a:lnSpc>
              <a:defRPr i="1" sz="800">
                <a:solidFill>
                  <a:schemeClr val="accent3">
                    <a:lumOff val="11000"/>
                  </a:schemeClr>
                </a:solidFill>
                <a:latin typeface="D-DIN"/>
                <a:ea typeface="D-DIN"/>
                <a:cs typeface="D-DIN"/>
                <a:sym typeface="D-DIN"/>
              </a:defRPr>
            </a:lvl1pPr>
          </a:lstStyle>
          <a:p>
            <a:pPr>
              <a:defRPr i="0"/>
            </a:pPr>
            <a:r>
              <a:rPr i="1"/>
              <a:t>How does Parkinson’s disease affect the body (o.D.)</a:t>
            </a:r>
          </a:p>
        </p:txBody>
      </p:sp>
      <p:sp>
        <p:nvSpPr>
          <p:cNvPr id="269" name="Kardinalsymptom:…"/>
          <p:cNvSpPr txBox="1"/>
          <p:nvPr/>
        </p:nvSpPr>
        <p:spPr>
          <a:xfrm>
            <a:off x="3237234" y="1429115"/>
            <a:ext cx="5050359" cy="43511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pPr>
            <a:r>
              <a:t>Kardinalsymptom: </a:t>
            </a:r>
          </a:p>
          <a:p>
            <a:pPr>
              <a:defRPr b="1"/>
            </a:pPr>
            <a:r>
              <a:t>Bradykinesie &amp; Hypokinese / Akinese</a:t>
            </a:r>
          </a:p>
          <a:p>
            <a:pPr>
              <a:defRPr b="1"/>
            </a:pPr>
          </a:p>
          <a:p>
            <a:pPr>
              <a:defRPr b="1"/>
            </a:pPr>
            <a:r>
              <a:t>Leitsymptome (mind. 1):</a:t>
            </a:r>
          </a:p>
          <a:p>
            <a:pPr>
              <a:defRPr b="1"/>
            </a:pPr>
          </a:p>
          <a:p>
            <a:pPr lvl="1">
              <a:defRPr b="1"/>
            </a:pPr>
            <a:r>
              <a:t>Rigor:</a:t>
            </a:r>
            <a:r>
              <a:rPr b="0"/>
              <a:t> Muskelsteifheit durch Anspannung</a:t>
            </a:r>
          </a:p>
          <a:p>
            <a:pPr>
              <a:defRPr b="1"/>
            </a:pPr>
          </a:p>
          <a:p>
            <a:pPr lvl="1">
              <a:defRPr b="1"/>
            </a:pPr>
            <a:r>
              <a:t>Tremor:</a:t>
            </a:r>
            <a:r>
              <a:t> </a:t>
            </a:r>
            <a:r>
              <a:rPr b="0"/>
              <a:t>Zittern der Extremitäten, v.a. der Hände (zunächst bei einigen Patient*innen </a:t>
            </a:r>
            <a:r>
              <a:t>Ruhetremor</a:t>
            </a:r>
            <a:r>
              <a:rPr b="0"/>
              <a:t>, später permanentes Symptom)</a:t>
            </a:r>
            <a:endParaRPr b="0"/>
          </a:p>
          <a:p>
            <a:pPr lvl="1">
              <a:defRPr b="1"/>
            </a:pPr>
          </a:p>
          <a:p>
            <a:pPr lvl="1">
              <a:defRPr b="1">
                <a:solidFill>
                  <a:schemeClr val="accent4"/>
                </a:solidFill>
              </a:defRPr>
            </a:pPr>
            <a:r>
              <a:t>posturale Instabilität: </a:t>
            </a:r>
            <a:r>
              <a:rPr b="0"/>
              <a:t>Störung des Ausgleichens von minimalen Schwankungen des Körpers durch Stellreflexe</a:t>
            </a:r>
          </a:p>
        </p:txBody>
      </p:sp>
      <p:sp>
        <p:nvSpPr>
          <p:cNvPr id="270" name="Titel 1"/>
          <p:cNvSpPr txBox="1"/>
          <p:nvPr>
            <p:ph type="title"/>
          </p:nvPr>
        </p:nvSpPr>
        <p:spPr>
          <a:xfrm>
            <a:off x="301396" y="107044"/>
            <a:ext cx="6198910" cy="864097"/>
          </a:xfrm>
          <a:prstGeom prst="rect">
            <a:avLst/>
          </a:prstGeom>
        </p:spPr>
        <p:txBody>
          <a:bodyPr/>
          <a:lstStyle>
            <a:lvl1pPr>
              <a:defRPr sz="2200"/>
            </a:lvl1pPr>
          </a:lstStyle>
          <a:p>
            <a:pPr/>
            <a:r>
              <a:t>Symptome von Parkinsonismus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5"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pic>
        <p:nvPicPr>
          <p:cNvPr id="276" name="parkinson.jpeg" descr="parkinson.jpeg"/>
          <p:cNvPicPr>
            <a:picLocks noChangeAspect="1"/>
          </p:cNvPicPr>
          <p:nvPr/>
        </p:nvPicPr>
        <p:blipFill>
          <a:blip r:embed="rId3">
            <a:extLst/>
          </a:blip>
          <a:srcRect l="853" t="214" r="56285" b="162"/>
          <a:stretch>
            <a:fillRect/>
          </a:stretch>
        </p:blipFill>
        <p:spPr>
          <a:xfrm>
            <a:off x="1275665" y="1647225"/>
            <a:ext cx="1641716" cy="4239866"/>
          </a:xfrm>
          <a:prstGeom prst="rect">
            <a:avLst/>
          </a:prstGeom>
          <a:ln w="12700">
            <a:miter lim="400000"/>
          </a:ln>
        </p:spPr>
      </p:pic>
      <p:sp>
        <p:nvSpPr>
          <p:cNvPr id="277" name="Form"/>
          <p:cNvSpPr/>
          <p:nvPr/>
        </p:nvSpPr>
        <p:spPr>
          <a:xfrm>
            <a:off x="2118439" y="5657472"/>
            <a:ext cx="1026958" cy="441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50" y="0"/>
                </a:moveTo>
                <a:lnTo>
                  <a:pt x="21600" y="0"/>
                </a:lnTo>
                <a:lnTo>
                  <a:pt x="21600" y="21600"/>
                </a:lnTo>
                <a:lnTo>
                  <a:pt x="0" y="12560"/>
                </a:lnTo>
                <a:cubicBezTo>
                  <a:pt x="622" y="12439"/>
                  <a:pt x="1227" y="12168"/>
                  <a:pt x="1809" y="11761"/>
                </a:cubicBezTo>
                <a:cubicBezTo>
                  <a:pt x="2657" y="11170"/>
                  <a:pt x="3488" y="10267"/>
                  <a:pt x="4105" y="8701"/>
                </a:cubicBezTo>
                <a:cubicBezTo>
                  <a:pt x="5033" y="6344"/>
                  <a:pt x="5286" y="2943"/>
                  <a:pt x="4750" y="0"/>
                </a:cubicBezTo>
                <a:close/>
              </a:path>
            </a:pathLst>
          </a:custGeom>
          <a:solidFill>
            <a:schemeClr val="accent3">
              <a:lumOff val="44000"/>
            </a:schemeClr>
          </a:solidFill>
          <a:ln w="12700">
            <a:miter lim="400000"/>
          </a:ln>
        </p:spPr>
        <p:txBody>
          <a:bodyPr lIns="45719" rIns="45719"/>
          <a:lstStyle/>
          <a:p>
            <a:pPr/>
          </a:p>
        </p:txBody>
      </p:sp>
      <p:sp>
        <p:nvSpPr>
          <p:cNvPr id="278" name="Abbildung 1…"/>
          <p:cNvSpPr txBox="1"/>
          <p:nvPr/>
        </p:nvSpPr>
        <p:spPr>
          <a:xfrm>
            <a:off x="955094" y="1197130"/>
            <a:ext cx="1633950" cy="34340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000"/>
              </a:lnSpc>
              <a:defRPr b="1" sz="800">
                <a:solidFill>
                  <a:schemeClr val="accent3">
                    <a:lumOff val="-11199"/>
                  </a:schemeClr>
                </a:solidFill>
                <a:latin typeface="D-DIN"/>
                <a:ea typeface="D-DIN"/>
                <a:cs typeface="D-DIN"/>
                <a:sym typeface="D-DIN"/>
              </a:defRPr>
            </a:pPr>
            <a:r>
              <a:t>Abbildung 1</a:t>
            </a:r>
          </a:p>
          <a:p>
            <a:pPr defTabSz="457200">
              <a:lnSpc>
                <a:spcPts val="1000"/>
              </a:lnSpc>
              <a:defRPr i="1" sz="800">
                <a:solidFill>
                  <a:schemeClr val="accent3">
                    <a:lumOff val="-11199"/>
                  </a:schemeClr>
                </a:solidFill>
                <a:latin typeface="D-DIN"/>
                <a:ea typeface="D-DIN"/>
                <a:cs typeface="D-DIN"/>
                <a:sym typeface="D-DIN"/>
              </a:defRPr>
            </a:pPr>
            <a:r>
              <a:t>Illustration: Patient mit Parkinson</a:t>
            </a:r>
          </a:p>
        </p:txBody>
      </p:sp>
      <p:sp>
        <p:nvSpPr>
          <p:cNvPr id="279" name="How does Parkinson’s disease affect the body (o.D.)"/>
          <p:cNvSpPr txBox="1"/>
          <p:nvPr/>
        </p:nvSpPr>
        <p:spPr>
          <a:xfrm>
            <a:off x="651448" y="5895246"/>
            <a:ext cx="2461132"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609600" indent="-609600" defTabSz="457200">
              <a:lnSpc>
                <a:spcPts val="4100"/>
              </a:lnSpc>
              <a:defRPr i="1" sz="800">
                <a:solidFill>
                  <a:schemeClr val="accent3">
                    <a:lumOff val="11000"/>
                  </a:schemeClr>
                </a:solidFill>
                <a:latin typeface="D-DIN"/>
                <a:ea typeface="D-DIN"/>
                <a:cs typeface="D-DIN"/>
                <a:sym typeface="D-DIN"/>
              </a:defRPr>
            </a:lvl1pPr>
          </a:lstStyle>
          <a:p>
            <a:pPr>
              <a:defRPr i="0"/>
            </a:pPr>
            <a:r>
              <a:rPr i="1"/>
              <a:t>How does Parkinson’s disease affect the body (o.D.)</a:t>
            </a:r>
          </a:p>
        </p:txBody>
      </p:sp>
      <p:sp>
        <p:nvSpPr>
          <p:cNvPr id="280" name="Bradykinese:…"/>
          <p:cNvSpPr txBox="1"/>
          <p:nvPr/>
        </p:nvSpPr>
        <p:spPr>
          <a:xfrm>
            <a:off x="2917537" y="1368833"/>
            <a:ext cx="5050359" cy="14174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pPr>
          </a:p>
          <a:p>
            <a:pPr lvl="1">
              <a:defRPr b="1"/>
            </a:pPr>
            <a:r>
              <a:t>Bradykinese:</a:t>
            </a:r>
          </a:p>
          <a:p>
            <a:pPr lvl="1">
              <a:defRPr b="1"/>
            </a:pPr>
            <a:r>
              <a:t>Rigor:</a:t>
            </a:r>
          </a:p>
          <a:p>
            <a:pPr lvl="1">
              <a:defRPr b="1"/>
            </a:pPr>
            <a:r>
              <a:t>Tremor:</a:t>
            </a:r>
          </a:p>
          <a:p>
            <a:pPr lvl="1">
              <a:defRPr b="1">
                <a:solidFill>
                  <a:schemeClr val="accent4"/>
                </a:solidFill>
              </a:defRPr>
            </a:pPr>
            <a:r>
              <a:t>posturale Instabilität:</a:t>
            </a:r>
          </a:p>
        </p:txBody>
      </p:sp>
      <p:sp>
        <p:nvSpPr>
          <p:cNvPr id="281" name="Titel 1"/>
          <p:cNvSpPr txBox="1"/>
          <p:nvPr>
            <p:ph type="title"/>
          </p:nvPr>
        </p:nvSpPr>
        <p:spPr>
          <a:xfrm>
            <a:off x="301396" y="107044"/>
            <a:ext cx="6198910" cy="864097"/>
          </a:xfrm>
          <a:prstGeom prst="rect">
            <a:avLst/>
          </a:prstGeom>
        </p:spPr>
        <p:txBody>
          <a:bodyPr/>
          <a:lstStyle>
            <a:lvl1pPr>
              <a:defRPr sz="2200"/>
            </a:lvl1pPr>
          </a:lstStyle>
          <a:p>
            <a:pPr/>
            <a:r>
              <a:t>Symptome von Parkinson</a:t>
            </a:r>
          </a:p>
        </p:txBody>
      </p:sp>
      <p:sp>
        <p:nvSpPr>
          <p:cNvPr id="282" name="Dingbat-Häkchen"/>
          <p:cNvSpPr/>
          <p:nvPr/>
        </p:nvSpPr>
        <p:spPr>
          <a:xfrm>
            <a:off x="4120147" y="1966704"/>
            <a:ext cx="229874" cy="218441"/>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rgbClr val="9C9B2F"/>
          </a:solidFill>
          <a:ln w="12700">
            <a:miter lim="400000"/>
          </a:ln>
        </p:spPr>
        <p:txBody>
          <a:bodyPr lIns="45719" rIns="45719"/>
          <a:lstStyle/>
          <a:p>
            <a:pPr/>
          </a:p>
        </p:txBody>
      </p:sp>
      <p:sp>
        <p:nvSpPr>
          <p:cNvPr id="283" name="Dingbat-Häkchen"/>
          <p:cNvSpPr/>
          <p:nvPr/>
        </p:nvSpPr>
        <p:spPr>
          <a:xfrm>
            <a:off x="4318406" y="2214507"/>
            <a:ext cx="229875" cy="218441"/>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rgbClr val="9C9B2F"/>
          </a:solidFill>
          <a:ln w="12700">
            <a:miter lim="400000"/>
          </a:ln>
        </p:spPr>
        <p:txBody>
          <a:bodyPr lIns="45719" rIns="45719"/>
          <a:lstStyle/>
          <a:p>
            <a:pPr/>
          </a:p>
        </p:txBody>
      </p:sp>
      <p:sp>
        <p:nvSpPr>
          <p:cNvPr id="284" name="Dingbat-Häkchen"/>
          <p:cNvSpPr/>
          <p:nvPr/>
        </p:nvSpPr>
        <p:spPr>
          <a:xfrm>
            <a:off x="5783287" y="2489174"/>
            <a:ext cx="229874" cy="218441"/>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rgbClr val="9C9B2F"/>
          </a:solidFill>
          <a:ln w="12700">
            <a:miter lim="400000"/>
          </a:ln>
        </p:spPr>
        <p:txBody>
          <a:bodyPr lIns="45719" rIns="45719"/>
          <a:lstStyle/>
          <a:p>
            <a:pPr/>
          </a:p>
        </p:txBody>
      </p:sp>
      <p:sp>
        <p:nvSpPr>
          <p:cNvPr id="285" name="Dingbat-Häkchen"/>
          <p:cNvSpPr/>
          <p:nvPr/>
        </p:nvSpPr>
        <p:spPr>
          <a:xfrm>
            <a:off x="4918249" y="1691945"/>
            <a:ext cx="229874" cy="218441"/>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rgbClr val="9C9B2F"/>
          </a:solidFill>
          <a:ln w="12700">
            <a:miter lim="400000"/>
          </a:ln>
        </p:spPr>
        <p:txBody>
          <a:bodyPr lIns="45719" rIns="45719"/>
          <a:lstStyle/>
          <a:p>
            <a:pPr/>
          </a:p>
        </p:txBody>
      </p:sp>
      <p:sp>
        <p:nvSpPr>
          <p:cNvPr id="286" name="Parkinsonismus ist gegeben - wie…"/>
          <p:cNvSpPr txBox="1"/>
          <p:nvPr/>
        </p:nvSpPr>
        <p:spPr>
          <a:xfrm>
            <a:off x="3376934" y="2965760"/>
            <a:ext cx="4803501" cy="6173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i="1">
                <a:solidFill>
                  <a:srgbClr val="9C9A2F"/>
                </a:solidFill>
              </a:defRPr>
            </a:pPr>
            <a:r>
              <a:t>Parkinsonismus ist gegeben - wie </a:t>
            </a:r>
          </a:p>
          <a:p>
            <a:pPr>
              <a:defRPr b="1" i="1">
                <a:solidFill>
                  <a:srgbClr val="9C9A2F"/>
                </a:solidFill>
              </a:defRPr>
            </a:pPr>
            <a:r>
              <a:t>diagnostiziert man nun Morbus Parkinson?</a:t>
            </a:r>
          </a:p>
        </p:txBody>
      </p:sp>
      <p:sp>
        <p:nvSpPr>
          <p:cNvPr id="287" name="- kein Hinweis auf Differentialdiagnose…"/>
          <p:cNvSpPr txBox="1"/>
          <p:nvPr/>
        </p:nvSpPr>
        <p:spPr>
          <a:xfrm>
            <a:off x="3453134" y="3825169"/>
            <a:ext cx="3988221" cy="11507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kein Hinweis auf Differentialdiagnose</a:t>
            </a:r>
          </a:p>
          <a:p>
            <a:pPr/>
            <a:r>
              <a:t>- weitere unterstützende Kriterien</a:t>
            </a:r>
          </a:p>
          <a:p>
            <a:pPr/>
            <a:r>
              <a:t>  —&gt; z.B. Ansprechen auf </a:t>
            </a:r>
          </a:p>
          <a:p>
            <a:pPr/>
            <a:r>
              <a:t>        Medikation mit Levodopa</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2"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93" name="Psychologische Veränderungen:…"/>
          <p:cNvSpPr txBox="1"/>
          <p:nvPr/>
        </p:nvSpPr>
        <p:spPr>
          <a:xfrm>
            <a:off x="295742" y="784564"/>
            <a:ext cx="7227475" cy="51508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ts val="1900"/>
              </a:lnSpc>
              <a:defRPr b="1"/>
            </a:pPr>
          </a:p>
          <a:p>
            <a:pPr>
              <a:lnSpc>
                <a:spcPts val="1900"/>
              </a:lnSpc>
              <a:defRPr b="1"/>
            </a:pPr>
          </a:p>
          <a:p>
            <a:pPr lvl="1">
              <a:lnSpc>
                <a:spcPts val="1900"/>
              </a:lnSpc>
              <a:defRPr b="1" sz="1600"/>
            </a:pPr>
            <a:r>
              <a:t>Psychologische Veränderungen: </a:t>
            </a:r>
          </a:p>
          <a:p>
            <a:pPr lvl="2" marL="891308" indent="-129308">
              <a:lnSpc>
                <a:spcPts val="1900"/>
              </a:lnSpc>
              <a:buSzPct val="100000"/>
              <a:buChar char="-"/>
              <a:defRPr b="1" sz="1500"/>
            </a:pPr>
            <a:r>
              <a:rPr b="0"/>
              <a:t>v.a. Veränderungen von Stimmung und/oder Persönlichkeit</a:t>
            </a:r>
          </a:p>
          <a:p>
            <a:pPr lvl="1">
              <a:lnSpc>
                <a:spcPts val="1900"/>
              </a:lnSpc>
              <a:defRPr b="1" sz="1600"/>
            </a:pPr>
          </a:p>
          <a:p>
            <a:pPr lvl="1">
              <a:lnSpc>
                <a:spcPts val="1900"/>
              </a:lnSpc>
              <a:defRPr b="1" sz="1600"/>
            </a:pPr>
            <a:r>
              <a:t>kognitive Defizite:</a:t>
            </a:r>
          </a:p>
          <a:p>
            <a:pPr lvl="2" marL="898915" indent="-136915">
              <a:lnSpc>
                <a:spcPts val="1900"/>
              </a:lnSpc>
              <a:buSzPct val="100000"/>
              <a:buChar char="-"/>
              <a:defRPr sz="1500"/>
            </a:pPr>
            <a:r>
              <a:t>Aufmerksamkeits- und Arbeitsgedächtnisprobleme</a:t>
            </a:r>
          </a:p>
          <a:p>
            <a:pPr lvl="2" marL="898915" indent="-136915">
              <a:lnSpc>
                <a:spcPts val="1900"/>
              </a:lnSpc>
              <a:buSzPct val="100000"/>
              <a:buChar char="-"/>
              <a:defRPr sz="1500"/>
            </a:pPr>
            <a:r>
              <a:t>Gedächtnisprobleme (bei 30-40% demenzielle Symptomatik)</a:t>
            </a:r>
          </a:p>
          <a:p>
            <a:pPr lvl="2" marL="898915" indent="-136915">
              <a:lnSpc>
                <a:spcPts val="1900"/>
              </a:lnSpc>
              <a:buSzPct val="100000"/>
              <a:buChar char="-"/>
              <a:defRPr sz="1500"/>
            </a:pPr>
            <a:r>
              <a:t>Bradyphrenie: „Nebel im Kopf“</a:t>
            </a:r>
          </a:p>
          <a:p>
            <a:pPr lvl="1" indent="228600">
              <a:lnSpc>
                <a:spcPts val="1900"/>
              </a:lnSpc>
            </a:pPr>
          </a:p>
          <a:p>
            <a:pPr lvl="2" indent="457200">
              <a:lnSpc>
                <a:spcPts val="1900"/>
              </a:lnSpc>
              <a:defRPr sz="1600"/>
            </a:pPr>
            <a:r>
              <a:rPr b="1"/>
              <a:t>exekutive Störungen:</a:t>
            </a:r>
            <a:endParaRPr b="1"/>
          </a:p>
          <a:p>
            <a:pPr lvl="3" indent="685800">
              <a:lnSpc>
                <a:spcPts val="1900"/>
              </a:lnSpc>
              <a:defRPr sz="1500"/>
            </a:pPr>
            <a:r>
              <a:rPr b="1"/>
              <a:t>- </a:t>
            </a:r>
            <a:r>
              <a:t> v.a. Probleme beim Planen und Durchführen von Aufgaben, Worte finden, Thema wechseln,…</a:t>
            </a:r>
          </a:p>
          <a:p>
            <a:pPr lvl="3" indent="685800">
              <a:lnSpc>
                <a:spcPts val="1900"/>
              </a:lnSpc>
              <a:defRPr sz="1500"/>
            </a:pPr>
          </a:p>
          <a:p>
            <a:pPr lvl="1">
              <a:lnSpc>
                <a:spcPts val="1900"/>
              </a:lnSpc>
              <a:defRPr b="1" sz="1600"/>
            </a:pPr>
            <a:r>
              <a:t>vegetative Störungen:</a:t>
            </a:r>
          </a:p>
          <a:p>
            <a:pPr lvl="2" marL="898915" indent="-136915">
              <a:lnSpc>
                <a:spcPts val="1900"/>
              </a:lnSpc>
              <a:buSzPct val="100000"/>
              <a:buChar char="-"/>
              <a:defRPr sz="1500"/>
            </a:pPr>
            <a:r>
              <a:t>Schmerzen</a:t>
            </a:r>
          </a:p>
          <a:p>
            <a:pPr lvl="2" marL="898915" indent="-136915">
              <a:lnSpc>
                <a:spcPts val="1900"/>
              </a:lnSpc>
              <a:buSzPct val="100000"/>
              <a:buChar char="-"/>
              <a:defRPr sz="1500"/>
            </a:pPr>
            <a:r>
              <a:t>Verstopfungen &amp; Blasenschwäche</a:t>
            </a:r>
          </a:p>
          <a:p>
            <a:pPr lvl="2" marL="898915" indent="-136915">
              <a:lnSpc>
                <a:spcPts val="1900"/>
              </a:lnSpc>
              <a:buSzPct val="100000"/>
              <a:buChar char="-"/>
              <a:defRPr sz="1500"/>
            </a:pPr>
            <a:r>
              <a:t>Seborrhoea oleosa: übermäßige Talgproduktion im Gesicht</a:t>
            </a:r>
          </a:p>
          <a:p>
            <a:pPr lvl="2" marL="898915" indent="-136915">
              <a:lnSpc>
                <a:spcPts val="1900"/>
              </a:lnSpc>
              <a:buSzPct val="100000"/>
              <a:buChar char="-"/>
              <a:defRPr sz="1500"/>
            </a:pPr>
            <a:r>
              <a:t>Störungen der Speichel- und Tränenproduktion</a:t>
            </a:r>
          </a:p>
          <a:p>
            <a:pPr lvl="2" marL="898915" indent="-136915">
              <a:lnSpc>
                <a:spcPts val="1900"/>
              </a:lnSpc>
              <a:buSzPct val="100000"/>
              <a:buChar char="-"/>
              <a:defRPr sz="1500"/>
            </a:pPr>
            <a:r>
              <a:t>Störungen der Sinne (v.a. Geruchssinn)</a:t>
            </a:r>
          </a:p>
          <a:p>
            <a:pPr lvl="2" marL="898915" indent="-136915">
              <a:lnSpc>
                <a:spcPts val="1900"/>
              </a:lnSpc>
              <a:buSzPct val="100000"/>
              <a:buChar char="-"/>
              <a:defRPr sz="1500"/>
            </a:pPr>
            <a:r>
              <a:t>Schlafprobleme —&gt; häufig Selbstmedikation!</a:t>
            </a:r>
          </a:p>
        </p:txBody>
      </p:sp>
      <p:sp>
        <p:nvSpPr>
          <p:cNvPr id="294" name="Titel 1"/>
          <p:cNvSpPr txBox="1"/>
          <p:nvPr>
            <p:ph type="title"/>
          </p:nvPr>
        </p:nvSpPr>
        <p:spPr>
          <a:xfrm>
            <a:off x="301396" y="107044"/>
            <a:ext cx="6198910" cy="864097"/>
          </a:xfrm>
          <a:prstGeom prst="rect">
            <a:avLst/>
          </a:prstGeom>
        </p:spPr>
        <p:txBody>
          <a:bodyPr/>
          <a:lstStyle>
            <a:lvl1pPr>
              <a:defRPr sz="2200"/>
            </a:lvl1pPr>
          </a:lstStyle>
          <a:p>
            <a:pPr/>
            <a:r>
              <a:t>non-motorische Nebensymptome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8" name="Substantia-nigra-degeneration-in-PD-and-dementia-with-Lewy-bodies-The-core-pathology-of_W640.jpeg" descr="Substantia-nigra-degeneration-in-PD-and-dementia-with-Lewy-bodies-The-core-pathology-of_W640.jpeg"/>
          <p:cNvPicPr>
            <a:picLocks noChangeAspect="1"/>
          </p:cNvPicPr>
          <p:nvPr/>
        </p:nvPicPr>
        <p:blipFill>
          <a:blip r:embed="rId3">
            <a:extLst/>
          </a:blip>
          <a:srcRect l="0" t="0" r="0" b="43076"/>
          <a:stretch>
            <a:fillRect/>
          </a:stretch>
        </p:blipFill>
        <p:spPr>
          <a:xfrm>
            <a:off x="1508575" y="3240109"/>
            <a:ext cx="5628242" cy="2625114"/>
          </a:xfrm>
          <a:prstGeom prst="rect">
            <a:avLst/>
          </a:prstGeom>
          <a:ln w="12700">
            <a:miter lim="400000"/>
          </a:ln>
        </p:spPr>
      </p:pic>
      <p:sp>
        <p:nvSpPr>
          <p:cNvPr id="299"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0"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01" name="Titel 1"/>
          <p:cNvSpPr txBox="1"/>
          <p:nvPr>
            <p:ph type="title"/>
          </p:nvPr>
        </p:nvSpPr>
        <p:spPr>
          <a:xfrm>
            <a:off x="301396" y="107044"/>
            <a:ext cx="6198910" cy="864097"/>
          </a:xfrm>
          <a:prstGeom prst="rect">
            <a:avLst/>
          </a:prstGeom>
        </p:spPr>
        <p:txBody>
          <a:bodyPr/>
          <a:lstStyle>
            <a:lvl1pPr>
              <a:defRPr sz="2200"/>
            </a:lvl1pPr>
          </a:lstStyle>
          <a:p>
            <a:pPr/>
            <a:r>
              <a:t>Parkinson und Parkinson-Demenz</a:t>
            </a:r>
          </a:p>
        </p:txBody>
      </p:sp>
      <p:sp>
        <p:nvSpPr>
          <p:cNvPr id="302" name="demenzielle Symptomatik bei 30 - 40% der Patient*innen mit Parkinson…"/>
          <p:cNvSpPr txBox="1"/>
          <p:nvPr/>
        </p:nvSpPr>
        <p:spPr>
          <a:xfrm>
            <a:off x="309329" y="1236386"/>
            <a:ext cx="7525530" cy="139464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lnSpc>
                <a:spcPts val="2600"/>
              </a:lnSpc>
              <a:buSzPct val="100000"/>
              <a:buChar char="•"/>
            </a:pPr>
            <a:r>
              <a:t>demenzielle Symptomatik bei 30 - 40% der Patient*innen mit Parkinson</a:t>
            </a:r>
          </a:p>
          <a:p>
            <a:pPr marL="180473" indent="-180473">
              <a:lnSpc>
                <a:spcPts val="2600"/>
              </a:lnSpc>
              <a:buSzPct val="100000"/>
              <a:buChar char="•"/>
            </a:pPr>
            <a:r>
              <a:t>tritt 10 - 15 Jahre nach Beginn der Parkinson-Erkrankung auf</a:t>
            </a:r>
          </a:p>
          <a:p>
            <a:pPr marL="180473" indent="-180473">
              <a:lnSpc>
                <a:spcPts val="2600"/>
              </a:lnSpc>
              <a:buSzPct val="100000"/>
              <a:buChar char="•"/>
            </a:pPr>
            <a:r>
              <a:t>Ursache: </a:t>
            </a:r>
            <a:r>
              <a:rPr b="1"/>
              <a:t>Lewy-Körper</a:t>
            </a:r>
            <a:r>
              <a:t> in den Neuronen der Substantia nigra</a:t>
            </a:r>
          </a:p>
          <a:p>
            <a:pPr lvl="2" indent="457200">
              <a:lnSpc>
                <a:spcPts val="2600"/>
              </a:lnSpc>
            </a:pPr>
            <a:r>
              <a:t>—&gt; Parkinson-Demenz oder Lewy-Körper-Demenz</a:t>
            </a:r>
          </a:p>
        </p:txBody>
      </p:sp>
      <p:sp>
        <p:nvSpPr>
          <p:cNvPr id="303" name="nach Mandel, Morelli, Halperin &amp; Korczyn, 2010, S. 281"/>
          <p:cNvSpPr txBox="1"/>
          <p:nvPr/>
        </p:nvSpPr>
        <p:spPr>
          <a:xfrm>
            <a:off x="1491750" y="5810448"/>
            <a:ext cx="2600286"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609600" indent="-609600" defTabSz="457200">
              <a:lnSpc>
                <a:spcPts val="4100"/>
              </a:lnSpc>
              <a:defRPr sz="800">
                <a:solidFill>
                  <a:schemeClr val="accent3">
                    <a:lumOff val="-11199"/>
                  </a:schemeClr>
                </a:solidFill>
                <a:latin typeface="D-DIN"/>
                <a:ea typeface="D-DIN"/>
                <a:cs typeface="D-DIN"/>
                <a:sym typeface="D-DIN"/>
              </a:defRPr>
            </a:lvl1pPr>
          </a:lstStyle>
          <a:p>
            <a:pPr/>
            <a:r>
              <a:t>nach Mandel, Morelli, Halperin &amp; Korczyn, 2010, S. 281</a:t>
            </a:r>
          </a:p>
        </p:txBody>
      </p:sp>
      <p:sp>
        <p:nvSpPr>
          <p:cNvPr id="304" name="Abbildung 2…"/>
          <p:cNvSpPr txBox="1"/>
          <p:nvPr/>
        </p:nvSpPr>
        <p:spPr>
          <a:xfrm>
            <a:off x="1474677" y="2767483"/>
            <a:ext cx="4947895" cy="47040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000"/>
              </a:lnSpc>
              <a:defRPr b="1" sz="800">
                <a:solidFill>
                  <a:schemeClr val="accent3">
                    <a:lumOff val="-11199"/>
                  </a:schemeClr>
                </a:solidFill>
                <a:latin typeface="D-DIN"/>
                <a:ea typeface="D-DIN"/>
                <a:cs typeface="D-DIN"/>
                <a:sym typeface="D-DIN"/>
              </a:defRPr>
            </a:pPr>
            <a:r>
              <a:t>Abbildung 2</a:t>
            </a:r>
          </a:p>
          <a:p>
            <a:pPr defTabSz="457200">
              <a:lnSpc>
                <a:spcPts val="1000"/>
              </a:lnSpc>
              <a:defRPr i="1" sz="800">
                <a:solidFill>
                  <a:schemeClr val="accent3">
                    <a:lumOff val="-11199"/>
                  </a:schemeClr>
                </a:solidFill>
                <a:latin typeface="D-DIN"/>
                <a:ea typeface="D-DIN"/>
                <a:cs typeface="D-DIN"/>
                <a:sym typeface="D-DIN"/>
              </a:defRPr>
            </a:pPr>
            <a:r>
              <a:t>Atrophien durch Lewy-Körper in der Substantia nigra (links beispielhaft pink markiert) bei Patient*innen mit Parkinson mit Lewy-Körper-Demenz (rechts)</a:t>
            </a:r>
          </a:p>
        </p:txBody>
      </p:sp>
      <p:sp>
        <p:nvSpPr>
          <p:cNvPr id="305" name="Form"/>
          <p:cNvSpPr/>
          <p:nvPr/>
        </p:nvSpPr>
        <p:spPr>
          <a:xfrm>
            <a:off x="2111607" y="4473438"/>
            <a:ext cx="549922" cy="925901"/>
          </a:xfrm>
          <a:custGeom>
            <a:avLst/>
            <a:gdLst/>
            <a:ahLst/>
            <a:cxnLst>
              <a:cxn ang="0">
                <a:pos x="wd2" y="hd2"/>
              </a:cxn>
              <a:cxn ang="5400000">
                <a:pos x="wd2" y="hd2"/>
              </a:cxn>
              <a:cxn ang="10800000">
                <a:pos x="wd2" y="hd2"/>
              </a:cxn>
              <a:cxn ang="16200000">
                <a:pos x="wd2" y="hd2"/>
              </a:cxn>
            </a:cxnLst>
            <a:rect l="0" t="0" r="r" b="b"/>
            <a:pathLst>
              <a:path w="20121" h="21303" fill="norm" stroke="1" extrusionOk="0">
                <a:moveTo>
                  <a:pt x="13171" y="9619"/>
                </a:moveTo>
                <a:cubicBezTo>
                  <a:pt x="14836" y="11589"/>
                  <a:pt x="16568" y="13536"/>
                  <a:pt x="18335" y="15471"/>
                </a:cubicBezTo>
                <a:cubicBezTo>
                  <a:pt x="20270" y="17588"/>
                  <a:pt x="21198" y="20198"/>
                  <a:pt x="18147" y="21121"/>
                </a:cubicBezTo>
                <a:cubicBezTo>
                  <a:pt x="17420" y="21341"/>
                  <a:pt x="16587" y="21347"/>
                  <a:pt x="15806" y="21216"/>
                </a:cubicBezTo>
                <a:cubicBezTo>
                  <a:pt x="12754" y="20702"/>
                  <a:pt x="11476" y="18644"/>
                  <a:pt x="10462" y="16734"/>
                </a:cubicBezTo>
                <a:cubicBezTo>
                  <a:pt x="9601" y="15110"/>
                  <a:pt x="8653" y="13483"/>
                  <a:pt x="6987" y="12178"/>
                </a:cubicBezTo>
                <a:cubicBezTo>
                  <a:pt x="5240" y="10810"/>
                  <a:pt x="2806" y="9810"/>
                  <a:pt x="1366" y="8370"/>
                </a:cubicBezTo>
                <a:cubicBezTo>
                  <a:pt x="2" y="7007"/>
                  <a:pt x="-402" y="5376"/>
                  <a:pt x="433" y="3784"/>
                </a:cubicBezTo>
                <a:cubicBezTo>
                  <a:pt x="975" y="2749"/>
                  <a:pt x="2131" y="1898"/>
                  <a:pt x="3095" y="1123"/>
                </a:cubicBezTo>
                <a:cubicBezTo>
                  <a:pt x="3722" y="621"/>
                  <a:pt x="4359" y="144"/>
                  <a:pt x="5377" y="29"/>
                </a:cubicBezTo>
                <a:cubicBezTo>
                  <a:pt x="7872" y="-253"/>
                  <a:pt x="9075" y="1568"/>
                  <a:pt x="9622" y="3274"/>
                </a:cubicBezTo>
                <a:cubicBezTo>
                  <a:pt x="10323" y="5461"/>
                  <a:pt x="11494" y="7580"/>
                  <a:pt x="13171" y="9619"/>
                </a:cubicBezTo>
                <a:close/>
              </a:path>
            </a:pathLst>
          </a:custGeom>
          <a:ln w="25400">
            <a:solidFill>
              <a:srgbClr val="941751"/>
            </a:solidFill>
            <a:custDash>
              <a:ds d="200000" sp="200000"/>
            </a:custDash>
            <a:miter lim="400000"/>
          </a:ln>
        </p:spPr>
        <p:txBody>
          <a:bodyPr lIns="45719" rIns="45719"/>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0"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11" name="Titel 1"/>
          <p:cNvSpPr txBox="1"/>
          <p:nvPr>
            <p:ph type="title"/>
          </p:nvPr>
        </p:nvSpPr>
        <p:spPr>
          <a:xfrm>
            <a:off x="301396" y="107044"/>
            <a:ext cx="6198910" cy="864097"/>
          </a:xfrm>
          <a:prstGeom prst="rect">
            <a:avLst/>
          </a:prstGeom>
        </p:spPr>
        <p:txBody>
          <a:bodyPr/>
          <a:lstStyle>
            <a:lvl1pPr>
              <a:defRPr sz="2200"/>
            </a:lvl1pPr>
          </a:lstStyle>
          <a:p>
            <a:pPr/>
            <a:r>
              <a:t>Parkinson, Demenz und Parkinson-Demenz</a:t>
            </a:r>
          </a:p>
        </p:txBody>
      </p:sp>
      <p:sp>
        <p:nvSpPr>
          <p:cNvPr id="312" name="Demenz: Gruppe von Krankheitsbildern…"/>
          <p:cNvSpPr txBox="1"/>
          <p:nvPr/>
        </p:nvSpPr>
        <p:spPr>
          <a:xfrm>
            <a:off x="309329" y="1236386"/>
            <a:ext cx="7525530" cy="383304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2" indent="457200">
              <a:lnSpc>
                <a:spcPts val="2800"/>
              </a:lnSpc>
            </a:pPr>
          </a:p>
          <a:p>
            <a:pPr lvl="2" indent="457200">
              <a:lnSpc>
                <a:spcPts val="2800"/>
              </a:lnSpc>
            </a:pPr>
            <a:r>
              <a:rPr b="1"/>
              <a:t>Demenz:</a:t>
            </a:r>
            <a:r>
              <a:t> Gruppe von Krankheitsbildern</a:t>
            </a:r>
          </a:p>
          <a:p>
            <a:pPr lvl="3" indent="685800">
              <a:lnSpc>
                <a:spcPts val="2800"/>
              </a:lnSpc>
            </a:pPr>
            <a:r>
              <a:t>—&gt; </a:t>
            </a:r>
            <a:r>
              <a:rPr b="1"/>
              <a:t>Lewy-Körper-Demenz</a:t>
            </a:r>
            <a:r>
              <a:t>: alleinstehendes Krankheitsbild, aber Parkinson-ähnliche Symptome</a:t>
            </a:r>
          </a:p>
          <a:p>
            <a:pPr lvl="3" indent="685800">
              <a:lnSpc>
                <a:spcPts val="2800"/>
              </a:lnSpc>
              <a:defRPr>
                <a:solidFill>
                  <a:schemeClr val="accent3"/>
                </a:solidFill>
              </a:defRPr>
            </a:pPr>
            <a:r>
              <a:t>—&gt; </a:t>
            </a:r>
            <a:r>
              <a:rPr b="1"/>
              <a:t>Alzheimer-Demenz</a:t>
            </a:r>
            <a:r>
              <a:t>: alleinstehendes Krankheitsbild</a:t>
            </a:r>
          </a:p>
          <a:p>
            <a:pPr lvl="2" indent="457200">
              <a:lnSpc>
                <a:spcPts val="2600"/>
              </a:lnSpc>
            </a:pPr>
          </a:p>
          <a:p>
            <a:pPr lvl="2" indent="457200">
              <a:lnSpc>
                <a:spcPts val="2600"/>
              </a:lnSpc>
              <a:defRPr b="1"/>
            </a:pPr>
            <a:r>
              <a:t>Parkinson-Demenz: </a:t>
            </a:r>
          </a:p>
          <a:p>
            <a:pPr lvl="2" indent="457200">
              <a:lnSpc>
                <a:spcPts val="2600"/>
              </a:lnSpc>
            </a:pPr>
            <a:r>
              <a:t>demenzielle Symptome im Laufe der Parkinson-Erkrankung</a:t>
            </a:r>
          </a:p>
          <a:p>
            <a:pPr lvl="2" indent="457200">
              <a:lnSpc>
                <a:spcPts val="2600"/>
              </a:lnSpc>
            </a:pPr>
          </a:p>
          <a:p>
            <a:pPr lvl="2" indent="457200">
              <a:lnSpc>
                <a:spcPts val="2600"/>
              </a:lnSpc>
              <a:defRPr b="1"/>
            </a:pPr>
            <a:r>
              <a:t>Parkinson mit Lewy-Körper-Demenz:</a:t>
            </a:r>
          </a:p>
          <a:p>
            <a:pPr lvl="2" indent="457200">
              <a:lnSpc>
                <a:spcPts val="2600"/>
              </a:lnSpc>
            </a:pPr>
            <a:r>
              <a:t>Parkinson + Lewy-Körper-Demenz</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